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87"/>
  </p:notesMasterIdLst>
  <p:sldIdLst>
    <p:sldId id="256" r:id="rId2"/>
    <p:sldId id="287" r:id="rId3"/>
    <p:sldId id="261" r:id="rId4"/>
    <p:sldId id="366" r:id="rId5"/>
    <p:sldId id="367" r:id="rId6"/>
    <p:sldId id="368" r:id="rId7"/>
    <p:sldId id="369" r:id="rId8"/>
    <p:sldId id="370" r:id="rId9"/>
    <p:sldId id="258" r:id="rId10"/>
    <p:sldId id="371" r:id="rId11"/>
    <p:sldId id="322" r:id="rId12"/>
    <p:sldId id="263" r:id="rId13"/>
    <p:sldId id="257" r:id="rId14"/>
    <p:sldId id="372" r:id="rId15"/>
    <p:sldId id="373" r:id="rId16"/>
    <p:sldId id="279" r:id="rId17"/>
    <p:sldId id="281" r:id="rId18"/>
    <p:sldId id="374" r:id="rId19"/>
    <p:sldId id="375" r:id="rId20"/>
    <p:sldId id="336" r:id="rId21"/>
    <p:sldId id="376" r:id="rId22"/>
    <p:sldId id="377" r:id="rId23"/>
    <p:sldId id="285" r:id="rId24"/>
    <p:sldId id="378" r:id="rId25"/>
    <p:sldId id="379" r:id="rId26"/>
    <p:sldId id="380" r:id="rId27"/>
    <p:sldId id="381" r:id="rId28"/>
    <p:sldId id="382" r:id="rId29"/>
    <p:sldId id="383" r:id="rId30"/>
    <p:sldId id="384" r:id="rId31"/>
    <p:sldId id="385" r:id="rId32"/>
    <p:sldId id="386" r:id="rId33"/>
    <p:sldId id="387" r:id="rId34"/>
    <p:sldId id="388" r:id="rId35"/>
    <p:sldId id="389" r:id="rId36"/>
    <p:sldId id="343" r:id="rId37"/>
    <p:sldId id="390" r:id="rId38"/>
    <p:sldId id="391" r:id="rId39"/>
    <p:sldId id="392" r:id="rId40"/>
    <p:sldId id="393" r:id="rId41"/>
    <p:sldId id="394" r:id="rId42"/>
    <p:sldId id="395" r:id="rId43"/>
    <p:sldId id="311" r:id="rId44"/>
    <p:sldId id="314" r:id="rId45"/>
    <p:sldId id="316" r:id="rId46"/>
    <p:sldId id="340" r:id="rId47"/>
    <p:sldId id="315" r:id="rId48"/>
    <p:sldId id="317" r:id="rId49"/>
    <p:sldId id="324" r:id="rId50"/>
    <p:sldId id="319" r:id="rId51"/>
    <p:sldId id="320" r:id="rId52"/>
    <p:sldId id="325" r:id="rId53"/>
    <p:sldId id="339" r:id="rId54"/>
    <p:sldId id="326" r:id="rId55"/>
    <p:sldId id="331" r:id="rId56"/>
    <p:sldId id="330" r:id="rId57"/>
    <p:sldId id="332" r:id="rId58"/>
    <p:sldId id="333" r:id="rId59"/>
    <p:sldId id="328" r:id="rId60"/>
    <p:sldId id="260" r:id="rId61"/>
    <p:sldId id="334" r:id="rId62"/>
    <p:sldId id="335" r:id="rId63"/>
    <p:sldId id="341" r:id="rId64"/>
    <p:sldId id="337" r:id="rId65"/>
    <p:sldId id="338" r:id="rId66"/>
    <p:sldId id="342"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60" r:id="rId80"/>
    <p:sldId id="361" r:id="rId81"/>
    <p:sldId id="357" r:id="rId82"/>
    <p:sldId id="359" r:id="rId83"/>
    <p:sldId id="362" r:id="rId84"/>
    <p:sldId id="363" r:id="rId85"/>
    <p:sldId id="365" r:id="rId86"/>
  </p:sldIdLst>
  <p:sldSz cx="9144000" cy="5143500" type="screen16x9"/>
  <p:notesSz cx="6858000" cy="9144000"/>
  <p:embeddedFontLst>
    <p:embeddedFont>
      <p:font typeface="Anaheim" panose="020B0604020202020204" charset="0"/>
      <p:regular r:id="rId88"/>
    </p:embeddedFont>
    <p:embeddedFont>
      <p:font typeface="Fira Sans" panose="020B0503050000020004" pitchFamily="34" charset="0"/>
      <p:regular r:id="rId89"/>
      <p:bold r:id="rId90"/>
      <p:italic r:id="rId91"/>
      <p:boldItalic r:id="rId92"/>
    </p:embeddedFont>
    <p:embeddedFont>
      <p:font typeface="Fira Sans bold" panose="020B0803050000020004" pitchFamily="34" charset="0"/>
      <p:bold r:id="rId93"/>
    </p:embeddedFont>
    <p:embeddedFont>
      <p:font typeface="Fira Sans Medium" panose="020B0603050000020004" pitchFamily="34" charset="0"/>
      <p:regular r:id="rId94"/>
      <p:bold r:id="rId95"/>
      <p:italic r:id="rId96"/>
      <p:boldItalic r:id="rId97"/>
    </p:embeddedFont>
    <p:embeddedFont>
      <p:font typeface="Nunito" pitchFamily="2" charset="0"/>
      <p:regular r:id="rId98"/>
      <p:bold r:id="rId99"/>
      <p:italic r:id="rId100"/>
      <p:boldItalic r:id="rId101"/>
    </p:embeddedFont>
    <p:embeddedFont>
      <p:font typeface="Roboto" panose="02000000000000000000" pitchFamily="2" charset="0"/>
      <p:regular r:id="rId102"/>
      <p:bold r:id="rId103"/>
      <p:italic r:id="rId104"/>
      <p:boldItalic r:id="rId105"/>
    </p:embeddedFont>
    <p:embeddedFont>
      <p:font typeface="Segoe UI" panose="020B0502040204020203" pitchFamily="34"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neb Zahir" initials="ZZ" lastIdx="1" clrIdx="0">
    <p:extLst>
      <p:ext uri="{19B8F6BF-5375-455C-9EA6-DF929625EA0E}">
        <p15:presenceInfo xmlns:p15="http://schemas.microsoft.com/office/powerpoint/2012/main" userId="4b33ad7d098cb6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E2D18-AEFD-0ACE-D23E-F08867FEC197}" v="187" dt="2023-11-14T06:12:59.382"/>
    <p1510:client id="{9FAFF61F-CC50-46A2-9782-AB88586A9C87}" v="355" dt="2023-11-14T07:43:03.324"/>
    <p1510:client id="{CB7C0F1D-FB18-7E90-C657-B99660655872}" v="2" dt="2023-12-19T19:24:10.429"/>
  </p1510:revLst>
</p1510:revInfo>
</file>

<file path=ppt/tableStyles.xml><?xml version="1.0" encoding="utf-8"?>
<a:tblStyleLst xmlns:a="http://schemas.openxmlformats.org/drawingml/2006/main" def="{CE0D83E0-BFE4-4B52-8938-A2CA470A759C}">
  <a:tblStyle styleId="{CE0D83E0-BFE4-4B52-8938-A2CA470A75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11D0E0C-DC99-4DD6-B660-BFAD7BFE775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6" autoAdjust="0"/>
    <p:restoredTop sz="94291" autoAdjust="0"/>
  </p:normalViewPr>
  <p:slideViewPr>
    <p:cSldViewPr snapToGrid="0">
      <p:cViewPr varScale="1">
        <p:scale>
          <a:sx n="90" d="100"/>
          <a:sy n="90" d="100"/>
        </p:scale>
        <p:origin x="79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2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6.fntdata"/><Relationship Id="rId108" Type="http://schemas.openxmlformats.org/officeDocument/2006/relationships/font" Target="fonts/font2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9.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110" Type="http://schemas.openxmlformats.org/officeDocument/2006/relationships/commentAuthors" Target="commentAuthors.xml"/><Relationship Id="rId115"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1.fntdata"/><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24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581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032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334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174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423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2587b3a9a55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2587b3a9a55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119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425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769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2587b3a9a5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2587b3a9a5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7655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027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143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9971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956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3401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00533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8441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983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94723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307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8227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126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7554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636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2120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97729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8583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802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5131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295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2012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251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587b3a9a55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587b3a9a5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536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470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48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296050" y="2155775"/>
            <a:ext cx="4551900" cy="1511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solidFill>
                  <a:schemeClr val="accent3"/>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925050" y="906906"/>
            <a:ext cx="12939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296050" y="3741725"/>
            <a:ext cx="45519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51850" y="1584675"/>
            <a:ext cx="5640300" cy="161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51850" y="3242500"/>
            <a:ext cx="56403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2105413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72"/>
        <p:cNvGrpSpPr/>
        <p:nvPr/>
      </p:nvGrpSpPr>
      <p:grpSpPr>
        <a:xfrm>
          <a:off x="0" y="0"/>
          <a:ext cx="0" cy="0"/>
          <a:chOff x="0" y="0"/>
          <a:chExt cx="0" cy="0"/>
        </a:xfrm>
      </p:grpSpPr>
      <p:sp>
        <p:nvSpPr>
          <p:cNvPr id="373" name="Google Shape;37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74" name="Google Shape;374;p26"/>
          <p:cNvGrpSpPr/>
          <p:nvPr/>
        </p:nvGrpSpPr>
        <p:grpSpPr>
          <a:xfrm>
            <a:off x="-152512" y="0"/>
            <a:ext cx="9599200" cy="5342088"/>
            <a:chOff x="-152512" y="0"/>
            <a:chExt cx="9599200" cy="5342088"/>
          </a:xfrm>
        </p:grpSpPr>
        <p:sp>
          <p:nvSpPr>
            <p:cNvPr id="375" name="Google Shape;375;p26"/>
            <p:cNvSpPr/>
            <p:nvPr/>
          </p:nvSpPr>
          <p:spPr>
            <a:xfrm>
              <a:off x="136621" y="1620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52512" y="3161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152512" y="7628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8931288"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8931288" y="43795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8527571" y="4151089"/>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8527563" y="48953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8762646" y="402569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198049" y="730525"/>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37296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dirty="0"/>
          </a:p>
        </p:txBody>
      </p:sp>
      <p:grpSp>
        <p:nvGrpSpPr>
          <p:cNvPr id="18" name="Google Shape;18;p4"/>
          <p:cNvGrpSpPr/>
          <p:nvPr/>
        </p:nvGrpSpPr>
        <p:grpSpPr>
          <a:xfrm>
            <a:off x="-235462" y="0"/>
            <a:ext cx="9682150" cy="4969938"/>
            <a:chOff x="-235462" y="0"/>
            <a:chExt cx="9682150" cy="4969938"/>
          </a:xfrm>
        </p:grpSpPr>
        <p:sp>
          <p:nvSpPr>
            <p:cNvPr id="19" name="Google Shape;19;p4"/>
            <p:cNvSpPr/>
            <p:nvPr/>
          </p:nvSpPr>
          <p:spPr>
            <a:xfrm>
              <a:off x="8931288"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8931288" y="4467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8527571" y="218289"/>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8527563" y="9625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8527571" y="16820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59096" y="3936370"/>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35462" y="40765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235462" y="45232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70013" y="4295113"/>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136624" y="4477525"/>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00955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 name="Google Shape;55;p6"/>
          <p:cNvGrpSpPr/>
          <p:nvPr/>
        </p:nvGrpSpPr>
        <p:grpSpPr>
          <a:xfrm>
            <a:off x="-235462" y="0"/>
            <a:ext cx="9682150" cy="4969938"/>
            <a:chOff x="-235462" y="0"/>
            <a:chExt cx="9682150" cy="4969938"/>
          </a:xfrm>
        </p:grpSpPr>
        <p:sp>
          <p:nvSpPr>
            <p:cNvPr id="56" name="Google Shape;56;p6"/>
            <p:cNvSpPr/>
            <p:nvPr/>
          </p:nvSpPr>
          <p:spPr>
            <a:xfrm>
              <a:off x="8931288"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8931288" y="4467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8527571" y="218289"/>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8527563" y="9625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8527571" y="16820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59096" y="3936370"/>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235462" y="40765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235462" y="45232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170013" y="4295113"/>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36624" y="4477525"/>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60723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9"/>
        <p:cNvGrpSpPr/>
        <p:nvPr/>
      </p:nvGrpSpPr>
      <p:grpSpPr>
        <a:xfrm>
          <a:off x="0" y="0"/>
          <a:ext cx="0" cy="0"/>
          <a:chOff x="0" y="0"/>
          <a:chExt cx="0" cy="0"/>
        </a:xfrm>
      </p:grpSpPr>
      <p:sp>
        <p:nvSpPr>
          <p:cNvPr id="260" name="Google Shape;26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1"/>
          <p:cNvSpPr txBox="1">
            <a:spLocks noGrp="1"/>
          </p:cNvSpPr>
          <p:nvPr>
            <p:ph type="subTitle" idx="1"/>
          </p:nvPr>
        </p:nvSpPr>
        <p:spPr>
          <a:xfrm>
            <a:off x="1792313" y="1842900"/>
            <a:ext cx="2368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1"/>
          <p:cNvSpPr txBox="1">
            <a:spLocks noGrp="1"/>
          </p:cNvSpPr>
          <p:nvPr>
            <p:ph type="subTitle" idx="2"/>
          </p:nvPr>
        </p:nvSpPr>
        <p:spPr>
          <a:xfrm>
            <a:off x="5846192" y="1842900"/>
            <a:ext cx="2368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1"/>
          <p:cNvSpPr txBox="1">
            <a:spLocks noGrp="1"/>
          </p:cNvSpPr>
          <p:nvPr>
            <p:ph type="subTitle" idx="3"/>
          </p:nvPr>
        </p:nvSpPr>
        <p:spPr>
          <a:xfrm>
            <a:off x="1792313" y="3485775"/>
            <a:ext cx="2368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1"/>
          <p:cNvSpPr txBox="1">
            <a:spLocks noGrp="1"/>
          </p:cNvSpPr>
          <p:nvPr>
            <p:ph type="subTitle" idx="4"/>
          </p:nvPr>
        </p:nvSpPr>
        <p:spPr>
          <a:xfrm>
            <a:off x="5846192" y="3485775"/>
            <a:ext cx="2368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1"/>
          <p:cNvSpPr txBox="1">
            <a:spLocks noGrp="1"/>
          </p:cNvSpPr>
          <p:nvPr>
            <p:ph type="subTitle" idx="5"/>
          </p:nvPr>
        </p:nvSpPr>
        <p:spPr>
          <a:xfrm>
            <a:off x="1792313" y="1489700"/>
            <a:ext cx="2368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66" name="Google Shape;266;p21"/>
          <p:cNvSpPr txBox="1">
            <a:spLocks noGrp="1"/>
          </p:cNvSpPr>
          <p:nvPr>
            <p:ph type="subTitle" idx="6"/>
          </p:nvPr>
        </p:nvSpPr>
        <p:spPr>
          <a:xfrm>
            <a:off x="1792313" y="3132675"/>
            <a:ext cx="2368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67" name="Google Shape;267;p21"/>
          <p:cNvSpPr txBox="1">
            <a:spLocks noGrp="1"/>
          </p:cNvSpPr>
          <p:nvPr>
            <p:ph type="subTitle" idx="7"/>
          </p:nvPr>
        </p:nvSpPr>
        <p:spPr>
          <a:xfrm>
            <a:off x="5846188" y="1489700"/>
            <a:ext cx="2368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68" name="Google Shape;268;p21"/>
          <p:cNvSpPr txBox="1">
            <a:spLocks noGrp="1"/>
          </p:cNvSpPr>
          <p:nvPr>
            <p:ph type="subTitle" idx="8"/>
          </p:nvPr>
        </p:nvSpPr>
        <p:spPr>
          <a:xfrm>
            <a:off x="5846188" y="3132675"/>
            <a:ext cx="2368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69" name="Google Shape;269;p21"/>
          <p:cNvSpPr/>
          <p:nvPr/>
        </p:nvSpPr>
        <p:spPr>
          <a:xfrm>
            <a:off x="8527563" y="8151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8932413" y="104187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8527571" y="1451783"/>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8527563" y="3684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194962" y="45666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194962" y="41188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8878124" y="78278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194962" y="36710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204588" y="38914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204588" y="294432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253450" y="382930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a:off x="277600" y="43012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82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38"/>
        <p:cNvGrpSpPr/>
        <p:nvPr/>
      </p:nvGrpSpPr>
      <p:grpSpPr>
        <a:xfrm>
          <a:off x="0" y="0"/>
          <a:ext cx="0" cy="0"/>
          <a:chOff x="0" y="0"/>
          <a:chExt cx="0" cy="0"/>
        </a:xfrm>
      </p:grpSpPr>
      <p:sp>
        <p:nvSpPr>
          <p:cNvPr id="239" name="Google Shape;23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0" name="Google Shape;240;p20"/>
          <p:cNvSpPr txBox="1">
            <a:spLocks noGrp="1"/>
          </p:cNvSpPr>
          <p:nvPr>
            <p:ph type="subTitle" idx="1"/>
          </p:nvPr>
        </p:nvSpPr>
        <p:spPr>
          <a:xfrm>
            <a:off x="937625" y="3316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0"/>
          <p:cNvSpPr txBox="1">
            <a:spLocks noGrp="1"/>
          </p:cNvSpPr>
          <p:nvPr>
            <p:ph type="subTitle" idx="2"/>
          </p:nvPr>
        </p:nvSpPr>
        <p:spPr>
          <a:xfrm>
            <a:off x="3484347" y="3316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0"/>
          <p:cNvSpPr txBox="1">
            <a:spLocks noGrp="1"/>
          </p:cNvSpPr>
          <p:nvPr>
            <p:ph type="subTitle" idx="3"/>
          </p:nvPr>
        </p:nvSpPr>
        <p:spPr>
          <a:xfrm>
            <a:off x="6031075" y="3316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20"/>
          <p:cNvSpPr txBox="1">
            <a:spLocks noGrp="1"/>
          </p:cNvSpPr>
          <p:nvPr>
            <p:ph type="subTitle" idx="4"/>
          </p:nvPr>
        </p:nvSpPr>
        <p:spPr>
          <a:xfrm>
            <a:off x="937625" y="2826772"/>
            <a:ext cx="2175300" cy="48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44" name="Google Shape;244;p20"/>
          <p:cNvSpPr txBox="1">
            <a:spLocks noGrp="1"/>
          </p:cNvSpPr>
          <p:nvPr>
            <p:ph type="subTitle" idx="5"/>
          </p:nvPr>
        </p:nvSpPr>
        <p:spPr>
          <a:xfrm>
            <a:off x="3484350" y="2826772"/>
            <a:ext cx="2175300" cy="48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45" name="Google Shape;245;p20"/>
          <p:cNvSpPr txBox="1">
            <a:spLocks noGrp="1"/>
          </p:cNvSpPr>
          <p:nvPr>
            <p:ph type="subTitle" idx="6"/>
          </p:nvPr>
        </p:nvSpPr>
        <p:spPr>
          <a:xfrm>
            <a:off x="6031075" y="2826772"/>
            <a:ext cx="2175300" cy="48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46" name="Google Shape;246;p20"/>
          <p:cNvSpPr/>
          <p:nvPr/>
        </p:nvSpPr>
        <p:spPr>
          <a:xfrm>
            <a:off x="8527563" y="8151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932413" y="104187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8527571" y="116835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8527563" y="3684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206987" y="39193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197813" y="36997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8878124" y="78278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62351" y="3355700"/>
            <a:ext cx="186900" cy="186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197825" y="4412900"/>
            <a:ext cx="284700" cy="284700"/>
          </a:xfrm>
          <a:prstGeom prst="plus">
            <a:avLst>
              <a:gd name="adj" fmla="val 3085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7350" y="3882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8527571" y="145305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8786946" y="1605133"/>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8527563" y="200637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599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70" name="Google Shape;70;p7"/>
          <p:cNvGrpSpPr/>
          <p:nvPr/>
        </p:nvGrpSpPr>
        <p:grpSpPr>
          <a:xfrm>
            <a:off x="7231725" y="2284200"/>
            <a:ext cx="2227900" cy="2859300"/>
            <a:chOff x="7187000" y="183700"/>
            <a:chExt cx="2227900" cy="2859300"/>
          </a:xfrm>
        </p:grpSpPr>
        <p:grpSp>
          <p:nvGrpSpPr>
            <p:cNvPr id="71" name="Google Shape;71;p7"/>
            <p:cNvGrpSpPr/>
            <p:nvPr/>
          </p:nvGrpSpPr>
          <p:grpSpPr>
            <a:xfrm>
              <a:off x="7187000" y="183700"/>
              <a:ext cx="2227900" cy="2859300"/>
              <a:chOff x="7187000" y="183700"/>
              <a:chExt cx="2227900" cy="2859300"/>
            </a:xfrm>
          </p:grpSpPr>
          <p:sp>
            <p:nvSpPr>
              <p:cNvPr id="72" name="Google Shape;72;p7"/>
              <p:cNvSpPr/>
              <p:nvPr/>
            </p:nvSpPr>
            <p:spPr>
              <a:xfrm>
                <a:off x="8681700" y="14545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8098750" y="1136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8098750" y="17722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8098750" y="24076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7187000" y="152155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8098750" y="1837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7"/>
            <p:cNvSpPr/>
            <p:nvPr/>
          </p:nvSpPr>
          <p:spPr>
            <a:xfrm>
              <a:off x="7578996" y="24038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8212474" y="236660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7725849" y="148923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5" name="Google Shape;95;p13"/>
          <p:cNvSpPr txBox="1">
            <a:spLocks noGrp="1"/>
          </p:cNvSpPr>
          <p:nvPr>
            <p:ph type="subTitle" idx="1"/>
          </p:nvPr>
        </p:nvSpPr>
        <p:spPr>
          <a:xfrm>
            <a:off x="720000" y="21329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rgbClr val="0D4568"/>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3419271" y="21329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720000" y="38661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9271" y="38661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3"/>
          <p:cNvSpPr txBox="1">
            <a:spLocks noGrp="1"/>
          </p:cNvSpPr>
          <p:nvPr>
            <p:ph type="subTitle" idx="5"/>
          </p:nvPr>
        </p:nvSpPr>
        <p:spPr>
          <a:xfrm>
            <a:off x="6118549" y="21329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subTitle" idx="6"/>
          </p:nvPr>
        </p:nvSpPr>
        <p:spPr>
          <a:xfrm>
            <a:off x="6118549" y="38661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7" hasCustomPrompt="1"/>
          </p:nvPr>
        </p:nvSpPr>
        <p:spPr>
          <a:xfrm>
            <a:off x="753700" y="13320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753700" y="30646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9" hasCustomPrompt="1"/>
          </p:nvPr>
        </p:nvSpPr>
        <p:spPr>
          <a:xfrm>
            <a:off x="3419271" y="13320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13" hasCustomPrompt="1"/>
          </p:nvPr>
        </p:nvSpPr>
        <p:spPr>
          <a:xfrm>
            <a:off x="3419271" y="30646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14" hasCustomPrompt="1"/>
          </p:nvPr>
        </p:nvSpPr>
        <p:spPr>
          <a:xfrm>
            <a:off x="6118549" y="13320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18549" y="30646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20000" y="18773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rgbClr val="0D4568"/>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108" name="Google Shape;108;p13"/>
          <p:cNvSpPr txBox="1">
            <a:spLocks noGrp="1"/>
          </p:cNvSpPr>
          <p:nvPr>
            <p:ph type="subTitle" idx="17"/>
          </p:nvPr>
        </p:nvSpPr>
        <p:spPr>
          <a:xfrm>
            <a:off x="3419271" y="18773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109" name="Google Shape;109;p13"/>
          <p:cNvSpPr txBox="1">
            <a:spLocks noGrp="1"/>
          </p:cNvSpPr>
          <p:nvPr>
            <p:ph type="subTitle" idx="18"/>
          </p:nvPr>
        </p:nvSpPr>
        <p:spPr>
          <a:xfrm>
            <a:off x="6118549" y="18773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110" name="Google Shape;110;p13"/>
          <p:cNvSpPr txBox="1">
            <a:spLocks noGrp="1"/>
          </p:cNvSpPr>
          <p:nvPr>
            <p:ph type="subTitle" idx="19"/>
          </p:nvPr>
        </p:nvSpPr>
        <p:spPr>
          <a:xfrm>
            <a:off x="720000" y="36099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111" name="Google Shape;111;p13"/>
          <p:cNvSpPr txBox="1">
            <a:spLocks noGrp="1"/>
          </p:cNvSpPr>
          <p:nvPr>
            <p:ph type="subTitle" idx="20"/>
          </p:nvPr>
        </p:nvSpPr>
        <p:spPr>
          <a:xfrm>
            <a:off x="3419271" y="36099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112" name="Google Shape;112;p13"/>
          <p:cNvSpPr txBox="1">
            <a:spLocks noGrp="1"/>
          </p:cNvSpPr>
          <p:nvPr>
            <p:ph type="subTitle" idx="21"/>
          </p:nvPr>
        </p:nvSpPr>
        <p:spPr>
          <a:xfrm>
            <a:off x="6118549" y="36099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grpSp>
        <p:nvGrpSpPr>
          <p:cNvPr id="113" name="Google Shape;113;p13"/>
          <p:cNvGrpSpPr/>
          <p:nvPr/>
        </p:nvGrpSpPr>
        <p:grpSpPr>
          <a:xfrm>
            <a:off x="-152512" y="0"/>
            <a:ext cx="9599200" cy="5342088"/>
            <a:chOff x="-152512" y="0"/>
            <a:chExt cx="9599200" cy="5342088"/>
          </a:xfrm>
        </p:grpSpPr>
        <p:sp>
          <p:nvSpPr>
            <p:cNvPr id="114" name="Google Shape;114;p13"/>
            <p:cNvSpPr/>
            <p:nvPr/>
          </p:nvSpPr>
          <p:spPr>
            <a:xfrm>
              <a:off x="136621" y="1620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152512" y="3161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152512" y="7628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8931288"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8931288" y="43795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8527571" y="4151089"/>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527563" y="48953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8762646" y="402569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198049" y="730525"/>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5"/>
        <p:cNvGrpSpPr/>
        <p:nvPr/>
      </p:nvGrpSpPr>
      <p:grpSpPr>
        <a:xfrm>
          <a:off x="0" y="0"/>
          <a:ext cx="0" cy="0"/>
          <a:chOff x="0" y="0"/>
          <a:chExt cx="0" cy="0"/>
        </a:xfrm>
      </p:grpSpPr>
      <p:sp>
        <p:nvSpPr>
          <p:cNvPr id="206" name="Google Shape;20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18"/>
          <p:cNvSpPr txBox="1">
            <a:spLocks noGrp="1"/>
          </p:cNvSpPr>
          <p:nvPr>
            <p:ph type="subTitle" idx="1"/>
          </p:nvPr>
        </p:nvSpPr>
        <p:spPr>
          <a:xfrm>
            <a:off x="5010090" y="2993151"/>
            <a:ext cx="2765100" cy="11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18"/>
          <p:cNvSpPr txBox="1">
            <a:spLocks noGrp="1"/>
          </p:cNvSpPr>
          <p:nvPr>
            <p:ph type="subTitle" idx="2"/>
          </p:nvPr>
        </p:nvSpPr>
        <p:spPr>
          <a:xfrm>
            <a:off x="1368806" y="2993151"/>
            <a:ext cx="2765100" cy="11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8"/>
          <p:cNvSpPr txBox="1">
            <a:spLocks noGrp="1"/>
          </p:cNvSpPr>
          <p:nvPr>
            <p:ph type="subTitle" idx="3"/>
          </p:nvPr>
        </p:nvSpPr>
        <p:spPr>
          <a:xfrm>
            <a:off x="1368806" y="2434250"/>
            <a:ext cx="27651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10" name="Google Shape;210;p18"/>
          <p:cNvSpPr txBox="1">
            <a:spLocks noGrp="1"/>
          </p:cNvSpPr>
          <p:nvPr>
            <p:ph type="subTitle" idx="4"/>
          </p:nvPr>
        </p:nvSpPr>
        <p:spPr>
          <a:xfrm>
            <a:off x="5010090" y="2434250"/>
            <a:ext cx="27651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grpSp>
        <p:nvGrpSpPr>
          <p:cNvPr id="211" name="Google Shape;211;p18"/>
          <p:cNvGrpSpPr/>
          <p:nvPr/>
        </p:nvGrpSpPr>
        <p:grpSpPr>
          <a:xfrm>
            <a:off x="-194962" y="0"/>
            <a:ext cx="9642775" cy="4924400"/>
            <a:chOff x="-194962" y="0"/>
            <a:chExt cx="9642775" cy="4924400"/>
          </a:xfrm>
        </p:grpSpPr>
        <p:sp>
          <p:nvSpPr>
            <p:cNvPr id="212" name="Google Shape;212;p18"/>
            <p:cNvSpPr/>
            <p:nvPr/>
          </p:nvSpPr>
          <p:spPr>
            <a:xfrm>
              <a:off x="8527563" y="31241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8932413" y="335092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8816696" y="252335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8527563" y="26774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194962" y="4477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194962"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8878124" y="309183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8542449" y="408470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a:off x="101013" y="8955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135675" y="81510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8027038" y="44777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23"/>
        <p:cNvGrpSpPr/>
        <p:nvPr/>
      </p:nvGrpSpPr>
      <p:grpSpPr>
        <a:xfrm>
          <a:off x="0" y="0"/>
          <a:ext cx="0" cy="0"/>
          <a:chOff x="0" y="0"/>
          <a:chExt cx="0" cy="0"/>
        </a:xfrm>
      </p:grpSpPr>
      <p:sp>
        <p:nvSpPr>
          <p:cNvPr id="224" name="Google Shape;22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5" name="Google Shape;225;p19"/>
          <p:cNvSpPr txBox="1">
            <a:spLocks noGrp="1"/>
          </p:cNvSpPr>
          <p:nvPr>
            <p:ph type="subTitle" idx="1"/>
          </p:nvPr>
        </p:nvSpPr>
        <p:spPr>
          <a:xfrm>
            <a:off x="4832043" y="174367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19"/>
          <p:cNvSpPr txBox="1">
            <a:spLocks noGrp="1"/>
          </p:cNvSpPr>
          <p:nvPr>
            <p:ph type="subTitle" idx="2"/>
          </p:nvPr>
        </p:nvSpPr>
        <p:spPr>
          <a:xfrm>
            <a:off x="1057863" y="174367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7" name="Google Shape;227;p19"/>
          <p:cNvGrpSpPr/>
          <p:nvPr/>
        </p:nvGrpSpPr>
        <p:grpSpPr>
          <a:xfrm>
            <a:off x="-194962" y="67150"/>
            <a:ext cx="9642775" cy="4946187"/>
            <a:chOff x="-194962" y="67150"/>
            <a:chExt cx="9642775" cy="4946187"/>
          </a:xfrm>
        </p:grpSpPr>
        <p:sp>
          <p:nvSpPr>
            <p:cNvPr id="228" name="Google Shape;228;p19"/>
            <p:cNvSpPr/>
            <p:nvPr/>
          </p:nvSpPr>
          <p:spPr>
            <a:xfrm>
              <a:off x="8527563" y="8151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8932413" y="104187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8816696" y="21430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8527563" y="3684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194962" y="45666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a:off x="-194962" y="41188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8878124" y="78278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a:off x="155600" y="3735550"/>
              <a:ext cx="382200" cy="382200"/>
            </a:xfrm>
            <a:prstGeom prst="plus">
              <a:avLst>
                <a:gd name="adj" fmla="val 3085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a:off x="465125" y="430125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4" name="Google Shape;284;p22"/>
          <p:cNvSpPr txBox="1">
            <a:spLocks noGrp="1"/>
          </p:cNvSpPr>
          <p:nvPr>
            <p:ph type="subTitle" idx="1"/>
          </p:nvPr>
        </p:nvSpPr>
        <p:spPr>
          <a:xfrm>
            <a:off x="875750" y="2333889"/>
            <a:ext cx="2219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subTitle" idx="2"/>
          </p:nvPr>
        </p:nvSpPr>
        <p:spPr>
          <a:xfrm>
            <a:off x="3462300" y="2333889"/>
            <a:ext cx="2219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2"/>
          <p:cNvSpPr txBox="1">
            <a:spLocks noGrp="1"/>
          </p:cNvSpPr>
          <p:nvPr>
            <p:ph type="subTitle" idx="3"/>
          </p:nvPr>
        </p:nvSpPr>
        <p:spPr>
          <a:xfrm>
            <a:off x="2133963" y="4000888"/>
            <a:ext cx="2219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2"/>
          <p:cNvSpPr txBox="1">
            <a:spLocks noGrp="1"/>
          </p:cNvSpPr>
          <p:nvPr>
            <p:ph type="subTitle" idx="4"/>
          </p:nvPr>
        </p:nvSpPr>
        <p:spPr>
          <a:xfrm>
            <a:off x="6048850" y="2333889"/>
            <a:ext cx="2219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22"/>
          <p:cNvSpPr txBox="1">
            <a:spLocks noGrp="1"/>
          </p:cNvSpPr>
          <p:nvPr>
            <p:ph type="subTitle" idx="5"/>
          </p:nvPr>
        </p:nvSpPr>
        <p:spPr>
          <a:xfrm>
            <a:off x="4790637" y="4000888"/>
            <a:ext cx="2219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2"/>
          <p:cNvSpPr txBox="1">
            <a:spLocks noGrp="1"/>
          </p:cNvSpPr>
          <p:nvPr>
            <p:ph type="subTitle" idx="6"/>
          </p:nvPr>
        </p:nvSpPr>
        <p:spPr>
          <a:xfrm>
            <a:off x="880100" y="1993688"/>
            <a:ext cx="2210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90" name="Google Shape;290;p22"/>
          <p:cNvSpPr txBox="1">
            <a:spLocks noGrp="1"/>
          </p:cNvSpPr>
          <p:nvPr>
            <p:ph type="subTitle" idx="7"/>
          </p:nvPr>
        </p:nvSpPr>
        <p:spPr>
          <a:xfrm>
            <a:off x="3466800" y="1993688"/>
            <a:ext cx="2210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91" name="Google Shape;291;p22"/>
          <p:cNvSpPr txBox="1">
            <a:spLocks noGrp="1"/>
          </p:cNvSpPr>
          <p:nvPr>
            <p:ph type="subTitle" idx="8"/>
          </p:nvPr>
        </p:nvSpPr>
        <p:spPr>
          <a:xfrm>
            <a:off x="6053200" y="1993688"/>
            <a:ext cx="2210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92" name="Google Shape;292;p22"/>
          <p:cNvSpPr txBox="1">
            <a:spLocks noGrp="1"/>
          </p:cNvSpPr>
          <p:nvPr>
            <p:ph type="subTitle" idx="9"/>
          </p:nvPr>
        </p:nvSpPr>
        <p:spPr>
          <a:xfrm>
            <a:off x="2138321" y="3660663"/>
            <a:ext cx="2210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93" name="Google Shape;293;p22"/>
          <p:cNvSpPr txBox="1">
            <a:spLocks noGrp="1"/>
          </p:cNvSpPr>
          <p:nvPr>
            <p:ph type="subTitle" idx="13"/>
          </p:nvPr>
        </p:nvSpPr>
        <p:spPr>
          <a:xfrm>
            <a:off x="4794996" y="3660663"/>
            <a:ext cx="2210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grpSp>
        <p:nvGrpSpPr>
          <p:cNvPr id="294" name="Google Shape;294;p22"/>
          <p:cNvGrpSpPr/>
          <p:nvPr/>
        </p:nvGrpSpPr>
        <p:grpSpPr>
          <a:xfrm>
            <a:off x="-194962" y="0"/>
            <a:ext cx="9642775" cy="4924400"/>
            <a:chOff x="-194962" y="0"/>
            <a:chExt cx="9642775" cy="4924400"/>
          </a:xfrm>
        </p:grpSpPr>
        <p:sp>
          <p:nvSpPr>
            <p:cNvPr id="295" name="Google Shape;295;p22"/>
            <p:cNvSpPr/>
            <p:nvPr/>
          </p:nvSpPr>
          <p:spPr>
            <a:xfrm>
              <a:off x="8527563" y="31241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932413" y="335092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8816696" y="252335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8527563" y="26774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194962" y="4477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194962"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8878124" y="309183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8542449" y="408470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101013" y="8955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135675" y="81510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8027038" y="44777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49"/>
        <p:cNvGrpSpPr/>
        <p:nvPr/>
      </p:nvGrpSpPr>
      <p:grpSpPr>
        <a:xfrm>
          <a:off x="0" y="0"/>
          <a:ext cx="0" cy="0"/>
          <a:chOff x="0" y="0"/>
          <a:chExt cx="0" cy="0"/>
        </a:xfrm>
      </p:grpSpPr>
      <p:grpSp>
        <p:nvGrpSpPr>
          <p:cNvPr id="450" name="Google Shape;450;p29"/>
          <p:cNvGrpSpPr/>
          <p:nvPr/>
        </p:nvGrpSpPr>
        <p:grpSpPr>
          <a:xfrm>
            <a:off x="-194962" y="67150"/>
            <a:ext cx="9642775" cy="4946187"/>
            <a:chOff x="-194962" y="67150"/>
            <a:chExt cx="9642775" cy="4946187"/>
          </a:xfrm>
        </p:grpSpPr>
        <p:sp>
          <p:nvSpPr>
            <p:cNvPr id="451" name="Google Shape;451;p29"/>
            <p:cNvSpPr/>
            <p:nvPr/>
          </p:nvSpPr>
          <p:spPr>
            <a:xfrm>
              <a:off x="8527563" y="8151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932413" y="104187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816696" y="21430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8527563" y="3684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94962" y="45666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94962" y="41188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8878124" y="78278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55600" y="3735550"/>
              <a:ext cx="382200" cy="382200"/>
            </a:xfrm>
            <a:prstGeom prst="plus">
              <a:avLst>
                <a:gd name="adj" fmla="val 3085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465125" y="430125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461"/>
        <p:cNvGrpSpPr/>
        <p:nvPr/>
      </p:nvGrpSpPr>
      <p:grpSpPr>
        <a:xfrm>
          <a:off x="0" y="0"/>
          <a:ext cx="0" cy="0"/>
          <a:chOff x="0" y="0"/>
          <a:chExt cx="0" cy="0"/>
        </a:xfrm>
      </p:grpSpPr>
      <p:grpSp>
        <p:nvGrpSpPr>
          <p:cNvPr id="462" name="Google Shape;462;p30"/>
          <p:cNvGrpSpPr/>
          <p:nvPr/>
        </p:nvGrpSpPr>
        <p:grpSpPr>
          <a:xfrm flipH="1">
            <a:off x="-345650" y="0"/>
            <a:ext cx="9795460" cy="5247656"/>
            <a:chOff x="-345650" y="0"/>
            <a:chExt cx="9795460" cy="5247656"/>
          </a:xfrm>
        </p:grpSpPr>
        <p:sp>
          <p:nvSpPr>
            <p:cNvPr id="463" name="Google Shape;463;p30"/>
            <p:cNvSpPr/>
            <p:nvPr/>
          </p:nvSpPr>
          <p:spPr>
            <a:xfrm>
              <a:off x="8351575" y="29463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2184725" y="18692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0"/>
            <p:cNvGrpSpPr/>
            <p:nvPr/>
          </p:nvGrpSpPr>
          <p:grpSpPr>
            <a:xfrm>
              <a:off x="429274" y="539502"/>
              <a:ext cx="2348886" cy="1513904"/>
              <a:chOff x="-345650" y="0"/>
              <a:chExt cx="2957550" cy="1906200"/>
            </a:xfrm>
          </p:grpSpPr>
          <p:sp>
            <p:nvSpPr>
              <p:cNvPr id="466" name="Google Shape;466;p30"/>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0"/>
            <p:cNvGrpSpPr/>
            <p:nvPr/>
          </p:nvGrpSpPr>
          <p:grpSpPr>
            <a:xfrm>
              <a:off x="-345650" y="0"/>
              <a:ext cx="2957550" cy="1906200"/>
              <a:chOff x="-345650" y="0"/>
              <a:chExt cx="2957550" cy="1906200"/>
            </a:xfrm>
          </p:grpSpPr>
          <p:sp>
            <p:nvSpPr>
              <p:cNvPr id="475" name="Google Shape;475;p30"/>
              <p:cNvSpPr/>
              <p:nvPr/>
            </p:nvSpPr>
            <p:spPr>
              <a:xfrm>
                <a:off x="-345650"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227767" y="3204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807125"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807125"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227767" y="9558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345650"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345650" y="1270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1878700" y="320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0"/>
            <p:cNvGrpSpPr/>
            <p:nvPr/>
          </p:nvGrpSpPr>
          <p:grpSpPr>
            <a:xfrm rot="10800000">
              <a:off x="6326000" y="3194250"/>
              <a:ext cx="2348886" cy="1513904"/>
              <a:chOff x="-345650" y="0"/>
              <a:chExt cx="2957550" cy="1906200"/>
            </a:xfrm>
          </p:grpSpPr>
          <p:sp>
            <p:nvSpPr>
              <p:cNvPr id="484" name="Google Shape;484;p30"/>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0"/>
            <p:cNvGrpSpPr/>
            <p:nvPr/>
          </p:nvGrpSpPr>
          <p:grpSpPr>
            <a:xfrm rot="10800000">
              <a:off x="6492260" y="3341456"/>
              <a:ext cx="2957550" cy="1906200"/>
              <a:chOff x="-345650" y="0"/>
              <a:chExt cx="2957550" cy="1906200"/>
            </a:xfrm>
          </p:grpSpPr>
          <p:sp>
            <p:nvSpPr>
              <p:cNvPr id="493" name="Google Shape;493;p30"/>
              <p:cNvSpPr/>
              <p:nvPr/>
            </p:nvSpPr>
            <p:spPr>
              <a:xfrm>
                <a:off x="-345650"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227767" y="3204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807125"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807125"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227767" y="9558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345650"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345650" y="1270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1878700" y="320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30"/>
            <p:cNvGrpSpPr/>
            <p:nvPr/>
          </p:nvGrpSpPr>
          <p:grpSpPr>
            <a:xfrm>
              <a:off x="1354850" y="603450"/>
              <a:ext cx="58800" cy="58800"/>
              <a:chOff x="3262950" y="539500"/>
              <a:chExt cx="58800" cy="58800"/>
            </a:xfrm>
          </p:grpSpPr>
          <p:sp>
            <p:nvSpPr>
              <p:cNvPr id="502" name="Google Shape;502;p3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30"/>
            <p:cNvGrpSpPr/>
            <p:nvPr/>
          </p:nvGrpSpPr>
          <p:grpSpPr>
            <a:xfrm>
              <a:off x="943640" y="1241453"/>
              <a:ext cx="46523" cy="46523"/>
              <a:chOff x="3262950" y="539500"/>
              <a:chExt cx="58800" cy="58800"/>
            </a:xfrm>
          </p:grpSpPr>
          <p:sp>
            <p:nvSpPr>
              <p:cNvPr id="505" name="Google Shape;505;p3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30"/>
            <p:cNvGrpSpPr/>
            <p:nvPr/>
          </p:nvGrpSpPr>
          <p:grpSpPr>
            <a:xfrm>
              <a:off x="7535650" y="4265150"/>
              <a:ext cx="58800" cy="58800"/>
              <a:chOff x="3262950" y="539500"/>
              <a:chExt cx="58800" cy="58800"/>
            </a:xfrm>
          </p:grpSpPr>
          <p:sp>
            <p:nvSpPr>
              <p:cNvPr id="508" name="Google Shape;508;p3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30"/>
            <p:cNvGrpSpPr/>
            <p:nvPr/>
          </p:nvGrpSpPr>
          <p:grpSpPr>
            <a:xfrm>
              <a:off x="8260870" y="3603966"/>
              <a:ext cx="90699" cy="90699"/>
              <a:chOff x="3262950" y="539500"/>
              <a:chExt cx="58800" cy="58800"/>
            </a:xfrm>
          </p:grpSpPr>
          <p:sp>
            <p:nvSpPr>
              <p:cNvPr id="511" name="Google Shape;511;p3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0"/>
            <p:cNvGrpSpPr/>
            <p:nvPr/>
          </p:nvGrpSpPr>
          <p:grpSpPr>
            <a:xfrm>
              <a:off x="186445" y="587503"/>
              <a:ext cx="90699" cy="90699"/>
              <a:chOff x="3262950" y="539500"/>
              <a:chExt cx="58800" cy="58800"/>
            </a:xfrm>
          </p:grpSpPr>
          <p:sp>
            <p:nvSpPr>
              <p:cNvPr id="514" name="Google Shape;514;p3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30"/>
            <p:cNvSpPr/>
            <p:nvPr/>
          </p:nvSpPr>
          <p:spPr>
            <a:xfrm>
              <a:off x="186450" y="21569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6941375" y="369467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1pPr>
            <a:lvl2pPr lvl="1"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2pPr>
            <a:lvl3pPr lvl="2"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3pPr>
            <a:lvl4pPr lvl="3"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4pPr>
            <a:lvl5pPr lvl="4"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5pPr>
            <a:lvl6pPr lvl="5"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6pPr>
            <a:lvl7pPr lvl="6"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7pPr>
            <a:lvl8pPr lvl="7"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8pPr>
            <a:lvl9pPr lvl="8"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 id="2147483659" r:id="rId4"/>
    <p:sldLayoutId id="2147483664" r:id="rId5"/>
    <p:sldLayoutId id="2147483665" r:id="rId6"/>
    <p:sldLayoutId id="2147483668" r:id="rId7"/>
    <p:sldLayoutId id="2147483675" r:id="rId8"/>
    <p:sldLayoutId id="2147483676" r:id="rId9"/>
    <p:sldLayoutId id="2147483680" r:id="rId10"/>
    <p:sldLayoutId id="2147483681" r:id="rId11"/>
    <p:sldLayoutId id="2147483682" r:id="rId12"/>
    <p:sldLayoutId id="2147483683" r:id="rId13"/>
    <p:sldLayoutId id="2147483684" r:id="rId14"/>
    <p:sldLayoutId id="214748368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4"/>
          <p:cNvSpPr txBox="1">
            <a:spLocks noGrp="1"/>
          </p:cNvSpPr>
          <p:nvPr>
            <p:ph type="ctrTitle"/>
          </p:nvPr>
        </p:nvSpPr>
        <p:spPr>
          <a:xfrm>
            <a:off x="1751850" y="1584675"/>
            <a:ext cx="5640300" cy="1610100"/>
          </a:xfrm>
          <a:prstGeom prst="rect">
            <a:avLst/>
          </a:prstGeom>
        </p:spPr>
        <p:txBody>
          <a:bodyPr spcFirstLastPara="1" wrap="square" lIns="91425" tIns="91425" rIns="91425" bIns="91425" anchor="b" anchorCtr="0">
            <a:noAutofit/>
          </a:bodyPr>
          <a:lstStyle/>
          <a:p>
            <a:r>
              <a:rPr lang="en" sz="6900" dirty="0">
                <a:solidFill>
                  <a:schemeClr val="accent3"/>
                </a:solidFill>
                <a:latin typeface="+mj-lt"/>
              </a:rPr>
              <a:t>ANOVA</a:t>
            </a:r>
            <a:br>
              <a:rPr lang="en" sz="6900" dirty="0">
                <a:solidFill>
                  <a:schemeClr val="accent3"/>
                </a:solidFill>
              </a:rPr>
            </a:br>
            <a:r>
              <a:rPr lang="en" sz="4800" dirty="0">
                <a:solidFill>
                  <a:schemeClr val="accent3"/>
                </a:solidFill>
              </a:rPr>
              <a:t> </a:t>
            </a:r>
            <a:r>
              <a:rPr lang="en" sz="3500" dirty="0">
                <a:solidFill>
                  <a:schemeClr val="accent2"/>
                </a:solidFill>
              </a:rPr>
              <a:t>Analyse de la variance</a:t>
            </a:r>
            <a:endParaRPr lang="en-US" sz="3500" dirty="0">
              <a:solidFill>
                <a:schemeClr val="accent2"/>
              </a:solidFill>
            </a:endParaRPr>
          </a:p>
        </p:txBody>
      </p:sp>
      <p:sp>
        <p:nvSpPr>
          <p:cNvPr id="529" name="Google Shape;529;p34"/>
          <p:cNvSpPr txBox="1">
            <a:spLocks noGrp="1"/>
          </p:cNvSpPr>
          <p:nvPr>
            <p:ph type="subTitle" idx="1"/>
          </p:nvPr>
        </p:nvSpPr>
        <p:spPr>
          <a:xfrm>
            <a:off x="3128280" y="3347141"/>
            <a:ext cx="2887441" cy="1280730"/>
          </a:xfrm>
          <a:prstGeom prst="rect">
            <a:avLst/>
          </a:prstGeom>
        </p:spPr>
        <p:txBody>
          <a:bodyPr spcFirstLastPara="1" wrap="square" lIns="91425" tIns="91425" rIns="91425" bIns="91425" anchor="t" anchorCtr="0">
            <a:noAutofit/>
          </a:bodyPr>
          <a:lstStyle/>
          <a:p>
            <a:pPr marL="0" indent="0">
              <a:lnSpc>
                <a:spcPct val="114999"/>
              </a:lnSpc>
            </a:pPr>
            <a:r>
              <a:rPr lang="en" dirty="0"/>
              <a:t>Présentée par :</a:t>
            </a:r>
            <a:endParaRPr lang="en-US" dirty="0"/>
          </a:p>
          <a:p>
            <a:pPr marL="0" indent="0">
              <a:lnSpc>
                <a:spcPct val="114999"/>
              </a:lnSpc>
            </a:pPr>
            <a:r>
              <a:rPr lang="en" dirty="0"/>
              <a:t>BENAACHOUR Kaoutar</a:t>
            </a:r>
            <a:br>
              <a:rPr lang="en-US" dirty="0"/>
            </a:br>
            <a:r>
              <a:rPr lang="en" dirty="0"/>
              <a:t>OULBACHA Mouna</a:t>
            </a:r>
            <a:endParaRPr lang="en-US" dirty="0"/>
          </a:p>
          <a:p>
            <a:pPr marL="0" indent="0">
              <a:lnSpc>
                <a:spcPct val="114999"/>
              </a:lnSpc>
            </a:pPr>
            <a:r>
              <a:rPr lang="en" dirty="0"/>
              <a:t>ZAHIR Zineb</a:t>
            </a:r>
          </a:p>
          <a:p>
            <a:pPr marL="0" indent="0">
              <a:lnSpc>
                <a:spcPct val="114999"/>
              </a:lnSpc>
            </a:pPr>
            <a:endParaRPr lang="en" dirty="0"/>
          </a:p>
        </p:txBody>
      </p:sp>
      <p:grpSp>
        <p:nvGrpSpPr>
          <p:cNvPr id="530" name="Google Shape;530;p34"/>
          <p:cNvGrpSpPr/>
          <p:nvPr/>
        </p:nvGrpSpPr>
        <p:grpSpPr>
          <a:xfrm>
            <a:off x="179753" y="3582259"/>
            <a:ext cx="1360499" cy="1360499"/>
            <a:chOff x="179753" y="3582259"/>
            <a:chExt cx="1360499" cy="1360499"/>
          </a:xfrm>
        </p:grpSpPr>
        <p:grpSp>
          <p:nvGrpSpPr>
            <p:cNvPr id="531" name="Google Shape;531;p34"/>
            <p:cNvGrpSpPr/>
            <p:nvPr/>
          </p:nvGrpSpPr>
          <p:grpSpPr>
            <a:xfrm>
              <a:off x="179753" y="3582259"/>
              <a:ext cx="1360499" cy="1360499"/>
              <a:chOff x="109300" y="3376850"/>
              <a:chExt cx="1701900" cy="1701900"/>
            </a:xfrm>
          </p:grpSpPr>
          <p:sp>
            <p:nvSpPr>
              <p:cNvPr id="532" name="Google Shape;532;p34"/>
              <p:cNvSpPr/>
              <p:nvPr/>
            </p:nvSpPr>
            <p:spPr>
              <a:xfrm>
                <a:off x="439750" y="3486575"/>
                <a:ext cx="204300" cy="1327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713225" y="3926325"/>
                <a:ext cx="204300" cy="887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986700" y="4337925"/>
                <a:ext cx="204300" cy="475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 name="Google Shape;535;p34"/>
              <p:cNvCxnSpPr/>
              <p:nvPr/>
            </p:nvCxnSpPr>
            <p:spPr>
              <a:xfrm>
                <a:off x="109300" y="4949850"/>
                <a:ext cx="1701900" cy="0"/>
              </a:xfrm>
              <a:prstGeom prst="straightConnector1">
                <a:avLst/>
              </a:prstGeom>
              <a:noFill/>
              <a:ln w="9525" cap="flat" cmpd="sng">
                <a:solidFill>
                  <a:schemeClr val="lt2"/>
                </a:solidFill>
                <a:prstDash val="solid"/>
                <a:round/>
                <a:headEnd type="none" w="med" len="med"/>
                <a:tailEnd type="none" w="med" len="med"/>
              </a:ln>
            </p:spPr>
          </p:cxnSp>
          <p:cxnSp>
            <p:nvCxnSpPr>
              <p:cNvPr id="536" name="Google Shape;536;p34"/>
              <p:cNvCxnSpPr/>
              <p:nvPr/>
            </p:nvCxnSpPr>
            <p:spPr>
              <a:xfrm rot="5400000">
                <a:off x="-565875" y="4227800"/>
                <a:ext cx="1701900" cy="0"/>
              </a:xfrm>
              <a:prstGeom prst="straightConnector1">
                <a:avLst/>
              </a:prstGeom>
              <a:noFill/>
              <a:ln w="9525" cap="flat" cmpd="sng">
                <a:solidFill>
                  <a:schemeClr val="lt2"/>
                </a:solidFill>
                <a:prstDash val="solid"/>
                <a:round/>
                <a:headEnd type="none" w="med" len="med"/>
                <a:tailEnd type="none" w="med" len="med"/>
              </a:ln>
            </p:spPr>
          </p:cxnSp>
        </p:grpSp>
        <p:grpSp>
          <p:nvGrpSpPr>
            <p:cNvPr id="537" name="Google Shape;537;p34"/>
            <p:cNvGrpSpPr/>
            <p:nvPr/>
          </p:nvGrpSpPr>
          <p:grpSpPr>
            <a:xfrm>
              <a:off x="446225" y="3672350"/>
              <a:ext cx="160049" cy="1058587"/>
              <a:chOff x="446225" y="3672350"/>
              <a:chExt cx="160049" cy="1058587"/>
            </a:xfrm>
          </p:grpSpPr>
          <p:cxnSp>
            <p:nvCxnSpPr>
              <p:cNvPr id="538" name="Google Shape;538;p34"/>
              <p:cNvCxnSpPr/>
              <p:nvPr/>
            </p:nvCxnSpPr>
            <p:spPr>
              <a:xfrm flipH="1">
                <a:off x="446400" y="3672350"/>
                <a:ext cx="124200" cy="72600"/>
              </a:xfrm>
              <a:prstGeom prst="straightConnector1">
                <a:avLst/>
              </a:prstGeom>
              <a:noFill/>
              <a:ln w="9525" cap="flat" cmpd="sng">
                <a:solidFill>
                  <a:schemeClr val="lt2"/>
                </a:solidFill>
                <a:prstDash val="solid"/>
                <a:round/>
                <a:headEnd type="none" w="med" len="med"/>
                <a:tailEnd type="none" w="med" len="med"/>
              </a:ln>
            </p:spPr>
          </p:cxnSp>
          <p:cxnSp>
            <p:nvCxnSpPr>
              <p:cNvPr id="539" name="Google Shape;539;p34"/>
              <p:cNvCxnSpPr/>
              <p:nvPr/>
            </p:nvCxnSpPr>
            <p:spPr>
              <a:xfrm flipH="1">
                <a:off x="446225" y="37225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0" name="Google Shape;540;p34"/>
              <p:cNvCxnSpPr/>
              <p:nvPr/>
            </p:nvCxnSpPr>
            <p:spPr>
              <a:xfrm flipH="1">
                <a:off x="446225" y="38091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1" name="Google Shape;541;p34"/>
              <p:cNvCxnSpPr/>
              <p:nvPr/>
            </p:nvCxnSpPr>
            <p:spPr>
              <a:xfrm flipH="1">
                <a:off x="446225" y="38957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2" name="Google Shape;542;p34"/>
              <p:cNvCxnSpPr/>
              <p:nvPr/>
            </p:nvCxnSpPr>
            <p:spPr>
              <a:xfrm flipH="1">
                <a:off x="446225" y="39823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3" name="Google Shape;543;p34"/>
              <p:cNvCxnSpPr/>
              <p:nvPr/>
            </p:nvCxnSpPr>
            <p:spPr>
              <a:xfrm flipH="1">
                <a:off x="446225" y="40689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4" name="Google Shape;544;p34"/>
              <p:cNvCxnSpPr/>
              <p:nvPr/>
            </p:nvCxnSpPr>
            <p:spPr>
              <a:xfrm flipH="1">
                <a:off x="446225" y="41555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5" name="Google Shape;545;p34"/>
              <p:cNvCxnSpPr/>
              <p:nvPr/>
            </p:nvCxnSpPr>
            <p:spPr>
              <a:xfrm flipH="1">
                <a:off x="446225" y="42421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6" name="Google Shape;546;p34"/>
              <p:cNvCxnSpPr/>
              <p:nvPr/>
            </p:nvCxnSpPr>
            <p:spPr>
              <a:xfrm flipH="1">
                <a:off x="446225" y="43287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7" name="Google Shape;547;p34"/>
              <p:cNvCxnSpPr/>
              <p:nvPr/>
            </p:nvCxnSpPr>
            <p:spPr>
              <a:xfrm flipH="1">
                <a:off x="446225" y="44153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8" name="Google Shape;548;p34"/>
              <p:cNvCxnSpPr/>
              <p:nvPr/>
            </p:nvCxnSpPr>
            <p:spPr>
              <a:xfrm flipH="1">
                <a:off x="446225" y="45019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9" name="Google Shape;549;p34"/>
              <p:cNvCxnSpPr/>
              <p:nvPr/>
            </p:nvCxnSpPr>
            <p:spPr>
              <a:xfrm flipH="1">
                <a:off x="446225" y="45885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50" name="Google Shape;550;p34"/>
              <p:cNvCxnSpPr>
                <a:endCxn id="532" idx="2"/>
              </p:cNvCxnSpPr>
              <p:nvPr/>
            </p:nvCxnSpPr>
            <p:spPr>
              <a:xfrm flipH="1">
                <a:off x="525574" y="4675137"/>
                <a:ext cx="80700" cy="55800"/>
              </a:xfrm>
              <a:prstGeom prst="straightConnector1">
                <a:avLst/>
              </a:prstGeom>
              <a:noFill/>
              <a:ln w="9525" cap="flat" cmpd="sng">
                <a:solidFill>
                  <a:schemeClr val="lt2"/>
                </a:solidFill>
                <a:prstDash val="solid"/>
                <a:round/>
                <a:headEnd type="none" w="med" len="med"/>
                <a:tailEnd type="none" w="med" len="med"/>
              </a:ln>
            </p:spPr>
          </p:cxnSp>
        </p:grpSp>
      </p:grpSp>
      <p:grpSp>
        <p:nvGrpSpPr>
          <p:cNvPr id="551" name="Google Shape;551;p34"/>
          <p:cNvGrpSpPr/>
          <p:nvPr/>
        </p:nvGrpSpPr>
        <p:grpSpPr>
          <a:xfrm>
            <a:off x="8290225" y="219100"/>
            <a:ext cx="640800" cy="640800"/>
            <a:chOff x="7943875" y="352500"/>
            <a:chExt cx="640800" cy="640800"/>
          </a:xfrm>
        </p:grpSpPr>
        <p:sp>
          <p:nvSpPr>
            <p:cNvPr id="552" name="Google Shape;552;p34"/>
            <p:cNvSpPr/>
            <p:nvPr/>
          </p:nvSpPr>
          <p:spPr>
            <a:xfrm>
              <a:off x="7943875" y="352500"/>
              <a:ext cx="640800" cy="640800"/>
            </a:xfrm>
            <a:prstGeom prst="pie">
              <a:avLst>
                <a:gd name="adj1" fmla="val 0"/>
                <a:gd name="adj2" fmla="val 1620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34"/>
            <p:cNvGrpSpPr/>
            <p:nvPr/>
          </p:nvGrpSpPr>
          <p:grpSpPr>
            <a:xfrm>
              <a:off x="8108875" y="352500"/>
              <a:ext cx="475800" cy="475800"/>
              <a:chOff x="8108875" y="352500"/>
              <a:chExt cx="475800" cy="475800"/>
            </a:xfrm>
          </p:grpSpPr>
          <p:sp>
            <p:nvSpPr>
              <p:cNvPr id="554" name="Google Shape;554;p34"/>
              <p:cNvSpPr/>
              <p:nvPr/>
            </p:nvSpPr>
            <p:spPr>
              <a:xfrm>
                <a:off x="8108875" y="352500"/>
                <a:ext cx="475800" cy="475800"/>
              </a:xfrm>
              <a:prstGeom prst="pie">
                <a:avLst>
                  <a:gd name="adj1" fmla="val 16945448"/>
                  <a:gd name="adj2" fmla="val 2106743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4"/>
              <p:cNvGrpSpPr/>
              <p:nvPr/>
            </p:nvGrpSpPr>
            <p:grpSpPr>
              <a:xfrm>
                <a:off x="8363121" y="397075"/>
                <a:ext cx="214254" cy="172875"/>
                <a:chOff x="440014" y="3789132"/>
                <a:chExt cx="144855" cy="172875"/>
              </a:xfrm>
            </p:grpSpPr>
            <p:cxnSp>
              <p:nvCxnSpPr>
                <p:cNvPr id="556" name="Google Shape;556;p34"/>
                <p:cNvCxnSpPr/>
                <p:nvPr/>
              </p:nvCxnSpPr>
              <p:spPr>
                <a:xfrm flipH="1">
                  <a:off x="449979" y="3789132"/>
                  <a:ext cx="72300" cy="41400"/>
                </a:xfrm>
                <a:prstGeom prst="straightConnector1">
                  <a:avLst/>
                </a:prstGeom>
                <a:noFill/>
                <a:ln w="9525" cap="flat" cmpd="sng">
                  <a:solidFill>
                    <a:schemeClr val="lt2"/>
                  </a:solidFill>
                  <a:prstDash val="solid"/>
                  <a:round/>
                  <a:headEnd type="none" w="med" len="med"/>
                  <a:tailEnd type="none" w="med" len="med"/>
                </a:ln>
              </p:spPr>
            </p:cxnSp>
            <p:cxnSp>
              <p:nvCxnSpPr>
                <p:cNvPr id="557" name="Google Shape;557;p34"/>
                <p:cNvCxnSpPr/>
                <p:nvPr/>
              </p:nvCxnSpPr>
              <p:spPr>
                <a:xfrm flipH="1">
                  <a:off x="440014" y="3850032"/>
                  <a:ext cx="121800" cy="82800"/>
                </a:xfrm>
                <a:prstGeom prst="straightConnector1">
                  <a:avLst/>
                </a:prstGeom>
                <a:noFill/>
                <a:ln w="9525" cap="flat" cmpd="sng">
                  <a:solidFill>
                    <a:schemeClr val="lt2"/>
                  </a:solidFill>
                  <a:prstDash val="solid"/>
                  <a:round/>
                  <a:headEnd type="none" w="med" len="med"/>
                  <a:tailEnd type="none" w="med" len="med"/>
                </a:ln>
              </p:spPr>
            </p:cxnSp>
            <p:cxnSp>
              <p:nvCxnSpPr>
                <p:cNvPr id="558" name="Google Shape;558;p34"/>
                <p:cNvCxnSpPr/>
                <p:nvPr/>
              </p:nvCxnSpPr>
              <p:spPr>
                <a:xfrm flipH="1">
                  <a:off x="522168" y="3915807"/>
                  <a:ext cx="62700" cy="46200"/>
                </a:xfrm>
                <a:prstGeom prst="straightConnector1">
                  <a:avLst/>
                </a:prstGeom>
                <a:noFill/>
                <a:ln w="9525" cap="flat" cmpd="sng">
                  <a:solidFill>
                    <a:schemeClr val="lt2"/>
                  </a:solidFill>
                  <a:prstDash val="solid"/>
                  <a:round/>
                  <a:headEnd type="none" w="med" len="med"/>
                  <a:tailEnd type="none" w="med" len="med"/>
                </a:ln>
              </p:spPr>
            </p:cxnSp>
          </p:grpSp>
        </p:grpSp>
      </p:grpSp>
      <p:grpSp>
        <p:nvGrpSpPr>
          <p:cNvPr id="559" name="Google Shape;559;p34"/>
          <p:cNvGrpSpPr/>
          <p:nvPr/>
        </p:nvGrpSpPr>
        <p:grpSpPr>
          <a:xfrm>
            <a:off x="-345650" y="0"/>
            <a:ext cx="9795460" cy="5247656"/>
            <a:chOff x="-345650" y="0"/>
            <a:chExt cx="9795460" cy="5247656"/>
          </a:xfrm>
        </p:grpSpPr>
        <p:sp>
          <p:nvSpPr>
            <p:cNvPr id="560" name="Google Shape;560;p34"/>
            <p:cNvSpPr/>
            <p:nvPr/>
          </p:nvSpPr>
          <p:spPr>
            <a:xfrm>
              <a:off x="8351575" y="29463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2184725" y="18692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34"/>
            <p:cNvGrpSpPr/>
            <p:nvPr/>
          </p:nvGrpSpPr>
          <p:grpSpPr>
            <a:xfrm>
              <a:off x="429274" y="539502"/>
              <a:ext cx="2348886" cy="1513904"/>
              <a:chOff x="-345650" y="0"/>
              <a:chExt cx="2957550" cy="1906200"/>
            </a:xfrm>
          </p:grpSpPr>
          <p:sp>
            <p:nvSpPr>
              <p:cNvPr id="563" name="Google Shape;563;p34"/>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34"/>
            <p:cNvGrpSpPr/>
            <p:nvPr/>
          </p:nvGrpSpPr>
          <p:grpSpPr>
            <a:xfrm>
              <a:off x="-345650" y="0"/>
              <a:ext cx="2957550" cy="1906200"/>
              <a:chOff x="-345650" y="0"/>
              <a:chExt cx="2957550" cy="1906200"/>
            </a:xfrm>
          </p:grpSpPr>
          <p:sp>
            <p:nvSpPr>
              <p:cNvPr id="572" name="Google Shape;572;p34"/>
              <p:cNvSpPr/>
              <p:nvPr/>
            </p:nvSpPr>
            <p:spPr>
              <a:xfrm>
                <a:off x="-345650"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227767" y="3204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807125"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807125"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227767" y="9558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345650"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345650" y="1270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1878700" y="320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4"/>
            <p:cNvGrpSpPr/>
            <p:nvPr/>
          </p:nvGrpSpPr>
          <p:grpSpPr>
            <a:xfrm rot="10800000">
              <a:off x="6326000" y="3194250"/>
              <a:ext cx="2348886" cy="1513904"/>
              <a:chOff x="-345650" y="0"/>
              <a:chExt cx="2957550" cy="1906200"/>
            </a:xfrm>
          </p:grpSpPr>
          <p:sp>
            <p:nvSpPr>
              <p:cNvPr id="581" name="Google Shape;581;p34"/>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34"/>
            <p:cNvGrpSpPr/>
            <p:nvPr/>
          </p:nvGrpSpPr>
          <p:grpSpPr>
            <a:xfrm rot="10800000">
              <a:off x="6492260" y="3341456"/>
              <a:ext cx="2957550" cy="1906200"/>
              <a:chOff x="-345650" y="0"/>
              <a:chExt cx="2957550" cy="1906200"/>
            </a:xfrm>
          </p:grpSpPr>
          <p:sp>
            <p:nvSpPr>
              <p:cNvPr id="590" name="Google Shape;590;p34"/>
              <p:cNvSpPr/>
              <p:nvPr/>
            </p:nvSpPr>
            <p:spPr>
              <a:xfrm>
                <a:off x="-345650"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227767" y="3204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807125"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807125"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227767" y="9558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45650"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45650" y="1270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1878700" y="320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4"/>
            <p:cNvGrpSpPr/>
            <p:nvPr/>
          </p:nvGrpSpPr>
          <p:grpSpPr>
            <a:xfrm>
              <a:off x="1354850" y="603450"/>
              <a:ext cx="58800" cy="58800"/>
              <a:chOff x="3262950" y="539500"/>
              <a:chExt cx="58800" cy="58800"/>
            </a:xfrm>
          </p:grpSpPr>
          <p:sp>
            <p:nvSpPr>
              <p:cNvPr id="599" name="Google Shape;599;p34"/>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4"/>
            <p:cNvGrpSpPr/>
            <p:nvPr/>
          </p:nvGrpSpPr>
          <p:grpSpPr>
            <a:xfrm>
              <a:off x="943640" y="1241453"/>
              <a:ext cx="46523" cy="46523"/>
              <a:chOff x="3262950" y="539500"/>
              <a:chExt cx="58800" cy="58800"/>
            </a:xfrm>
          </p:grpSpPr>
          <p:sp>
            <p:nvSpPr>
              <p:cNvPr id="602" name="Google Shape;602;p34"/>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34"/>
            <p:cNvGrpSpPr/>
            <p:nvPr/>
          </p:nvGrpSpPr>
          <p:grpSpPr>
            <a:xfrm>
              <a:off x="7535650" y="4265150"/>
              <a:ext cx="58800" cy="58800"/>
              <a:chOff x="3262950" y="539500"/>
              <a:chExt cx="58800" cy="58800"/>
            </a:xfrm>
          </p:grpSpPr>
          <p:sp>
            <p:nvSpPr>
              <p:cNvPr id="605" name="Google Shape;605;p34"/>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34"/>
            <p:cNvGrpSpPr/>
            <p:nvPr/>
          </p:nvGrpSpPr>
          <p:grpSpPr>
            <a:xfrm>
              <a:off x="8260870" y="3603966"/>
              <a:ext cx="90699" cy="90699"/>
              <a:chOff x="3262950" y="539500"/>
              <a:chExt cx="58800" cy="58800"/>
            </a:xfrm>
          </p:grpSpPr>
          <p:sp>
            <p:nvSpPr>
              <p:cNvPr id="608" name="Google Shape;608;p34"/>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4"/>
            <p:cNvGrpSpPr/>
            <p:nvPr/>
          </p:nvGrpSpPr>
          <p:grpSpPr>
            <a:xfrm>
              <a:off x="186445" y="587503"/>
              <a:ext cx="90699" cy="90699"/>
              <a:chOff x="3262950" y="539500"/>
              <a:chExt cx="58800" cy="58800"/>
            </a:xfrm>
          </p:grpSpPr>
          <p:sp>
            <p:nvSpPr>
              <p:cNvPr id="611" name="Google Shape;611;p34"/>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34"/>
            <p:cNvSpPr/>
            <p:nvPr/>
          </p:nvSpPr>
          <p:spPr>
            <a:xfrm>
              <a:off x="186450" y="21569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6941375" y="369467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8" name="Google Shape;619;p35">
            <a:extLst>
              <a:ext uri="{FF2B5EF4-FFF2-40B4-BE49-F238E27FC236}">
                <a16:creationId xmlns:a16="http://schemas.microsoft.com/office/drawing/2014/main" id="{CE2F5BA6-4D06-7657-609F-3E417CC4A57F}"/>
              </a:ext>
            </a:extLst>
          </p:cNvPr>
          <p:cNvSpPr txBox="1">
            <a:spLocks/>
          </p:cNvSpPr>
          <p:nvPr/>
        </p:nvSpPr>
        <p:spPr>
          <a:xfrm>
            <a:off x="644803" y="437505"/>
            <a:ext cx="650889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en-US" err="1"/>
              <a:t>Hypothèses</a:t>
            </a:r>
            <a:r>
              <a:rPr lang="en-US"/>
              <a:t> de </a:t>
            </a:r>
            <a:r>
              <a:rPr lang="en-US" err="1"/>
              <a:t>l'ANOVA</a:t>
            </a:r>
            <a:r>
              <a:rPr lang="en-US"/>
              <a:t> :</a:t>
            </a:r>
          </a:p>
          <a:p>
            <a:endParaRPr lang="en-US"/>
          </a:p>
        </p:txBody>
      </p:sp>
      <p:pic>
        <p:nvPicPr>
          <p:cNvPr id="10" name="Picture 9" descr="A diagram of a function&#10;&#10;Description automatically generated">
            <a:extLst>
              <a:ext uri="{FF2B5EF4-FFF2-40B4-BE49-F238E27FC236}">
                <a16:creationId xmlns:a16="http://schemas.microsoft.com/office/drawing/2014/main" id="{9A47EB7F-4EF1-05AA-30D0-7130FD7A20B9}"/>
              </a:ext>
            </a:extLst>
          </p:cNvPr>
          <p:cNvPicPr>
            <a:picLocks noChangeAspect="1"/>
          </p:cNvPicPr>
          <p:nvPr/>
        </p:nvPicPr>
        <p:blipFill rotWithShape="1">
          <a:blip r:embed="rId3"/>
          <a:srcRect t="30830" r="274" b="-395"/>
          <a:stretch/>
        </p:blipFill>
        <p:spPr>
          <a:xfrm>
            <a:off x="3267760" y="1714519"/>
            <a:ext cx="2735687" cy="1323951"/>
          </a:xfrm>
          <a:prstGeom prst="rect">
            <a:avLst/>
          </a:prstGeom>
        </p:spPr>
      </p:pic>
      <p:pic>
        <p:nvPicPr>
          <p:cNvPr id="14" name="Picture 13" descr="A diagram of a function&#10;&#10;Description automatically generated">
            <a:extLst>
              <a:ext uri="{FF2B5EF4-FFF2-40B4-BE49-F238E27FC236}">
                <a16:creationId xmlns:a16="http://schemas.microsoft.com/office/drawing/2014/main" id="{A07C1C58-3A58-7E72-FAAE-437BFFCDDCC6}"/>
              </a:ext>
            </a:extLst>
          </p:cNvPr>
          <p:cNvPicPr>
            <a:picLocks noChangeAspect="1"/>
          </p:cNvPicPr>
          <p:nvPr/>
        </p:nvPicPr>
        <p:blipFill rotWithShape="1">
          <a:blip r:embed="rId4"/>
          <a:srcRect l="1370" t="17904" r="274" b="-437"/>
          <a:stretch/>
        </p:blipFill>
        <p:spPr>
          <a:xfrm>
            <a:off x="3267760" y="3528939"/>
            <a:ext cx="2735710" cy="1399525"/>
          </a:xfrm>
          <a:prstGeom prst="rect">
            <a:avLst/>
          </a:prstGeom>
        </p:spPr>
      </p:pic>
      <p:sp>
        <p:nvSpPr>
          <p:cNvPr id="20" name="Arrow: Right 19">
            <a:extLst>
              <a:ext uri="{FF2B5EF4-FFF2-40B4-BE49-F238E27FC236}">
                <a16:creationId xmlns:a16="http://schemas.microsoft.com/office/drawing/2014/main" id="{625B43D7-8440-DE5D-873A-7DFAD0BF3331}"/>
              </a:ext>
            </a:extLst>
          </p:cNvPr>
          <p:cNvSpPr/>
          <p:nvPr/>
        </p:nvSpPr>
        <p:spPr>
          <a:xfrm>
            <a:off x="642142" y="1409338"/>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EAEA844F-8E80-D688-4B2B-65FF8E1E375E}"/>
              </a:ext>
            </a:extLst>
          </p:cNvPr>
          <p:cNvSpPr/>
          <p:nvPr/>
        </p:nvSpPr>
        <p:spPr>
          <a:xfrm>
            <a:off x="644148" y="3200011"/>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5784798-980F-4D08-AC0D-2EB096F8A11D}"/>
              </a:ext>
            </a:extLst>
          </p:cNvPr>
          <p:cNvSpPr txBox="1"/>
          <p:nvPr/>
        </p:nvSpPr>
        <p:spPr>
          <a:xfrm>
            <a:off x="1086499" y="1339543"/>
            <a:ext cx="79826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84569"/>
                </a:solidFill>
                <a:latin typeface="Nunito"/>
                <a:sym typeface="Nunito"/>
              </a:rPr>
              <a:t>H0 :  </a:t>
            </a:r>
            <a:r>
              <a:rPr lang="en-US" dirty="0">
                <a:solidFill>
                  <a:srgbClr val="084569"/>
                </a:solidFill>
                <a:latin typeface="Nunito"/>
                <a:sym typeface="Nunito"/>
              </a:rPr>
              <a:t>les </a:t>
            </a:r>
            <a:r>
              <a:rPr lang="en-US" err="1">
                <a:solidFill>
                  <a:srgbClr val="084569"/>
                </a:solidFill>
                <a:latin typeface="Nunito"/>
                <a:sym typeface="Nunito"/>
              </a:rPr>
              <a:t>moyennes</a:t>
            </a:r>
            <a:r>
              <a:rPr lang="en-US" dirty="0">
                <a:solidFill>
                  <a:srgbClr val="084569"/>
                </a:solidFill>
                <a:latin typeface="Nunito"/>
                <a:sym typeface="Nunito"/>
              </a:rPr>
              <a:t> des diff</a:t>
            </a:r>
            <a:r>
              <a:rPr lang="en" dirty="0">
                <a:solidFill>
                  <a:srgbClr val="084569"/>
                </a:solidFill>
                <a:sym typeface="Nunito"/>
              </a:rPr>
              <a:t>é</a:t>
            </a:r>
            <a:r>
              <a:rPr lang="en-US" dirty="0">
                <a:solidFill>
                  <a:srgbClr val="084569"/>
                </a:solidFill>
                <a:latin typeface="Nunito"/>
                <a:sym typeface="Nunito"/>
              </a:rPr>
              <a:t>rents </a:t>
            </a:r>
            <a:r>
              <a:rPr lang="en-US" err="1">
                <a:solidFill>
                  <a:srgbClr val="084569"/>
                </a:solidFill>
                <a:latin typeface="Nunito"/>
                <a:sym typeface="Nunito"/>
              </a:rPr>
              <a:t>groupes</a:t>
            </a:r>
            <a:r>
              <a:rPr lang="en-US" dirty="0">
                <a:solidFill>
                  <a:srgbClr val="084569"/>
                </a:solidFill>
                <a:latin typeface="Nunito"/>
                <a:sym typeface="Nunito"/>
              </a:rPr>
              <a:t> </a:t>
            </a:r>
            <a:r>
              <a:rPr lang="en-US" err="1">
                <a:solidFill>
                  <a:srgbClr val="084569"/>
                </a:solidFill>
                <a:latin typeface="Nunito"/>
                <a:sym typeface="Nunito"/>
              </a:rPr>
              <a:t>sont</a:t>
            </a:r>
            <a:r>
              <a:rPr lang="en-US" dirty="0">
                <a:solidFill>
                  <a:srgbClr val="084569"/>
                </a:solidFill>
                <a:latin typeface="Nunito"/>
                <a:sym typeface="Nunito"/>
              </a:rPr>
              <a:t> </a:t>
            </a:r>
            <a:r>
              <a:rPr lang="en-US" err="1">
                <a:solidFill>
                  <a:srgbClr val="084569"/>
                </a:solidFill>
                <a:latin typeface="Nunito"/>
                <a:sym typeface="Nunito"/>
              </a:rPr>
              <a:t>identiques</a:t>
            </a:r>
            <a:r>
              <a:rPr lang="en-US" dirty="0">
                <a:solidFill>
                  <a:srgbClr val="084569"/>
                </a:solidFill>
                <a:latin typeface="Nunito"/>
                <a:sym typeface="Nunito"/>
              </a:rPr>
              <a:t>. </a:t>
            </a:r>
            <a:r>
              <a:rPr lang="en-US" dirty="0">
                <a:solidFill>
                  <a:srgbClr val="084569"/>
                </a:solidFill>
                <a:latin typeface="Nunito"/>
              </a:rPr>
              <a:t>            </a:t>
            </a:r>
            <a:br>
              <a:rPr lang="en-US" sz="1000" dirty="0">
                <a:solidFill>
                  <a:srgbClr val="222222"/>
                </a:solidFill>
                <a:sym typeface="Nunito"/>
              </a:rPr>
            </a:br>
            <a:endParaRPr lang="en-US" sz="1000" dirty="0">
              <a:solidFill>
                <a:srgbClr val="222222"/>
              </a:solidFill>
            </a:endParaRPr>
          </a:p>
        </p:txBody>
      </p:sp>
      <p:sp>
        <p:nvSpPr>
          <p:cNvPr id="29" name="TextBox 28">
            <a:extLst>
              <a:ext uri="{FF2B5EF4-FFF2-40B4-BE49-F238E27FC236}">
                <a16:creationId xmlns:a16="http://schemas.microsoft.com/office/drawing/2014/main" id="{FF9EDD85-8E92-1445-9E16-883FE0192302}"/>
              </a:ext>
            </a:extLst>
          </p:cNvPr>
          <p:cNvSpPr txBox="1"/>
          <p:nvPr/>
        </p:nvSpPr>
        <p:spPr>
          <a:xfrm>
            <a:off x="1039526" y="3120160"/>
            <a:ext cx="79826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84569"/>
                </a:solidFill>
                <a:latin typeface="Nunito"/>
                <a:sym typeface="Nunito"/>
              </a:rPr>
              <a:t>H1 :  </a:t>
            </a:r>
            <a:r>
              <a:rPr lang="en-US" dirty="0">
                <a:solidFill>
                  <a:srgbClr val="084569"/>
                </a:solidFill>
                <a:latin typeface="Nunito"/>
                <a:sym typeface="Nunito"/>
              </a:rPr>
              <a:t>les </a:t>
            </a:r>
            <a:r>
              <a:rPr lang="en-US" dirty="0" err="1">
                <a:solidFill>
                  <a:srgbClr val="084569"/>
                </a:solidFill>
                <a:latin typeface="Nunito"/>
                <a:sym typeface="Nunito"/>
              </a:rPr>
              <a:t>moyennes</a:t>
            </a:r>
            <a:r>
              <a:rPr lang="en-US" dirty="0">
                <a:solidFill>
                  <a:srgbClr val="084569"/>
                </a:solidFill>
                <a:latin typeface="Nunito"/>
                <a:sym typeface="Nunito"/>
              </a:rPr>
              <a:t> des </a:t>
            </a:r>
            <a:r>
              <a:rPr lang="en-US" dirty="0" err="1">
                <a:solidFill>
                  <a:srgbClr val="084569"/>
                </a:solidFill>
                <a:latin typeface="Nunito"/>
                <a:sym typeface="Nunito"/>
              </a:rPr>
              <a:t>groupes</a:t>
            </a:r>
            <a:r>
              <a:rPr lang="en-US" dirty="0">
                <a:solidFill>
                  <a:srgbClr val="084569"/>
                </a:solidFill>
                <a:latin typeface="Nunito"/>
                <a:sym typeface="Nunito"/>
              </a:rPr>
              <a:t> ne </a:t>
            </a:r>
            <a:r>
              <a:rPr lang="en-US" dirty="0" err="1">
                <a:solidFill>
                  <a:srgbClr val="084569"/>
                </a:solidFill>
                <a:latin typeface="Nunito"/>
                <a:sym typeface="Nunito"/>
              </a:rPr>
              <a:t>sont</a:t>
            </a:r>
            <a:r>
              <a:rPr lang="en-US" dirty="0">
                <a:solidFill>
                  <a:srgbClr val="084569"/>
                </a:solidFill>
                <a:latin typeface="Nunito"/>
                <a:sym typeface="Nunito"/>
              </a:rPr>
              <a:t> pas </a:t>
            </a:r>
            <a:r>
              <a:rPr lang="en-US" dirty="0" err="1">
                <a:solidFill>
                  <a:srgbClr val="084569"/>
                </a:solidFill>
                <a:latin typeface="Nunito"/>
                <a:sym typeface="Nunito"/>
              </a:rPr>
              <a:t>identiques</a:t>
            </a:r>
            <a:r>
              <a:rPr lang="en-US" dirty="0">
                <a:solidFill>
                  <a:srgbClr val="084569"/>
                </a:solidFill>
                <a:latin typeface="Nunito"/>
                <a:sym typeface="Nunito"/>
              </a:rPr>
              <a:t>, au </a:t>
            </a:r>
            <a:r>
              <a:rPr lang="en-US" dirty="0" err="1">
                <a:solidFill>
                  <a:srgbClr val="084569"/>
                </a:solidFill>
                <a:latin typeface="Nunito"/>
                <a:sym typeface="Nunito"/>
              </a:rPr>
              <a:t>moins</a:t>
            </a:r>
            <a:r>
              <a:rPr lang="en-US" dirty="0">
                <a:solidFill>
                  <a:srgbClr val="084569"/>
                </a:solidFill>
                <a:latin typeface="Nunito"/>
                <a:sym typeface="Nunito"/>
              </a:rPr>
              <a:t> </a:t>
            </a:r>
            <a:r>
              <a:rPr lang="en-US" dirty="0" err="1">
                <a:solidFill>
                  <a:srgbClr val="084569"/>
                </a:solidFill>
                <a:latin typeface="Nunito"/>
                <a:sym typeface="Nunito"/>
              </a:rPr>
              <a:t>une</a:t>
            </a:r>
            <a:r>
              <a:rPr lang="en-US" dirty="0">
                <a:solidFill>
                  <a:srgbClr val="084569"/>
                </a:solidFill>
                <a:latin typeface="Nunito"/>
                <a:sym typeface="Nunito"/>
              </a:rPr>
              <a:t> des </a:t>
            </a:r>
            <a:r>
              <a:rPr lang="en-US" dirty="0" err="1">
                <a:solidFill>
                  <a:srgbClr val="084569"/>
                </a:solidFill>
                <a:latin typeface="Nunito"/>
                <a:sym typeface="Nunito"/>
              </a:rPr>
              <a:t>moyenne</a:t>
            </a:r>
            <a:r>
              <a:rPr lang="en-US" dirty="0">
                <a:solidFill>
                  <a:srgbClr val="084569"/>
                </a:solidFill>
                <a:latin typeface="Nunito"/>
                <a:sym typeface="Nunito"/>
              </a:rPr>
              <a:t> </a:t>
            </a:r>
            <a:r>
              <a:rPr lang="en-US" dirty="0" err="1">
                <a:solidFill>
                  <a:srgbClr val="084569"/>
                </a:solidFill>
                <a:latin typeface="Nunito"/>
                <a:sym typeface="Nunito"/>
              </a:rPr>
              <a:t>est</a:t>
            </a:r>
            <a:r>
              <a:rPr lang="en-US" dirty="0">
                <a:solidFill>
                  <a:srgbClr val="084569"/>
                </a:solidFill>
                <a:latin typeface="Nunito"/>
                <a:sym typeface="Nunito"/>
              </a:rPr>
              <a:t> diff</a:t>
            </a:r>
            <a:r>
              <a:rPr lang="en" dirty="0">
                <a:solidFill>
                  <a:srgbClr val="084569"/>
                </a:solidFill>
                <a:sym typeface="Nunito"/>
              </a:rPr>
              <a:t>é</a:t>
            </a:r>
            <a:r>
              <a:rPr lang="en-US" dirty="0" err="1">
                <a:solidFill>
                  <a:srgbClr val="084569"/>
                </a:solidFill>
                <a:latin typeface="Nunito"/>
                <a:sym typeface="Nunito"/>
              </a:rPr>
              <a:t>rente</a:t>
            </a:r>
            <a:r>
              <a:rPr lang="en-US" dirty="0">
                <a:solidFill>
                  <a:srgbClr val="084569"/>
                </a:solidFill>
                <a:latin typeface="Nunito"/>
                <a:sym typeface="Nunito"/>
              </a:rPr>
              <a:t> des </a:t>
            </a:r>
            <a:r>
              <a:rPr lang="en-US" dirty="0" err="1">
                <a:solidFill>
                  <a:srgbClr val="084569"/>
                </a:solidFill>
                <a:latin typeface="Nunito"/>
                <a:sym typeface="Nunito"/>
              </a:rPr>
              <a:t>autres</a:t>
            </a:r>
            <a:r>
              <a:rPr lang="en-US" dirty="0">
                <a:solidFill>
                  <a:srgbClr val="084569"/>
                </a:solidFill>
                <a:latin typeface="Nunito"/>
                <a:sym typeface="Nunito"/>
              </a:rPr>
              <a:t>.</a:t>
            </a:r>
            <a:endParaRPr lang="en" dirty="0">
              <a:solidFill>
                <a:srgbClr val="084569"/>
              </a:solidFill>
              <a:latin typeface="Nunito"/>
            </a:endParaRPr>
          </a:p>
        </p:txBody>
      </p:sp>
      <p:sp>
        <p:nvSpPr>
          <p:cNvPr id="2" name="TextBox 1">
            <a:extLst>
              <a:ext uri="{FF2B5EF4-FFF2-40B4-BE49-F238E27FC236}">
                <a16:creationId xmlns:a16="http://schemas.microsoft.com/office/drawing/2014/main" id="{C0200262-CCCA-A15E-D914-081A1B6B4AEE}"/>
              </a:ext>
            </a:extLst>
          </p:cNvPr>
          <p:cNvSpPr txBox="1"/>
          <p:nvPr/>
        </p:nvSpPr>
        <p:spPr>
          <a:xfrm>
            <a:off x="6129924" y="2190096"/>
            <a:ext cx="23779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84569"/>
                </a:solidFill>
              </a:rPr>
              <a:t>  </a:t>
            </a:r>
            <a:r>
              <a:rPr lang="en-US" sz="1800" b="1">
                <a:solidFill>
                  <a:srgbClr val="084569"/>
                </a:solidFill>
              </a:rPr>
              <a:t>µ1 = µ2 = …. = µk</a:t>
            </a:r>
            <a:endParaRPr lang="en-US" sz="1800" b="1" dirty="0"/>
          </a:p>
        </p:txBody>
      </p:sp>
      <p:sp>
        <p:nvSpPr>
          <p:cNvPr id="3" name="TextBox 2">
            <a:extLst>
              <a:ext uri="{FF2B5EF4-FFF2-40B4-BE49-F238E27FC236}">
                <a16:creationId xmlns:a16="http://schemas.microsoft.com/office/drawing/2014/main" id="{48A4287D-5B6C-8D1E-F5D7-B9FD668C4D40}"/>
              </a:ext>
            </a:extLst>
          </p:cNvPr>
          <p:cNvSpPr txBox="1"/>
          <p:nvPr/>
        </p:nvSpPr>
        <p:spPr>
          <a:xfrm>
            <a:off x="6098608" y="4014199"/>
            <a:ext cx="23779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84569"/>
                </a:solidFill>
              </a:rPr>
              <a:t>∃(</a:t>
            </a:r>
            <a:r>
              <a:rPr lang="en-US" sz="1800" b="1" dirty="0" err="1">
                <a:solidFill>
                  <a:srgbClr val="084569"/>
                </a:solidFill>
              </a:rPr>
              <a:t>i,j</a:t>
            </a:r>
            <a:r>
              <a:rPr lang="en-US" sz="1800" b="1" dirty="0">
                <a:solidFill>
                  <a:srgbClr val="084569"/>
                </a:solidFill>
              </a:rPr>
              <a:t>) </a:t>
            </a:r>
            <a:r>
              <a:rPr lang="en-US" sz="1800" b="1" dirty="0" err="1">
                <a:solidFill>
                  <a:srgbClr val="084569"/>
                </a:solidFill>
              </a:rPr>
              <a:t>tel</a:t>
            </a:r>
            <a:r>
              <a:rPr lang="en-US" sz="1800" b="1" dirty="0">
                <a:solidFill>
                  <a:srgbClr val="084569"/>
                </a:solidFill>
              </a:rPr>
              <a:t> que:  µ</a:t>
            </a:r>
            <a:r>
              <a:rPr lang="en-US" sz="1800" b="1" dirty="0" err="1">
                <a:solidFill>
                  <a:srgbClr val="084569"/>
                </a:solidFill>
              </a:rPr>
              <a:t>i</a:t>
            </a:r>
            <a:r>
              <a:rPr lang="en-US" sz="1800" b="1" dirty="0">
                <a:solidFill>
                  <a:srgbClr val="084569"/>
                </a:solidFill>
              </a:rPr>
              <a:t> ≠ µj</a:t>
            </a:r>
            <a:br>
              <a:rPr lang="en-US" sz="1000" dirty="0">
                <a:solidFill>
                  <a:srgbClr val="222222"/>
                </a:solidFill>
              </a:rPr>
            </a:br>
            <a:endParaRPr lang="en-US" sz="1000" dirty="0">
              <a:solidFill>
                <a:srgbClr val="222222"/>
              </a:solidFill>
            </a:endParaRPr>
          </a:p>
        </p:txBody>
      </p:sp>
      <p:sp>
        <p:nvSpPr>
          <p:cNvPr id="5" name="TextBox 4">
            <a:extLst>
              <a:ext uri="{FF2B5EF4-FFF2-40B4-BE49-F238E27FC236}">
                <a16:creationId xmlns:a16="http://schemas.microsoft.com/office/drawing/2014/main" id="{06156359-77DF-431D-8FE2-AC8447097368}"/>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8</a:t>
            </a:r>
          </a:p>
        </p:txBody>
      </p:sp>
    </p:spTree>
    <p:extLst>
      <p:ext uri="{BB962C8B-B14F-4D97-AF65-F5344CB8AC3E}">
        <p14:creationId xmlns:p14="http://schemas.microsoft.com/office/powerpoint/2010/main" val="153742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8" name="Google Shape;619;p35">
            <a:extLst>
              <a:ext uri="{FF2B5EF4-FFF2-40B4-BE49-F238E27FC236}">
                <a16:creationId xmlns:a16="http://schemas.microsoft.com/office/drawing/2014/main" id="{CE2F5BA6-4D06-7657-609F-3E417CC4A57F}"/>
              </a:ext>
            </a:extLst>
          </p:cNvPr>
          <p:cNvSpPr txBox="1">
            <a:spLocks/>
          </p:cNvSpPr>
          <p:nvPr/>
        </p:nvSpPr>
        <p:spPr>
          <a:xfrm>
            <a:off x="644803" y="453604"/>
            <a:ext cx="8065476" cy="1256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en-US" err="1"/>
              <a:t>Calcul</a:t>
            </a:r>
            <a:r>
              <a:rPr lang="en-US"/>
              <a:t> de la </a:t>
            </a:r>
            <a:r>
              <a:rPr lang="en-US" err="1"/>
              <a:t>moyenne</a:t>
            </a:r>
            <a:r>
              <a:rPr lang="en-US"/>
              <a:t> </a:t>
            </a:r>
            <a:r>
              <a:rPr lang="en-US" err="1"/>
              <a:t>empirique</a:t>
            </a:r>
            <a:r>
              <a:rPr lang="en-US"/>
              <a:t> et </a:t>
            </a:r>
            <a:r>
              <a:rPr lang="en-US" err="1"/>
              <a:t>globale</a:t>
            </a:r>
            <a:r>
              <a:rPr lang="en-US"/>
              <a:t> :</a:t>
            </a:r>
          </a:p>
          <a:p>
            <a:endParaRPr lang="en-US"/>
          </a:p>
        </p:txBody>
      </p:sp>
      <p:sp>
        <p:nvSpPr>
          <p:cNvPr id="20" name="Arrow: Right 19">
            <a:extLst>
              <a:ext uri="{FF2B5EF4-FFF2-40B4-BE49-F238E27FC236}">
                <a16:creationId xmlns:a16="http://schemas.microsoft.com/office/drawing/2014/main" id="{625B43D7-8440-DE5D-873A-7DFAD0BF3331}"/>
              </a:ext>
            </a:extLst>
          </p:cNvPr>
          <p:cNvSpPr/>
          <p:nvPr/>
        </p:nvSpPr>
        <p:spPr>
          <a:xfrm>
            <a:off x="642142" y="2140588"/>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EAEA844F-8E80-D688-4B2B-65FF8E1E375E}"/>
              </a:ext>
            </a:extLst>
          </p:cNvPr>
          <p:cNvSpPr/>
          <p:nvPr/>
        </p:nvSpPr>
        <p:spPr>
          <a:xfrm>
            <a:off x="644147" y="3523433"/>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5784798-980F-4D08-AC0D-2EB096F8A11D}"/>
              </a:ext>
            </a:extLst>
          </p:cNvPr>
          <p:cNvSpPr txBox="1"/>
          <p:nvPr/>
        </p:nvSpPr>
        <p:spPr>
          <a:xfrm>
            <a:off x="1011451" y="2062745"/>
            <a:ext cx="70045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84569"/>
                </a:solidFill>
                <a:latin typeface="Nunito"/>
                <a:sym typeface="Nunito"/>
              </a:rPr>
              <a:t>Les </a:t>
            </a:r>
            <a:r>
              <a:rPr lang="en-US" b="1" dirty="0" err="1">
                <a:solidFill>
                  <a:srgbClr val="084569"/>
                </a:solidFill>
                <a:latin typeface="Nunito"/>
                <a:sym typeface="Nunito"/>
              </a:rPr>
              <a:t>moyennes</a:t>
            </a:r>
            <a:r>
              <a:rPr lang="en-US" b="1" dirty="0">
                <a:solidFill>
                  <a:srgbClr val="084569"/>
                </a:solidFill>
                <a:latin typeface="Nunito"/>
                <a:sym typeface="Nunito"/>
              </a:rPr>
              <a:t> </a:t>
            </a:r>
            <a:r>
              <a:rPr lang="en-US" b="1" dirty="0" err="1">
                <a:solidFill>
                  <a:srgbClr val="084569"/>
                </a:solidFill>
                <a:latin typeface="Nunito"/>
                <a:sym typeface="Nunito"/>
              </a:rPr>
              <a:t>empiriques</a:t>
            </a:r>
            <a:r>
              <a:rPr lang="en-US" b="1" dirty="0">
                <a:solidFill>
                  <a:srgbClr val="084569"/>
                </a:solidFill>
                <a:latin typeface="Nunito"/>
                <a:sym typeface="Nunito"/>
              </a:rPr>
              <a:t> : </a:t>
            </a:r>
            <a:r>
              <a:rPr lang="en-US" dirty="0">
                <a:solidFill>
                  <a:srgbClr val="084569"/>
                </a:solidFill>
                <a:latin typeface="Nunito"/>
                <a:sym typeface="Nunito"/>
              </a:rPr>
              <a:t> les </a:t>
            </a:r>
            <a:r>
              <a:rPr lang="en-US" dirty="0" err="1">
                <a:solidFill>
                  <a:srgbClr val="084569"/>
                </a:solidFill>
                <a:latin typeface="Nunito"/>
                <a:sym typeface="Nunito"/>
              </a:rPr>
              <a:t>moyennes</a:t>
            </a:r>
            <a:r>
              <a:rPr lang="en-US" dirty="0">
                <a:solidFill>
                  <a:srgbClr val="084569"/>
                </a:solidFill>
                <a:latin typeface="Nunito"/>
                <a:sym typeface="Nunito"/>
              </a:rPr>
              <a:t> des observations de </a:t>
            </a:r>
            <a:r>
              <a:rPr lang="en-US" dirty="0" err="1">
                <a:solidFill>
                  <a:srgbClr val="084569"/>
                </a:solidFill>
                <a:latin typeface="Nunito"/>
                <a:sym typeface="Nunito"/>
              </a:rPr>
              <a:t>chaque</a:t>
            </a:r>
            <a:r>
              <a:rPr lang="en-US" dirty="0">
                <a:solidFill>
                  <a:srgbClr val="084569"/>
                </a:solidFill>
                <a:latin typeface="Nunito"/>
                <a:sym typeface="Nunito"/>
              </a:rPr>
              <a:t> </a:t>
            </a:r>
            <a:r>
              <a:rPr lang="en-US" dirty="0" err="1">
                <a:solidFill>
                  <a:srgbClr val="084569"/>
                </a:solidFill>
                <a:latin typeface="Nunito"/>
                <a:sym typeface="Nunito"/>
              </a:rPr>
              <a:t>modalité</a:t>
            </a:r>
            <a:r>
              <a:rPr lang="en-US" dirty="0">
                <a:solidFill>
                  <a:srgbClr val="084569"/>
                </a:solidFill>
                <a:latin typeface="Nunito"/>
                <a:sym typeface="Nunito"/>
              </a:rPr>
              <a:t> </a:t>
            </a:r>
            <a:endParaRPr lang="en" dirty="0">
              <a:solidFill>
                <a:srgbClr val="084569"/>
              </a:solidFill>
              <a:latin typeface="Nunito"/>
            </a:endParaRPr>
          </a:p>
        </p:txBody>
      </p:sp>
      <p:sp>
        <p:nvSpPr>
          <p:cNvPr id="29" name="TextBox 28">
            <a:extLst>
              <a:ext uri="{FF2B5EF4-FFF2-40B4-BE49-F238E27FC236}">
                <a16:creationId xmlns:a16="http://schemas.microsoft.com/office/drawing/2014/main" id="{FF9EDD85-8E92-1445-9E16-883FE0192302}"/>
              </a:ext>
            </a:extLst>
          </p:cNvPr>
          <p:cNvSpPr txBox="1"/>
          <p:nvPr/>
        </p:nvSpPr>
        <p:spPr>
          <a:xfrm>
            <a:off x="1011822" y="3443208"/>
            <a:ext cx="208114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84569"/>
                </a:solidFill>
                <a:latin typeface="Nunito"/>
                <a:sym typeface="Nunito"/>
              </a:rPr>
              <a:t>La </a:t>
            </a:r>
            <a:r>
              <a:rPr lang="en-US" b="1" err="1">
                <a:solidFill>
                  <a:srgbClr val="084569"/>
                </a:solidFill>
                <a:latin typeface="Nunito"/>
                <a:sym typeface="Nunito"/>
              </a:rPr>
              <a:t>moyenne</a:t>
            </a:r>
            <a:r>
              <a:rPr lang="en-US" b="1" dirty="0">
                <a:solidFill>
                  <a:srgbClr val="084569"/>
                </a:solidFill>
                <a:latin typeface="Nunito"/>
                <a:sym typeface="Nunito"/>
              </a:rPr>
              <a:t> </a:t>
            </a:r>
            <a:r>
              <a:rPr lang="en-US" b="1" err="1">
                <a:solidFill>
                  <a:srgbClr val="084569"/>
                </a:solidFill>
                <a:latin typeface="Nunito"/>
                <a:sym typeface="Nunito"/>
              </a:rPr>
              <a:t>globale</a:t>
            </a:r>
            <a:r>
              <a:rPr lang="en-US" b="1" dirty="0">
                <a:solidFill>
                  <a:srgbClr val="084569"/>
                </a:solidFill>
                <a:latin typeface="Nunito"/>
                <a:sym typeface="Nunito"/>
              </a:rPr>
              <a:t> :    </a:t>
            </a:r>
            <a:br>
              <a:rPr lang="en-US" sz="1500" dirty="0">
                <a:solidFill>
                  <a:srgbClr val="222222"/>
                </a:solidFill>
                <a:sym typeface="Nunito"/>
              </a:rPr>
            </a:br>
            <a:r>
              <a:rPr lang="en" dirty="0">
                <a:solidFill>
                  <a:srgbClr val="084569"/>
                </a:solidFill>
                <a:latin typeface="Nunito"/>
                <a:sym typeface="Nunito"/>
              </a:rPr>
              <a:t> </a:t>
            </a:r>
            <a:endParaRPr lang="en" dirty="0">
              <a:solidFill>
                <a:srgbClr val="084569"/>
              </a:solidFill>
              <a:latin typeface="Nunito"/>
            </a:endParaRPr>
          </a:p>
        </p:txBody>
      </p:sp>
      <p:pic>
        <p:nvPicPr>
          <p:cNvPr id="3" name="Picture 2">
            <a:extLst>
              <a:ext uri="{FF2B5EF4-FFF2-40B4-BE49-F238E27FC236}">
                <a16:creationId xmlns:a16="http://schemas.microsoft.com/office/drawing/2014/main" id="{6DDF1B7D-6525-0593-251C-2AECA056219D}"/>
              </a:ext>
            </a:extLst>
          </p:cNvPr>
          <p:cNvPicPr>
            <a:picLocks noChangeAspect="1"/>
          </p:cNvPicPr>
          <p:nvPr/>
        </p:nvPicPr>
        <p:blipFill>
          <a:blip r:embed="rId3"/>
          <a:stretch>
            <a:fillRect/>
          </a:stretch>
        </p:blipFill>
        <p:spPr>
          <a:xfrm>
            <a:off x="3563084" y="2501220"/>
            <a:ext cx="1679762" cy="733986"/>
          </a:xfrm>
          <a:prstGeom prst="rect">
            <a:avLst/>
          </a:prstGeom>
        </p:spPr>
      </p:pic>
      <p:pic>
        <p:nvPicPr>
          <p:cNvPr id="6" name="Picture 5">
            <a:extLst>
              <a:ext uri="{FF2B5EF4-FFF2-40B4-BE49-F238E27FC236}">
                <a16:creationId xmlns:a16="http://schemas.microsoft.com/office/drawing/2014/main" id="{389FB959-5780-E734-D26F-7117D6D7E333}"/>
              </a:ext>
            </a:extLst>
          </p:cNvPr>
          <p:cNvPicPr>
            <a:picLocks noChangeAspect="1"/>
          </p:cNvPicPr>
          <p:nvPr/>
        </p:nvPicPr>
        <p:blipFill>
          <a:blip r:embed="rId4"/>
          <a:stretch>
            <a:fillRect/>
          </a:stretch>
        </p:blipFill>
        <p:spPr>
          <a:xfrm>
            <a:off x="3565885" y="3741195"/>
            <a:ext cx="1674160" cy="732864"/>
          </a:xfrm>
          <a:prstGeom prst="rect">
            <a:avLst/>
          </a:prstGeom>
        </p:spPr>
      </p:pic>
      <p:sp>
        <p:nvSpPr>
          <p:cNvPr id="4" name="TextBox 3">
            <a:extLst>
              <a:ext uri="{FF2B5EF4-FFF2-40B4-BE49-F238E27FC236}">
                <a16:creationId xmlns:a16="http://schemas.microsoft.com/office/drawing/2014/main" id="{32AA190E-5873-003C-ACE8-62D67BDB29C4}"/>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9</a:t>
            </a:r>
          </a:p>
        </p:txBody>
      </p:sp>
    </p:spTree>
    <p:extLst>
      <p:ext uri="{BB962C8B-B14F-4D97-AF65-F5344CB8AC3E}">
        <p14:creationId xmlns:p14="http://schemas.microsoft.com/office/powerpoint/2010/main" val="2578151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1"/>
          <p:cNvSpPr txBox="1">
            <a:spLocks noGrp="1"/>
          </p:cNvSpPr>
          <p:nvPr>
            <p:ph type="title"/>
          </p:nvPr>
        </p:nvSpPr>
        <p:spPr>
          <a:xfrm>
            <a:off x="631458" y="211595"/>
            <a:ext cx="8207822" cy="1219397"/>
          </a:xfrm>
          <a:prstGeom prst="rect">
            <a:avLst/>
          </a:prstGeom>
        </p:spPr>
        <p:txBody>
          <a:bodyPr spcFirstLastPara="1" wrap="square" lIns="91425" tIns="91425" rIns="91425" bIns="91425" anchor="t" anchorCtr="0">
            <a:noAutofit/>
          </a:bodyPr>
          <a:lstStyle/>
          <a:p>
            <a:r>
              <a:rPr lang="en" err="1"/>
              <a:t>calcul</a:t>
            </a:r>
            <a:r>
              <a:rPr lang="en"/>
              <a:t> de la dispersion </a:t>
            </a:r>
            <a:r>
              <a:rPr lang="en" err="1"/>
              <a:t>totale</a:t>
            </a:r>
            <a:r>
              <a:rPr lang="en"/>
              <a:t> des données :</a:t>
            </a:r>
            <a:endParaRPr lang="en-US"/>
          </a:p>
          <a:p>
            <a:endParaRPr lang="en"/>
          </a:p>
        </p:txBody>
      </p:sp>
      <p:sp>
        <p:nvSpPr>
          <p:cNvPr id="7" name="Google Shape;746;p38">
            <a:extLst>
              <a:ext uri="{FF2B5EF4-FFF2-40B4-BE49-F238E27FC236}">
                <a16:creationId xmlns:a16="http://schemas.microsoft.com/office/drawing/2014/main" id="{AC3D28FE-F8F5-68F5-8970-325A8050B030}"/>
              </a:ext>
            </a:extLst>
          </p:cNvPr>
          <p:cNvSpPr txBox="1">
            <a:spLocks/>
          </p:cNvSpPr>
          <p:nvPr/>
        </p:nvSpPr>
        <p:spPr>
          <a:xfrm>
            <a:off x="634025" y="1501255"/>
            <a:ext cx="8293662" cy="908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dirty="0">
                <a:solidFill>
                  <a:srgbClr val="084569"/>
                </a:solidFill>
              </a:rPr>
              <a:t>Cette étape, </a:t>
            </a:r>
            <a:r>
              <a:rPr lang="en" dirty="0" err="1">
                <a:solidFill>
                  <a:srgbClr val="084569"/>
                </a:solidFill>
              </a:rPr>
              <a:t>consiste</a:t>
            </a:r>
            <a:r>
              <a:rPr lang="en" dirty="0">
                <a:solidFill>
                  <a:srgbClr val="084569"/>
                </a:solidFill>
              </a:rPr>
              <a:t> à </a:t>
            </a:r>
            <a:r>
              <a:rPr lang="en" dirty="0" err="1">
                <a:solidFill>
                  <a:srgbClr val="084569"/>
                </a:solidFill>
              </a:rPr>
              <a:t>mesurer</a:t>
            </a:r>
            <a:r>
              <a:rPr lang="en" dirty="0">
                <a:solidFill>
                  <a:srgbClr val="084569"/>
                </a:solidFill>
              </a:rPr>
              <a:t> la </a:t>
            </a:r>
            <a:r>
              <a:rPr lang="en" b="1" dirty="0">
                <a:solidFill>
                  <a:srgbClr val="084569"/>
                </a:solidFill>
              </a:rPr>
              <a:t>dispersion </a:t>
            </a:r>
            <a:r>
              <a:rPr lang="en" b="1" dirty="0" err="1">
                <a:solidFill>
                  <a:srgbClr val="084569"/>
                </a:solidFill>
              </a:rPr>
              <a:t>totale</a:t>
            </a:r>
            <a:r>
              <a:rPr lang="en" dirty="0">
                <a:solidFill>
                  <a:srgbClr val="084569"/>
                </a:solidFill>
              </a:rPr>
              <a:t> des données, </a:t>
            </a:r>
            <a:r>
              <a:rPr lang="en" dirty="0" err="1">
                <a:solidFill>
                  <a:srgbClr val="084569"/>
                </a:solidFill>
              </a:rPr>
              <a:t>en</a:t>
            </a:r>
            <a:r>
              <a:rPr lang="en" dirty="0">
                <a:solidFill>
                  <a:srgbClr val="084569"/>
                </a:solidFill>
              </a:rPr>
              <a:t> </a:t>
            </a:r>
            <a:r>
              <a:rPr lang="en" dirty="0" err="1">
                <a:solidFill>
                  <a:srgbClr val="084569"/>
                </a:solidFill>
              </a:rPr>
              <a:t>employant</a:t>
            </a:r>
            <a:r>
              <a:rPr lang="en" dirty="0">
                <a:solidFill>
                  <a:srgbClr val="084569"/>
                </a:solidFill>
              </a:rPr>
              <a:t> </a:t>
            </a:r>
            <a:r>
              <a:rPr lang="en" dirty="0" err="1">
                <a:solidFill>
                  <a:srgbClr val="084569"/>
                </a:solidFill>
              </a:rPr>
              <a:t>comme</a:t>
            </a:r>
            <a:r>
              <a:rPr lang="en" dirty="0">
                <a:solidFill>
                  <a:srgbClr val="084569"/>
                </a:solidFill>
              </a:rPr>
              <a:t> </a:t>
            </a:r>
            <a:r>
              <a:rPr lang="en" dirty="0" err="1">
                <a:solidFill>
                  <a:srgbClr val="084569"/>
                </a:solidFill>
              </a:rPr>
              <a:t>paramètre</a:t>
            </a:r>
            <a:r>
              <a:rPr lang="en" dirty="0">
                <a:solidFill>
                  <a:srgbClr val="084569"/>
                </a:solidFill>
              </a:rPr>
              <a:t> la </a:t>
            </a:r>
            <a:r>
              <a:rPr lang="en" b="1" dirty="0" err="1">
                <a:solidFill>
                  <a:srgbClr val="084569"/>
                </a:solidFill>
              </a:rPr>
              <a:t>somme</a:t>
            </a:r>
            <a:r>
              <a:rPr lang="en" b="1" dirty="0">
                <a:solidFill>
                  <a:srgbClr val="084569"/>
                </a:solidFill>
              </a:rPr>
              <a:t> des distances au </a:t>
            </a:r>
            <a:r>
              <a:rPr lang="en" b="1" dirty="0" err="1">
                <a:solidFill>
                  <a:srgbClr val="084569"/>
                </a:solidFill>
              </a:rPr>
              <a:t>carré</a:t>
            </a:r>
            <a:r>
              <a:rPr lang="en" dirty="0">
                <a:solidFill>
                  <a:srgbClr val="084569"/>
                </a:solidFill>
              </a:rPr>
              <a:t>, entre </a:t>
            </a:r>
            <a:r>
              <a:rPr lang="en" dirty="0" err="1">
                <a:solidFill>
                  <a:srgbClr val="084569"/>
                </a:solidFill>
              </a:rPr>
              <a:t>chaque</a:t>
            </a:r>
            <a:r>
              <a:rPr lang="en" dirty="0">
                <a:solidFill>
                  <a:srgbClr val="084569"/>
                </a:solidFill>
              </a:rPr>
              <a:t> observation et </a:t>
            </a:r>
            <a:r>
              <a:rPr lang="en" b="1" dirty="0">
                <a:solidFill>
                  <a:srgbClr val="084569"/>
                </a:solidFill>
              </a:rPr>
              <a:t>la </a:t>
            </a:r>
            <a:r>
              <a:rPr lang="en" b="1" dirty="0" err="1">
                <a:solidFill>
                  <a:srgbClr val="084569"/>
                </a:solidFill>
              </a:rPr>
              <a:t>moyenne</a:t>
            </a:r>
            <a:r>
              <a:rPr lang="en" b="1" dirty="0">
                <a:solidFill>
                  <a:srgbClr val="084569"/>
                </a:solidFill>
              </a:rPr>
              <a:t> </a:t>
            </a:r>
            <a:r>
              <a:rPr lang="en" b="1" dirty="0" err="1">
                <a:solidFill>
                  <a:srgbClr val="084569"/>
                </a:solidFill>
              </a:rPr>
              <a:t>globale</a:t>
            </a:r>
            <a:r>
              <a:rPr lang="en" dirty="0">
                <a:solidFill>
                  <a:srgbClr val="084569"/>
                </a:solidFill>
              </a:rPr>
              <a:t>. On </a:t>
            </a:r>
            <a:r>
              <a:rPr lang="en" dirty="0" err="1">
                <a:solidFill>
                  <a:srgbClr val="084569"/>
                </a:solidFill>
              </a:rPr>
              <a:t>appelle</a:t>
            </a:r>
            <a:r>
              <a:rPr lang="en" dirty="0">
                <a:solidFill>
                  <a:srgbClr val="084569"/>
                </a:solidFill>
              </a:rPr>
              <a:t> </a:t>
            </a:r>
            <a:r>
              <a:rPr lang="en" dirty="0" err="1">
                <a:solidFill>
                  <a:srgbClr val="084569"/>
                </a:solidFill>
              </a:rPr>
              <a:t>ce</a:t>
            </a:r>
            <a:r>
              <a:rPr lang="en" dirty="0">
                <a:solidFill>
                  <a:srgbClr val="084569"/>
                </a:solidFill>
              </a:rPr>
              <a:t> </a:t>
            </a:r>
            <a:r>
              <a:rPr lang="en" dirty="0" err="1">
                <a:solidFill>
                  <a:srgbClr val="084569"/>
                </a:solidFill>
              </a:rPr>
              <a:t>paramètre</a:t>
            </a:r>
            <a:r>
              <a:rPr lang="en" dirty="0">
                <a:solidFill>
                  <a:srgbClr val="084569"/>
                </a:solidFill>
              </a:rPr>
              <a:t> la </a:t>
            </a:r>
            <a:r>
              <a:rPr lang="en" b="1" dirty="0">
                <a:solidFill>
                  <a:srgbClr val="084569"/>
                </a:solidFill>
              </a:rPr>
              <a:t>Somme des Carrés </a:t>
            </a:r>
            <a:r>
              <a:rPr lang="en" b="1" dirty="0" err="1">
                <a:solidFill>
                  <a:srgbClr val="084569"/>
                </a:solidFill>
              </a:rPr>
              <a:t>Totaux</a:t>
            </a:r>
            <a:r>
              <a:rPr lang="en" b="1" dirty="0">
                <a:solidFill>
                  <a:srgbClr val="084569"/>
                </a:solidFill>
              </a:rPr>
              <a:t> (SCT)</a:t>
            </a:r>
            <a:r>
              <a:rPr lang="en" dirty="0">
                <a:solidFill>
                  <a:srgbClr val="084569"/>
                </a:solidFill>
              </a:rPr>
              <a:t>.</a:t>
            </a:r>
            <a:endParaRPr lang="en" dirty="0"/>
          </a:p>
          <a:p>
            <a:pPr marL="0" indent="0">
              <a:lnSpc>
                <a:spcPct val="114999"/>
              </a:lnSpc>
            </a:pPr>
            <a:r>
              <a:rPr lang="en" dirty="0"/>
              <a:t>  </a:t>
            </a:r>
            <a:endParaRPr lang="en-US"/>
          </a:p>
          <a:p>
            <a:pPr marL="0" indent="0">
              <a:lnSpc>
                <a:spcPct val="114999"/>
              </a:lnSpc>
            </a:pPr>
            <a:endParaRPr lang="en"/>
          </a:p>
        </p:txBody>
      </p:sp>
      <p:pic>
        <p:nvPicPr>
          <p:cNvPr id="8" name="Picture 7" descr="A black and white math equation&#10;&#10;Description automatically generated">
            <a:extLst>
              <a:ext uri="{FF2B5EF4-FFF2-40B4-BE49-F238E27FC236}">
                <a16:creationId xmlns:a16="http://schemas.microsoft.com/office/drawing/2014/main" id="{AB0C85B3-6B71-259C-92E2-FB6F162E6882}"/>
              </a:ext>
            </a:extLst>
          </p:cNvPr>
          <p:cNvPicPr>
            <a:picLocks noChangeAspect="1"/>
          </p:cNvPicPr>
          <p:nvPr/>
        </p:nvPicPr>
        <p:blipFill>
          <a:blip r:embed="rId3"/>
          <a:stretch>
            <a:fillRect/>
          </a:stretch>
        </p:blipFill>
        <p:spPr>
          <a:xfrm>
            <a:off x="3238442" y="2488884"/>
            <a:ext cx="2672742" cy="907897"/>
          </a:xfrm>
          <a:prstGeom prst="rect">
            <a:avLst/>
          </a:prstGeom>
          <a:ln>
            <a:noFill/>
          </a:ln>
        </p:spPr>
      </p:pic>
      <p:pic>
        <p:nvPicPr>
          <p:cNvPr id="2" name="Picture 1" descr="A black and white math equation&#10;&#10;Description automatically generated">
            <a:extLst>
              <a:ext uri="{FF2B5EF4-FFF2-40B4-BE49-F238E27FC236}">
                <a16:creationId xmlns:a16="http://schemas.microsoft.com/office/drawing/2014/main" id="{75FC4E31-18D3-C4D7-FC81-74A1E31B4EBD}"/>
              </a:ext>
            </a:extLst>
          </p:cNvPr>
          <p:cNvPicPr>
            <a:picLocks noChangeAspect="1"/>
          </p:cNvPicPr>
          <p:nvPr/>
        </p:nvPicPr>
        <p:blipFill rotWithShape="1">
          <a:blip r:embed="rId3"/>
          <a:srcRect r="64759" b="7011"/>
          <a:stretch/>
        </p:blipFill>
        <p:spPr>
          <a:xfrm>
            <a:off x="3238442" y="3631883"/>
            <a:ext cx="941902" cy="844240"/>
          </a:xfrm>
          <a:prstGeom prst="rect">
            <a:avLst/>
          </a:prstGeom>
          <a:ln>
            <a:noFill/>
          </a:ln>
        </p:spPr>
      </p:pic>
      <p:pic>
        <p:nvPicPr>
          <p:cNvPr id="6" name="Picture 5" descr="A black and white math equation&#10;&#10;Description automatically generated">
            <a:extLst>
              <a:ext uri="{FF2B5EF4-FFF2-40B4-BE49-F238E27FC236}">
                <a16:creationId xmlns:a16="http://schemas.microsoft.com/office/drawing/2014/main" id="{EABC76AC-431D-1A91-C1D5-095B433A0B21}"/>
              </a:ext>
            </a:extLst>
          </p:cNvPr>
          <p:cNvPicPr>
            <a:picLocks noChangeAspect="1"/>
          </p:cNvPicPr>
          <p:nvPr/>
        </p:nvPicPr>
        <p:blipFill rotWithShape="1">
          <a:blip r:embed="rId4"/>
          <a:srcRect l="-302" t="6953" r="74924" b="16000"/>
          <a:stretch/>
        </p:blipFill>
        <p:spPr>
          <a:xfrm>
            <a:off x="5186221" y="3630856"/>
            <a:ext cx="725133" cy="842298"/>
          </a:xfrm>
          <a:prstGeom prst="rect">
            <a:avLst/>
          </a:prstGeom>
        </p:spPr>
      </p:pic>
      <p:pic>
        <p:nvPicPr>
          <p:cNvPr id="11" name="Picture 10" descr="A black and white math symbol&#10;&#10;Description automatically generated">
            <a:extLst>
              <a:ext uri="{FF2B5EF4-FFF2-40B4-BE49-F238E27FC236}">
                <a16:creationId xmlns:a16="http://schemas.microsoft.com/office/drawing/2014/main" id="{F07B043F-7C62-EEE3-AC94-D99546F00CDC}"/>
              </a:ext>
            </a:extLst>
          </p:cNvPr>
          <p:cNvPicPr>
            <a:picLocks noChangeAspect="1"/>
          </p:cNvPicPr>
          <p:nvPr/>
        </p:nvPicPr>
        <p:blipFill rotWithShape="1">
          <a:blip r:embed="rId5"/>
          <a:srcRect l="597" r="73134"/>
          <a:stretch/>
        </p:blipFill>
        <p:spPr>
          <a:xfrm>
            <a:off x="4179640" y="3631353"/>
            <a:ext cx="708082" cy="838200"/>
          </a:xfrm>
          <a:prstGeom prst="rect">
            <a:avLst/>
          </a:prstGeom>
        </p:spPr>
      </p:pic>
      <p:sp>
        <p:nvSpPr>
          <p:cNvPr id="12" name="Rectangle 11">
            <a:extLst>
              <a:ext uri="{FF2B5EF4-FFF2-40B4-BE49-F238E27FC236}">
                <a16:creationId xmlns:a16="http://schemas.microsoft.com/office/drawing/2014/main" id="{F5805F1B-6FC1-6C51-F981-85A342EB62C0}"/>
              </a:ext>
            </a:extLst>
          </p:cNvPr>
          <p:cNvSpPr/>
          <p:nvPr/>
        </p:nvSpPr>
        <p:spPr>
          <a:xfrm>
            <a:off x="4885922" y="3630234"/>
            <a:ext cx="346119" cy="83712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10000"/>
                  </a:schemeClr>
                </a:solidFill>
                <a:cs typeface="Arial"/>
              </a:rPr>
              <a:t>+</a:t>
            </a:r>
          </a:p>
        </p:txBody>
      </p:sp>
      <p:sp>
        <p:nvSpPr>
          <p:cNvPr id="4" name="TextBox 3">
            <a:extLst>
              <a:ext uri="{FF2B5EF4-FFF2-40B4-BE49-F238E27FC236}">
                <a16:creationId xmlns:a16="http://schemas.microsoft.com/office/drawing/2014/main" id="{60AD3EF1-1059-B5D8-C833-4742D551F913}"/>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5"/>
          <p:cNvSpPr txBox="1">
            <a:spLocks noGrp="1"/>
          </p:cNvSpPr>
          <p:nvPr>
            <p:ph type="title"/>
          </p:nvPr>
        </p:nvSpPr>
        <p:spPr>
          <a:xfrm>
            <a:off x="720000" y="445025"/>
            <a:ext cx="7471418" cy="572700"/>
          </a:xfrm>
          <a:prstGeom prst="rect">
            <a:avLst/>
          </a:prstGeom>
        </p:spPr>
        <p:txBody>
          <a:bodyPr spcFirstLastPara="1" wrap="square" lIns="91425" tIns="91425" rIns="91425" bIns="91425" anchor="t" anchorCtr="0">
            <a:noAutofit/>
          </a:bodyPr>
          <a:lstStyle/>
          <a:p>
            <a:r>
              <a:rPr lang="en" dirty="0" err="1"/>
              <a:t>Décomposition</a:t>
            </a:r>
            <a:r>
              <a:rPr lang="en" dirty="0"/>
              <a:t> de la dispersion </a:t>
            </a:r>
            <a:r>
              <a:rPr lang="en" dirty="0" err="1"/>
              <a:t>totale</a:t>
            </a:r>
            <a:r>
              <a:rPr lang="en" dirty="0"/>
              <a:t> :</a:t>
            </a:r>
            <a:endParaRPr lang="en-US" dirty="0"/>
          </a:p>
          <a:p>
            <a:endParaRPr lang="en" dirty="0">
              <a:latin typeface="Fira Sans Medium"/>
              <a:ea typeface="Fira Sans Medium"/>
              <a:cs typeface="Fira Sans Medium"/>
            </a:endParaRPr>
          </a:p>
        </p:txBody>
      </p:sp>
      <p:sp>
        <p:nvSpPr>
          <p:cNvPr id="3" name="Google Shape;746;p38">
            <a:extLst>
              <a:ext uri="{FF2B5EF4-FFF2-40B4-BE49-F238E27FC236}">
                <a16:creationId xmlns:a16="http://schemas.microsoft.com/office/drawing/2014/main" id="{79B7C299-BD4D-8A27-2B68-07FE2A864C54}"/>
              </a:ext>
            </a:extLst>
          </p:cNvPr>
          <p:cNvSpPr txBox="1">
            <a:spLocks/>
          </p:cNvSpPr>
          <p:nvPr/>
        </p:nvSpPr>
        <p:spPr>
          <a:xfrm>
            <a:off x="718069" y="1709235"/>
            <a:ext cx="8293662" cy="521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dirty="0">
                <a:solidFill>
                  <a:srgbClr val="084569"/>
                </a:solidFill>
              </a:rPr>
              <a:t>Cette étape, </a:t>
            </a:r>
            <a:r>
              <a:rPr lang="en" dirty="0" err="1">
                <a:solidFill>
                  <a:srgbClr val="084569"/>
                </a:solidFill>
              </a:rPr>
              <a:t>consiste</a:t>
            </a:r>
            <a:r>
              <a:rPr lang="en" dirty="0">
                <a:solidFill>
                  <a:srgbClr val="084569"/>
                </a:solidFill>
              </a:rPr>
              <a:t> à </a:t>
            </a:r>
            <a:r>
              <a:rPr lang="en" dirty="0" err="1">
                <a:solidFill>
                  <a:srgbClr val="084569"/>
                </a:solidFill>
              </a:rPr>
              <a:t>décomposer</a:t>
            </a:r>
            <a:r>
              <a:rPr lang="en" dirty="0">
                <a:solidFill>
                  <a:srgbClr val="084569"/>
                </a:solidFill>
              </a:rPr>
              <a:t> la </a:t>
            </a:r>
            <a:r>
              <a:rPr lang="en" b="1" dirty="0">
                <a:solidFill>
                  <a:srgbClr val="084569"/>
                </a:solidFill>
              </a:rPr>
              <a:t>Somme des Carrés </a:t>
            </a:r>
            <a:r>
              <a:rPr lang="en" b="1" dirty="0" err="1">
                <a:solidFill>
                  <a:srgbClr val="084569"/>
                </a:solidFill>
              </a:rPr>
              <a:t>Totaux</a:t>
            </a:r>
            <a:r>
              <a:rPr lang="en" b="1" dirty="0">
                <a:solidFill>
                  <a:srgbClr val="084569"/>
                </a:solidFill>
              </a:rPr>
              <a:t> (SCT)</a:t>
            </a:r>
            <a:r>
              <a:rPr lang="en" dirty="0">
                <a:solidFill>
                  <a:srgbClr val="084569"/>
                </a:solidFill>
              </a:rPr>
              <a:t> </a:t>
            </a:r>
            <a:r>
              <a:rPr lang="en" dirty="0" err="1">
                <a:solidFill>
                  <a:srgbClr val="084569"/>
                </a:solidFill>
              </a:rPr>
              <a:t>en</a:t>
            </a:r>
            <a:r>
              <a:rPr lang="en" dirty="0">
                <a:solidFill>
                  <a:srgbClr val="084569"/>
                </a:solidFill>
              </a:rPr>
              <a:t> deux parties :</a:t>
            </a:r>
            <a:endParaRPr lang="en" dirty="0"/>
          </a:p>
          <a:p>
            <a:pPr marL="0" indent="0">
              <a:lnSpc>
                <a:spcPct val="114999"/>
              </a:lnSpc>
            </a:pPr>
            <a:r>
              <a:rPr lang="en" dirty="0"/>
              <a:t>  </a:t>
            </a:r>
            <a:endParaRPr lang="en-US" dirty="0"/>
          </a:p>
          <a:p>
            <a:pPr marL="0" indent="0">
              <a:lnSpc>
                <a:spcPct val="114999"/>
              </a:lnSpc>
            </a:pPr>
            <a:endParaRPr lang="en" dirty="0"/>
          </a:p>
        </p:txBody>
      </p:sp>
      <p:sp>
        <p:nvSpPr>
          <p:cNvPr id="5" name="Google Shape;746;p38">
            <a:extLst>
              <a:ext uri="{FF2B5EF4-FFF2-40B4-BE49-F238E27FC236}">
                <a16:creationId xmlns:a16="http://schemas.microsoft.com/office/drawing/2014/main" id="{A09515F6-0FBA-5EA9-B817-4CC23606E6C3}"/>
              </a:ext>
            </a:extLst>
          </p:cNvPr>
          <p:cNvSpPr txBox="1">
            <a:spLocks/>
          </p:cNvSpPr>
          <p:nvPr/>
        </p:nvSpPr>
        <p:spPr>
          <a:xfrm>
            <a:off x="776900" y="2230308"/>
            <a:ext cx="8108765" cy="1631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285750" indent="-285750">
              <a:lnSpc>
                <a:spcPct val="114999"/>
              </a:lnSpc>
              <a:buFont typeface="Wingdings"/>
              <a:buChar char="§"/>
            </a:pPr>
            <a:r>
              <a:rPr lang="en" dirty="0">
                <a:solidFill>
                  <a:srgbClr val="084569"/>
                </a:solidFill>
              </a:rPr>
              <a:t>Celle imputable au facteur, c’est-à-dire imputable aux modalités de la variable étudiée, </a:t>
            </a:r>
            <a:r>
              <a:rPr lang="en" sz="1200" dirty="0">
                <a:solidFill>
                  <a:srgbClr val="222222"/>
                </a:solidFill>
              </a:rPr>
              <a:t> </a:t>
            </a:r>
            <a:r>
              <a:rPr lang="en" dirty="0">
                <a:solidFill>
                  <a:srgbClr val="084569"/>
                </a:solidFill>
              </a:rPr>
              <a:t>Cette partie est appelée la</a:t>
            </a:r>
            <a:r>
              <a:rPr lang="en" b="1" dirty="0">
                <a:solidFill>
                  <a:srgbClr val="084569"/>
                </a:solidFill>
              </a:rPr>
              <a:t> Somme des Carrés Factoriels (SCF) </a:t>
            </a:r>
            <a:r>
              <a:rPr lang="en" dirty="0">
                <a:solidFill>
                  <a:srgbClr val="084569"/>
                </a:solidFill>
              </a:rPr>
              <a:t>ou bien</a:t>
            </a:r>
            <a:r>
              <a:rPr lang="en" b="1" dirty="0">
                <a:solidFill>
                  <a:srgbClr val="084569"/>
                </a:solidFill>
              </a:rPr>
              <a:t> Somme des Carrés inter-classe, </a:t>
            </a:r>
            <a:r>
              <a:rPr lang="en" dirty="0">
                <a:solidFill>
                  <a:srgbClr val="084569"/>
                </a:solidFill>
              </a:rPr>
              <a:t>elle se calcule de la même façon que la</a:t>
            </a:r>
            <a:r>
              <a:rPr lang="en" b="1" dirty="0">
                <a:solidFill>
                  <a:srgbClr val="084569"/>
                </a:solidFill>
              </a:rPr>
              <a:t> Somme des carrés Totaux</a:t>
            </a:r>
            <a:r>
              <a:rPr lang="en" dirty="0">
                <a:solidFill>
                  <a:srgbClr val="084569"/>
                </a:solidFill>
              </a:rPr>
              <a:t>, à la différence que les valeurs observées (yij) sont remplacées par les moyennes des groupes auxquels elles sont rattachées.</a:t>
            </a:r>
            <a:endParaRPr lang="en-US" dirty="0"/>
          </a:p>
          <a:p>
            <a:pPr marL="0" indent="0">
              <a:lnSpc>
                <a:spcPct val="114999"/>
              </a:lnSpc>
            </a:pPr>
            <a:r>
              <a:rPr lang="en" dirty="0">
                <a:solidFill>
                  <a:srgbClr val="084569"/>
                </a:solidFill>
              </a:rPr>
              <a:t>      Les écarts considérés sont donc ceux entre les moyennes des groupes et la moyenne générale.</a:t>
            </a:r>
            <a:endParaRPr lang="en" dirty="0"/>
          </a:p>
          <a:p>
            <a:pPr marL="0" indent="0">
              <a:lnSpc>
                <a:spcPct val="114999"/>
              </a:lnSpc>
            </a:pPr>
            <a:r>
              <a:rPr lang="en" dirty="0"/>
              <a:t>  </a:t>
            </a:r>
            <a:endParaRPr lang="en-US" dirty="0"/>
          </a:p>
          <a:p>
            <a:pPr marL="0" indent="0">
              <a:lnSpc>
                <a:spcPct val="114999"/>
              </a:lnSpc>
            </a:pPr>
            <a:endParaRPr lang="en" dirty="0"/>
          </a:p>
        </p:txBody>
      </p:sp>
      <p:pic>
        <p:nvPicPr>
          <p:cNvPr id="6" name="Picture 5" descr="A black and white math symbol&#10;&#10;Description automatically generated">
            <a:extLst>
              <a:ext uri="{FF2B5EF4-FFF2-40B4-BE49-F238E27FC236}">
                <a16:creationId xmlns:a16="http://schemas.microsoft.com/office/drawing/2014/main" id="{F4121E18-CC78-B829-6197-6C4E1A75525E}"/>
              </a:ext>
            </a:extLst>
          </p:cNvPr>
          <p:cNvPicPr>
            <a:picLocks noChangeAspect="1"/>
          </p:cNvPicPr>
          <p:nvPr/>
        </p:nvPicPr>
        <p:blipFill>
          <a:blip r:embed="rId3"/>
          <a:stretch>
            <a:fillRect/>
          </a:stretch>
        </p:blipFill>
        <p:spPr>
          <a:xfrm>
            <a:off x="3224212" y="4001620"/>
            <a:ext cx="2695575" cy="838200"/>
          </a:xfrm>
          <a:prstGeom prst="rect">
            <a:avLst/>
          </a:prstGeom>
        </p:spPr>
      </p:pic>
      <p:sp>
        <p:nvSpPr>
          <p:cNvPr id="4" name="TextBox 3">
            <a:extLst>
              <a:ext uri="{FF2B5EF4-FFF2-40B4-BE49-F238E27FC236}">
                <a16:creationId xmlns:a16="http://schemas.microsoft.com/office/drawing/2014/main" id="{BF0F83BF-7E48-9C91-32ED-464B3BA5830C}"/>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2" name="Google Shape;746;p38">
            <a:extLst>
              <a:ext uri="{FF2B5EF4-FFF2-40B4-BE49-F238E27FC236}">
                <a16:creationId xmlns:a16="http://schemas.microsoft.com/office/drawing/2014/main" id="{05E8D729-E6A7-5E62-DC99-89F086AD157E}"/>
              </a:ext>
            </a:extLst>
          </p:cNvPr>
          <p:cNvSpPr txBox="1">
            <a:spLocks/>
          </p:cNvSpPr>
          <p:nvPr/>
        </p:nvSpPr>
        <p:spPr>
          <a:xfrm>
            <a:off x="844135" y="398146"/>
            <a:ext cx="8108765" cy="1185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285750" indent="-285750">
              <a:lnSpc>
                <a:spcPct val="114999"/>
              </a:lnSpc>
              <a:buFont typeface="Wingdings"/>
              <a:buChar char="§"/>
            </a:pPr>
            <a:r>
              <a:rPr lang="en" dirty="0">
                <a:solidFill>
                  <a:srgbClr val="084569"/>
                </a:solidFill>
              </a:rPr>
              <a:t>la </a:t>
            </a:r>
            <a:r>
              <a:rPr lang="en" err="1">
                <a:solidFill>
                  <a:srgbClr val="084569"/>
                </a:solidFill>
              </a:rPr>
              <a:t>partie</a:t>
            </a:r>
            <a:r>
              <a:rPr lang="en" dirty="0">
                <a:solidFill>
                  <a:srgbClr val="084569"/>
                </a:solidFill>
              </a:rPr>
              <a:t> restante, qui </a:t>
            </a:r>
            <a:r>
              <a:rPr lang="en" err="1">
                <a:solidFill>
                  <a:srgbClr val="084569"/>
                </a:solidFill>
              </a:rPr>
              <a:t>est</a:t>
            </a:r>
            <a:r>
              <a:rPr lang="en" dirty="0">
                <a:solidFill>
                  <a:srgbClr val="084569"/>
                </a:solidFill>
              </a:rPr>
              <a:t> </a:t>
            </a:r>
            <a:r>
              <a:rPr lang="en" err="1">
                <a:solidFill>
                  <a:srgbClr val="084569"/>
                </a:solidFill>
              </a:rPr>
              <a:t>appellée</a:t>
            </a:r>
            <a:r>
              <a:rPr lang="en" dirty="0">
                <a:solidFill>
                  <a:srgbClr val="084569"/>
                </a:solidFill>
              </a:rPr>
              <a:t> la </a:t>
            </a:r>
            <a:r>
              <a:rPr lang="en" b="1" dirty="0">
                <a:solidFill>
                  <a:srgbClr val="084569"/>
                </a:solidFill>
              </a:rPr>
              <a:t>Somme des Carrés </a:t>
            </a:r>
            <a:r>
              <a:rPr lang="en" b="1" err="1">
                <a:solidFill>
                  <a:srgbClr val="084569"/>
                </a:solidFill>
              </a:rPr>
              <a:t>Résiduels</a:t>
            </a:r>
            <a:r>
              <a:rPr lang="en" b="1" dirty="0">
                <a:solidFill>
                  <a:srgbClr val="084569"/>
                </a:solidFill>
              </a:rPr>
              <a:t> (SCR) </a:t>
            </a:r>
            <a:r>
              <a:rPr lang="en" err="1">
                <a:solidFill>
                  <a:srgbClr val="084569"/>
                </a:solidFill>
              </a:rPr>
              <a:t>ou</a:t>
            </a:r>
            <a:r>
              <a:rPr lang="en" dirty="0">
                <a:solidFill>
                  <a:srgbClr val="084569"/>
                </a:solidFill>
              </a:rPr>
              <a:t> bien</a:t>
            </a:r>
            <a:r>
              <a:rPr lang="en" b="1" dirty="0">
                <a:solidFill>
                  <a:srgbClr val="084569"/>
                </a:solidFill>
              </a:rPr>
              <a:t> Somme des Carrés intra-</a:t>
            </a:r>
            <a:r>
              <a:rPr lang="en" b="1" err="1">
                <a:solidFill>
                  <a:srgbClr val="084569"/>
                </a:solidFill>
              </a:rPr>
              <a:t>classe</a:t>
            </a:r>
            <a:r>
              <a:rPr lang="en" b="1" dirty="0">
                <a:solidFill>
                  <a:srgbClr val="084569"/>
                </a:solidFill>
              </a:rPr>
              <a:t>, </a:t>
            </a:r>
            <a:r>
              <a:rPr lang="en" err="1">
                <a:solidFill>
                  <a:srgbClr val="084569"/>
                </a:solidFill>
              </a:rPr>
              <a:t>c'est</a:t>
            </a:r>
            <a:r>
              <a:rPr lang="en">
                <a:solidFill>
                  <a:srgbClr val="084569"/>
                </a:solidFill>
              </a:rPr>
              <a:t> la dispersion des données à </a:t>
            </a:r>
            <a:r>
              <a:rPr lang="en" err="1">
                <a:solidFill>
                  <a:srgbClr val="084569"/>
                </a:solidFill>
              </a:rPr>
              <a:t>l'interieur</a:t>
            </a:r>
            <a:r>
              <a:rPr lang="en" dirty="0">
                <a:solidFill>
                  <a:srgbClr val="084569"/>
                </a:solidFill>
              </a:rPr>
              <a:t> de </a:t>
            </a:r>
            <a:r>
              <a:rPr lang="en" err="1">
                <a:solidFill>
                  <a:srgbClr val="084569"/>
                </a:solidFill>
              </a:rPr>
              <a:t>chaque</a:t>
            </a:r>
            <a:r>
              <a:rPr lang="en" dirty="0">
                <a:solidFill>
                  <a:srgbClr val="084569"/>
                </a:solidFill>
              </a:rPr>
              <a:t> </a:t>
            </a:r>
            <a:r>
              <a:rPr lang="en" err="1">
                <a:solidFill>
                  <a:srgbClr val="084569"/>
                </a:solidFill>
              </a:rPr>
              <a:t>échantillion</a:t>
            </a:r>
            <a:r>
              <a:rPr lang="en" dirty="0">
                <a:solidFill>
                  <a:srgbClr val="084569"/>
                </a:solidFill>
              </a:rPr>
              <a:t> </a:t>
            </a:r>
            <a:r>
              <a:rPr lang="en" err="1">
                <a:solidFill>
                  <a:srgbClr val="084569"/>
                </a:solidFill>
              </a:rPr>
              <a:t>autour</a:t>
            </a:r>
            <a:r>
              <a:rPr lang="en" dirty="0">
                <a:solidFill>
                  <a:srgbClr val="084569"/>
                </a:solidFill>
              </a:rPr>
              <a:t> de </a:t>
            </a:r>
            <a:r>
              <a:rPr lang="en" err="1">
                <a:solidFill>
                  <a:srgbClr val="084569"/>
                </a:solidFill>
              </a:rPr>
              <a:t>sa</a:t>
            </a:r>
            <a:r>
              <a:rPr lang="en" dirty="0">
                <a:solidFill>
                  <a:srgbClr val="084569"/>
                </a:solidFill>
              </a:rPr>
              <a:t> </a:t>
            </a:r>
            <a:r>
              <a:rPr lang="en" err="1">
                <a:solidFill>
                  <a:srgbClr val="084569"/>
                </a:solidFill>
              </a:rPr>
              <a:t>moyenne</a:t>
            </a:r>
            <a:r>
              <a:rPr lang="en" b="1" dirty="0">
                <a:solidFill>
                  <a:srgbClr val="084569"/>
                </a:solidFill>
              </a:rPr>
              <a:t>.</a:t>
            </a:r>
          </a:p>
          <a:p>
            <a:pPr marL="0" indent="0">
              <a:lnSpc>
                <a:spcPct val="114999"/>
              </a:lnSpc>
            </a:pPr>
            <a:r>
              <a:rPr lang="en" b="1" dirty="0"/>
              <a:t>     </a:t>
            </a:r>
            <a:r>
              <a:rPr lang="en" dirty="0"/>
              <a:t> </a:t>
            </a:r>
            <a:r>
              <a:rPr lang="en" b="1" dirty="0">
                <a:solidFill>
                  <a:srgbClr val="084569"/>
                </a:solidFill>
              </a:rPr>
              <a:t>La Somme des Carrés </a:t>
            </a:r>
            <a:r>
              <a:rPr lang="en" b="1" dirty="0" err="1">
                <a:solidFill>
                  <a:srgbClr val="084569"/>
                </a:solidFill>
              </a:rPr>
              <a:t>Résiduels</a:t>
            </a:r>
            <a:r>
              <a:rPr lang="en" dirty="0">
                <a:solidFill>
                  <a:srgbClr val="084569"/>
                </a:solidFill>
              </a:rPr>
              <a:t> </a:t>
            </a:r>
            <a:r>
              <a:rPr lang="en" dirty="0" err="1">
                <a:solidFill>
                  <a:srgbClr val="084569"/>
                </a:solidFill>
              </a:rPr>
              <a:t>s’obtient</a:t>
            </a:r>
            <a:r>
              <a:rPr lang="en" dirty="0">
                <a:solidFill>
                  <a:srgbClr val="084569"/>
                </a:solidFill>
              </a:rPr>
              <a:t> par simple </a:t>
            </a:r>
            <a:r>
              <a:rPr lang="en" dirty="0" err="1">
                <a:solidFill>
                  <a:srgbClr val="084569"/>
                </a:solidFill>
              </a:rPr>
              <a:t>différence</a:t>
            </a:r>
            <a:r>
              <a:rPr lang="en" b="1" dirty="0">
                <a:solidFill>
                  <a:srgbClr val="084569"/>
                </a:solidFill>
              </a:rPr>
              <a:t> :</a:t>
            </a:r>
          </a:p>
          <a:p>
            <a:pPr marL="0" indent="0">
              <a:lnSpc>
                <a:spcPct val="114999"/>
              </a:lnSpc>
            </a:pPr>
            <a:endParaRPr lang="en" b="1" dirty="0"/>
          </a:p>
          <a:p>
            <a:pPr marL="0" indent="0">
              <a:lnSpc>
                <a:spcPct val="114999"/>
              </a:lnSpc>
            </a:pPr>
            <a:endParaRPr lang="en" b="1" dirty="0"/>
          </a:p>
          <a:p>
            <a:pPr marL="0" indent="0">
              <a:lnSpc>
                <a:spcPct val="114999"/>
              </a:lnSpc>
            </a:pPr>
            <a:endParaRPr lang="en" b="1" dirty="0"/>
          </a:p>
          <a:p>
            <a:pPr marL="0" indent="0">
              <a:lnSpc>
                <a:spcPct val="114999"/>
              </a:lnSpc>
            </a:pPr>
            <a:endParaRPr lang="en" b="1" dirty="0"/>
          </a:p>
          <a:p>
            <a:pPr marL="0" indent="0">
              <a:lnSpc>
                <a:spcPct val="114999"/>
              </a:lnSpc>
            </a:pPr>
            <a:endParaRPr lang="en" b="1" dirty="0"/>
          </a:p>
          <a:p>
            <a:pPr marL="0" indent="0">
              <a:lnSpc>
                <a:spcPct val="114999"/>
              </a:lnSpc>
            </a:pPr>
            <a:endParaRPr lang="en" b="1" dirty="0"/>
          </a:p>
          <a:p>
            <a:pPr marL="0" indent="0">
              <a:lnSpc>
                <a:spcPct val="114999"/>
              </a:lnSpc>
            </a:pPr>
            <a:r>
              <a:rPr lang="en" dirty="0"/>
              <a:t>  </a:t>
            </a:r>
            <a:endParaRPr lang="en-US"/>
          </a:p>
          <a:p>
            <a:pPr marL="0" indent="0">
              <a:lnSpc>
                <a:spcPct val="114999"/>
              </a:lnSpc>
            </a:pPr>
            <a:endParaRPr lang="en"/>
          </a:p>
        </p:txBody>
      </p:sp>
      <p:pic>
        <p:nvPicPr>
          <p:cNvPr id="14" name="Picture 13" descr="A black and yellow text&#10;&#10;Description automatically generated">
            <a:extLst>
              <a:ext uri="{FF2B5EF4-FFF2-40B4-BE49-F238E27FC236}">
                <a16:creationId xmlns:a16="http://schemas.microsoft.com/office/drawing/2014/main" id="{41E1F91A-E821-F4A6-4C93-B52688005B34}"/>
              </a:ext>
            </a:extLst>
          </p:cNvPr>
          <p:cNvPicPr>
            <a:picLocks noChangeAspect="1"/>
          </p:cNvPicPr>
          <p:nvPr/>
        </p:nvPicPr>
        <p:blipFill>
          <a:blip r:embed="rId3"/>
          <a:stretch>
            <a:fillRect/>
          </a:stretch>
        </p:blipFill>
        <p:spPr>
          <a:xfrm>
            <a:off x="3436844" y="1688446"/>
            <a:ext cx="1866900" cy="657225"/>
          </a:xfrm>
          <a:prstGeom prst="rect">
            <a:avLst/>
          </a:prstGeom>
        </p:spPr>
      </p:pic>
      <p:sp>
        <p:nvSpPr>
          <p:cNvPr id="16" name="Google Shape;746;p38">
            <a:extLst>
              <a:ext uri="{FF2B5EF4-FFF2-40B4-BE49-F238E27FC236}">
                <a16:creationId xmlns:a16="http://schemas.microsoft.com/office/drawing/2014/main" id="{DDDE7B4D-6C0C-0B0F-E13E-46CC5AF0E908}"/>
              </a:ext>
            </a:extLst>
          </p:cNvPr>
          <p:cNvSpPr txBox="1">
            <a:spLocks/>
          </p:cNvSpPr>
          <p:nvPr/>
        </p:nvSpPr>
        <p:spPr>
          <a:xfrm>
            <a:off x="844134" y="2482439"/>
            <a:ext cx="8108765" cy="513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b="1" dirty="0">
                <a:solidFill>
                  <a:srgbClr val="084569"/>
                </a:solidFill>
              </a:rPr>
              <a:t>      La Somme des Carrés </a:t>
            </a:r>
            <a:r>
              <a:rPr lang="en" b="1" dirty="0" err="1">
                <a:solidFill>
                  <a:srgbClr val="084569"/>
                </a:solidFill>
              </a:rPr>
              <a:t>Résiduels</a:t>
            </a:r>
            <a:r>
              <a:rPr lang="en" b="1" dirty="0">
                <a:solidFill>
                  <a:srgbClr val="084569"/>
                </a:solidFill>
              </a:rPr>
              <a:t> </a:t>
            </a:r>
            <a:r>
              <a:rPr lang="en" dirty="0" err="1">
                <a:solidFill>
                  <a:srgbClr val="084569"/>
                </a:solidFill>
              </a:rPr>
              <a:t>peut</a:t>
            </a:r>
            <a:r>
              <a:rPr lang="en" dirty="0">
                <a:solidFill>
                  <a:srgbClr val="084569"/>
                </a:solidFill>
              </a:rPr>
              <a:t> </a:t>
            </a:r>
            <a:r>
              <a:rPr lang="en" dirty="0" err="1">
                <a:solidFill>
                  <a:srgbClr val="084569"/>
                </a:solidFill>
              </a:rPr>
              <a:t>aussi</a:t>
            </a:r>
            <a:r>
              <a:rPr lang="en" dirty="0">
                <a:solidFill>
                  <a:srgbClr val="084569"/>
                </a:solidFill>
              </a:rPr>
              <a:t> se </a:t>
            </a:r>
            <a:r>
              <a:rPr lang="en" dirty="0" err="1">
                <a:solidFill>
                  <a:srgbClr val="084569"/>
                </a:solidFill>
              </a:rPr>
              <a:t>calculer</a:t>
            </a:r>
            <a:r>
              <a:rPr lang="en" dirty="0">
                <a:solidFill>
                  <a:srgbClr val="084569"/>
                </a:solidFill>
              </a:rPr>
              <a:t> avec la </a:t>
            </a:r>
            <a:r>
              <a:rPr lang="en" dirty="0" err="1">
                <a:solidFill>
                  <a:srgbClr val="084569"/>
                </a:solidFill>
              </a:rPr>
              <a:t>formule</a:t>
            </a:r>
            <a:r>
              <a:rPr lang="en" dirty="0">
                <a:solidFill>
                  <a:srgbClr val="084569"/>
                </a:solidFill>
              </a:rPr>
              <a:t> </a:t>
            </a:r>
            <a:r>
              <a:rPr lang="en" dirty="0" err="1">
                <a:solidFill>
                  <a:srgbClr val="084569"/>
                </a:solidFill>
              </a:rPr>
              <a:t>suivante</a:t>
            </a:r>
            <a:r>
              <a:rPr lang="en" dirty="0">
                <a:solidFill>
                  <a:srgbClr val="084569"/>
                </a:solidFill>
              </a:rPr>
              <a:t> : </a:t>
            </a:r>
            <a:endParaRPr lang="en" b="1" dirty="0">
              <a:solidFill>
                <a:srgbClr val="084569"/>
              </a:solidFill>
            </a:endParaRPr>
          </a:p>
          <a:p>
            <a:pPr marL="0" indent="0">
              <a:lnSpc>
                <a:spcPct val="114999"/>
              </a:lnSpc>
            </a:pPr>
            <a:endParaRPr lang="en" b="1" dirty="0"/>
          </a:p>
          <a:p>
            <a:pPr marL="0" indent="0">
              <a:lnSpc>
                <a:spcPct val="114999"/>
              </a:lnSpc>
            </a:pPr>
            <a:endParaRPr lang="en" b="1" dirty="0"/>
          </a:p>
          <a:p>
            <a:pPr marL="0" indent="0">
              <a:lnSpc>
                <a:spcPct val="114999"/>
              </a:lnSpc>
            </a:pPr>
            <a:endParaRPr lang="en" b="1" dirty="0"/>
          </a:p>
          <a:p>
            <a:pPr marL="0" indent="0">
              <a:lnSpc>
                <a:spcPct val="114999"/>
              </a:lnSpc>
            </a:pPr>
            <a:endParaRPr lang="en" b="1" dirty="0"/>
          </a:p>
          <a:p>
            <a:pPr marL="0" indent="0">
              <a:lnSpc>
                <a:spcPct val="114999"/>
              </a:lnSpc>
            </a:pPr>
            <a:endParaRPr lang="en" b="1" dirty="0"/>
          </a:p>
          <a:p>
            <a:pPr marL="0" indent="0">
              <a:lnSpc>
                <a:spcPct val="114999"/>
              </a:lnSpc>
            </a:pPr>
            <a:endParaRPr lang="en" b="1" dirty="0"/>
          </a:p>
          <a:p>
            <a:pPr marL="0" indent="0">
              <a:lnSpc>
                <a:spcPct val="114999"/>
              </a:lnSpc>
            </a:pPr>
            <a:r>
              <a:rPr lang="en" dirty="0"/>
              <a:t>  </a:t>
            </a:r>
            <a:endParaRPr lang="en-US"/>
          </a:p>
          <a:p>
            <a:pPr marL="0" indent="0">
              <a:lnSpc>
                <a:spcPct val="114999"/>
              </a:lnSpc>
            </a:pPr>
            <a:endParaRPr lang="en"/>
          </a:p>
        </p:txBody>
      </p:sp>
      <p:pic>
        <p:nvPicPr>
          <p:cNvPr id="18" name="Picture 17" descr="A black and white math equation&#10;&#10;Description automatically generated">
            <a:extLst>
              <a:ext uri="{FF2B5EF4-FFF2-40B4-BE49-F238E27FC236}">
                <a16:creationId xmlns:a16="http://schemas.microsoft.com/office/drawing/2014/main" id="{7000D263-598E-5C36-2B59-AE06A415B688}"/>
              </a:ext>
            </a:extLst>
          </p:cNvPr>
          <p:cNvPicPr>
            <a:picLocks noChangeAspect="1"/>
          </p:cNvPicPr>
          <p:nvPr/>
        </p:nvPicPr>
        <p:blipFill>
          <a:blip r:embed="rId4"/>
          <a:stretch>
            <a:fillRect/>
          </a:stretch>
        </p:blipFill>
        <p:spPr>
          <a:xfrm>
            <a:off x="3036794" y="3134285"/>
            <a:ext cx="2667000" cy="1009650"/>
          </a:xfrm>
          <a:prstGeom prst="rect">
            <a:avLst/>
          </a:prstGeom>
        </p:spPr>
      </p:pic>
      <p:sp>
        <p:nvSpPr>
          <p:cNvPr id="3" name="TextBox 2">
            <a:extLst>
              <a:ext uri="{FF2B5EF4-FFF2-40B4-BE49-F238E27FC236}">
                <a16:creationId xmlns:a16="http://schemas.microsoft.com/office/drawing/2014/main" id="{874FE363-027B-79FB-D6DF-9EB037DE3AAE}"/>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12</a:t>
            </a:r>
          </a:p>
        </p:txBody>
      </p:sp>
    </p:spTree>
    <p:extLst>
      <p:ext uri="{BB962C8B-B14F-4D97-AF65-F5344CB8AC3E}">
        <p14:creationId xmlns:p14="http://schemas.microsoft.com/office/powerpoint/2010/main" val="58262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3" name="Google Shape;842;p40">
            <a:extLst>
              <a:ext uri="{FF2B5EF4-FFF2-40B4-BE49-F238E27FC236}">
                <a16:creationId xmlns:a16="http://schemas.microsoft.com/office/drawing/2014/main" id="{2330EFC9-6F29-3AF3-0D5B-A850AC3378DC}"/>
              </a:ext>
            </a:extLst>
          </p:cNvPr>
          <p:cNvSpPr txBox="1">
            <a:spLocks noGrp="1"/>
          </p:cNvSpPr>
          <p:nvPr>
            <p:ph type="title"/>
          </p:nvPr>
        </p:nvSpPr>
        <p:spPr>
          <a:xfrm>
            <a:off x="720000" y="445025"/>
            <a:ext cx="7710900" cy="1233334"/>
          </a:xfrm>
          <a:prstGeom prst="rect">
            <a:avLst/>
          </a:prstGeom>
        </p:spPr>
        <p:txBody>
          <a:bodyPr spcFirstLastPara="1" wrap="square" lIns="91425" tIns="91425" rIns="91425" bIns="91425" anchor="t" anchorCtr="0">
            <a:noAutofit/>
          </a:bodyPr>
          <a:lstStyle/>
          <a:p>
            <a:r>
              <a:rPr lang="en" dirty="0" err="1"/>
              <a:t>Calcul</a:t>
            </a:r>
            <a:r>
              <a:rPr lang="en" dirty="0"/>
              <a:t> des variance </a:t>
            </a:r>
            <a:r>
              <a:rPr lang="en" dirty="0" err="1"/>
              <a:t>factorielle</a:t>
            </a:r>
            <a:r>
              <a:rPr lang="en" dirty="0"/>
              <a:t> et </a:t>
            </a:r>
            <a:r>
              <a:rPr lang="en" dirty="0" err="1"/>
              <a:t>résiduelle</a:t>
            </a:r>
            <a:r>
              <a:rPr lang="en" dirty="0"/>
              <a:t> :</a:t>
            </a:r>
            <a:endParaRPr lang="en-US" dirty="0" err="1"/>
          </a:p>
          <a:p>
            <a:pPr marL="0" lvl="0" indent="0" algn="l">
              <a:spcBef>
                <a:spcPts val="0"/>
              </a:spcBef>
              <a:spcAft>
                <a:spcPts val="0"/>
              </a:spcAft>
              <a:buNone/>
            </a:pPr>
            <a:endParaRPr lang="en"/>
          </a:p>
        </p:txBody>
      </p:sp>
      <p:sp>
        <p:nvSpPr>
          <p:cNvPr id="5" name="Google Shape;746;p38">
            <a:extLst>
              <a:ext uri="{FF2B5EF4-FFF2-40B4-BE49-F238E27FC236}">
                <a16:creationId xmlns:a16="http://schemas.microsoft.com/office/drawing/2014/main" id="{37CA316F-3A88-BFEB-D963-3AAABF046A23}"/>
              </a:ext>
            </a:extLst>
          </p:cNvPr>
          <p:cNvSpPr txBox="1">
            <a:spLocks/>
          </p:cNvSpPr>
          <p:nvPr/>
        </p:nvSpPr>
        <p:spPr>
          <a:xfrm>
            <a:off x="718069" y="1838024"/>
            <a:ext cx="8293662" cy="12697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dirty="0">
                <a:solidFill>
                  <a:srgbClr val="084569"/>
                </a:solidFill>
              </a:rPr>
              <a:t>Après </a:t>
            </a:r>
            <a:r>
              <a:rPr lang="en" dirty="0" err="1">
                <a:solidFill>
                  <a:srgbClr val="084569"/>
                </a:solidFill>
              </a:rPr>
              <a:t>avoir</a:t>
            </a:r>
            <a:r>
              <a:rPr lang="en" dirty="0">
                <a:solidFill>
                  <a:srgbClr val="084569"/>
                </a:solidFill>
              </a:rPr>
              <a:t> </a:t>
            </a:r>
            <a:r>
              <a:rPr lang="en" dirty="0" err="1">
                <a:solidFill>
                  <a:srgbClr val="084569"/>
                </a:solidFill>
              </a:rPr>
              <a:t>calculé</a:t>
            </a:r>
            <a:r>
              <a:rPr lang="en" dirty="0">
                <a:solidFill>
                  <a:srgbClr val="084569"/>
                </a:solidFill>
              </a:rPr>
              <a:t> les </a:t>
            </a:r>
            <a:r>
              <a:rPr lang="en" dirty="0" err="1">
                <a:solidFill>
                  <a:srgbClr val="084569"/>
                </a:solidFill>
              </a:rPr>
              <a:t>sommes</a:t>
            </a:r>
            <a:r>
              <a:rPr lang="en" dirty="0">
                <a:solidFill>
                  <a:srgbClr val="084569"/>
                </a:solidFill>
              </a:rPr>
              <a:t> des </a:t>
            </a:r>
            <a:r>
              <a:rPr lang="en" dirty="0" err="1">
                <a:solidFill>
                  <a:srgbClr val="084569"/>
                </a:solidFill>
              </a:rPr>
              <a:t>carrés</a:t>
            </a:r>
            <a:r>
              <a:rPr lang="en" dirty="0">
                <a:solidFill>
                  <a:srgbClr val="084569"/>
                </a:solidFill>
              </a:rPr>
              <a:t> </a:t>
            </a:r>
            <a:r>
              <a:rPr lang="en" dirty="0" err="1">
                <a:solidFill>
                  <a:srgbClr val="084569"/>
                </a:solidFill>
              </a:rPr>
              <a:t>factoriels</a:t>
            </a:r>
            <a:r>
              <a:rPr lang="en" dirty="0">
                <a:solidFill>
                  <a:srgbClr val="084569"/>
                </a:solidFill>
              </a:rPr>
              <a:t> et </a:t>
            </a:r>
            <a:r>
              <a:rPr lang="en" dirty="0" err="1">
                <a:solidFill>
                  <a:srgbClr val="084569"/>
                </a:solidFill>
              </a:rPr>
              <a:t>résiduels</a:t>
            </a:r>
            <a:r>
              <a:rPr lang="en" dirty="0">
                <a:solidFill>
                  <a:srgbClr val="084569"/>
                </a:solidFill>
              </a:rPr>
              <a:t>, il </a:t>
            </a:r>
            <a:r>
              <a:rPr lang="en" dirty="0" err="1">
                <a:solidFill>
                  <a:srgbClr val="084569"/>
                </a:solidFill>
              </a:rPr>
              <a:t>est</a:t>
            </a:r>
            <a:r>
              <a:rPr lang="en" dirty="0">
                <a:solidFill>
                  <a:srgbClr val="084569"/>
                </a:solidFill>
              </a:rPr>
              <a:t> </a:t>
            </a:r>
            <a:r>
              <a:rPr lang="en" dirty="0" err="1">
                <a:solidFill>
                  <a:srgbClr val="084569"/>
                </a:solidFill>
              </a:rPr>
              <a:t>nécessaire</a:t>
            </a:r>
            <a:r>
              <a:rPr lang="en" dirty="0">
                <a:solidFill>
                  <a:srgbClr val="084569"/>
                </a:solidFill>
              </a:rPr>
              <a:t> de </a:t>
            </a:r>
            <a:r>
              <a:rPr lang="en" dirty="0" err="1">
                <a:solidFill>
                  <a:srgbClr val="084569"/>
                </a:solidFill>
              </a:rPr>
              <a:t>calculer</a:t>
            </a:r>
            <a:r>
              <a:rPr lang="en" dirty="0">
                <a:solidFill>
                  <a:srgbClr val="084569"/>
                </a:solidFill>
              </a:rPr>
              <a:t> les</a:t>
            </a:r>
            <a:r>
              <a:rPr lang="en" b="1" dirty="0">
                <a:solidFill>
                  <a:srgbClr val="084569"/>
                </a:solidFill>
              </a:rPr>
              <a:t> variances de </a:t>
            </a:r>
            <a:r>
              <a:rPr lang="en" b="1" dirty="0" err="1">
                <a:solidFill>
                  <a:srgbClr val="084569"/>
                </a:solidFill>
              </a:rPr>
              <a:t>ces</a:t>
            </a:r>
            <a:r>
              <a:rPr lang="en" b="1" dirty="0">
                <a:solidFill>
                  <a:srgbClr val="084569"/>
                </a:solidFill>
              </a:rPr>
              <a:t> deux sources de variations</a:t>
            </a:r>
            <a:r>
              <a:rPr lang="en" dirty="0">
                <a:solidFill>
                  <a:srgbClr val="084569"/>
                </a:solidFill>
              </a:rPr>
              <a:t>. La variance </a:t>
            </a:r>
            <a:r>
              <a:rPr lang="en" dirty="0" err="1">
                <a:solidFill>
                  <a:srgbClr val="084569"/>
                </a:solidFill>
              </a:rPr>
              <a:t>n’est</a:t>
            </a:r>
            <a:r>
              <a:rPr lang="en" dirty="0">
                <a:solidFill>
                  <a:srgbClr val="084569"/>
                </a:solidFill>
              </a:rPr>
              <a:t> </a:t>
            </a:r>
            <a:r>
              <a:rPr lang="en" dirty="0" err="1">
                <a:solidFill>
                  <a:srgbClr val="084569"/>
                </a:solidFill>
              </a:rPr>
              <a:t>rien</a:t>
            </a:r>
            <a:r>
              <a:rPr lang="en" dirty="0">
                <a:solidFill>
                  <a:srgbClr val="084569"/>
                </a:solidFill>
              </a:rPr>
              <a:t> </a:t>
            </a:r>
            <a:r>
              <a:rPr lang="en" dirty="0" err="1">
                <a:solidFill>
                  <a:srgbClr val="084569"/>
                </a:solidFill>
              </a:rPr>
              <a:t>d’autre</a:t>
            </a:r>
            <a:r>
              <a:rPr lang="en" dirty="0">
                <a:solidFill>
                  <a:srgbClr val="084569"/>
                </a:solidFill>
              </a:rPr>
              <a:t> que la Somme des Carrés </a:t>
            </a:r>
            <a:r>
              <a:rPr lang="en" dirty="0" err="1">
                <a:solidFill>
                  <a:srgbClr val="084569"/>
                </a:solidFill>
              </a:rPr>
              <a:t>divisées</a:t>
            </a:r>
            <a:r>
              <a:rPr lang="en" dirty="0">
                <a:solidFill>
                  <a:srgbClr val="084569"/>
                </a:solidFill>
              </a:rPr>
              <a:t> par son </a:t>
            </a:r>
            <a:r>
              <a:rPr lang="en" dirty="0" err="1">
                <a:solidFill>
                  <a:srgbClr val="084569"/>
                </a:solidFill>
              </a:rPr>
              <a:t>nombre</a:t>
            </a:r>
            <a:r>
              <a:rPr lang="en" dirty="0">
                <a:solidFill>
                  <a:srgbClr val="084569"/>
                </a:solidFill>
              </a:rPr>
              <a:t> de </a:t>
            </a:r>
            <a:r>
              <a:rPr lang="en" b="1" dirty="0" err="1">
                <a:solidFill>
                  <a:srgbClr val="084569"/>
                </a:solidFill>
              </a:rPr>
              <a:t>degrés</a:t>
            </a:r>
            <a:r>
              <a:rPr lang="en" b="1" dirty="0">
                <a:solidFill>
                  <a:srgbClr val="084569"/>
                </a:solidFill>
              </a:rPr>
              <a:t> de liberté</a:t>
            </a:r>
            <a:r>
              <a:rPr lang="en" dirty="0">
                <a:solidFill>
                  <a:srgbClr val="084569"/>
                </a:solidFill>
              </a:rPr>
              <a:t>. En pratique, le </a:t>
            </a:r>
            <a:r>
              <a:rPr lang="en" dirty="0" err="1">
                <a:solidFill>
                  <a:srgbClr val="084569"/>
                </a:solidFill>
              </a:rPr>
              <a:t>nombre</a:t>
            </a:r>
            <a:r>
              <a:rPr lang="en" dirty="0">
                <a:solidFill>
                  <a:srgbClr val="084569"/>
                </a:solidFill>
              </a:rPr>
              <a:t> de </a:t>
            </a:r>
            <a:r>
              <a:rPr lang="en" dirty="0" err="1">
                <a:solidFill>
                  <a:srgbClr val="084569"/>
                </a:solidFill>
              </a:rPr>
              <a:t>degrés</a:t>
            </a:r>
            <a:r>
              <a:rPr lang="en" dirty="0">
                <a:solidFill>
                  <a:srgbClr val="084569"/>
                </a:solidFill>
              </a:rPr>
              <a:t> de liberté de </a:t>
            </a:r>
            <a:r>
              <a:rPr lang="en" b="1" dirty="0">
                <a:solidFill>
                  <a:srgbClr val="084569"/>
                </a:solidFill>
              </a:rPr>
              <a:t>la part </a:t>
            </a:r>
            <a:r>
              <a:rPr lang="en" b="1" dirty="0" err="1">
                <a:solidFill>
                  <a:srgbClr val="084569"/>
                </a:solidFill>
              </a:rPr>
              <a:t>factorielle</a:t>
            </a:r>
            <a:r>
              <a:rPr lang="en" dirty="0">
                <a:solidFill>
                  <a:srgbClr val="084569"/>
                </a:solidFill>
              </a:rPr>
              <a:t> </a:t>
            </a:r>
            <a:r>
              <a:rPr lang="en" dirty="0" err="1">
                <a:solidFill>
                  <a:srgbClr val="084569"/>
                </a:solidFill>
              </a:rPr>
              <a:t>est</a:t>
            </a:r>
            <a:r>
              <a:rPr lang="en" dirty="0">
                <a:solidFill>
                  <a:srgbClr val="084569"/>
                </a:solidFill>
              </a:rPr>
              <a:t> </a:t>
            </a:r>
            <a:r>
              <a:rPr lang="en" b="1" dirty="0">
                <a:solidFill>
                  <a:srgbClr val="084569"/>
                </a:solidFill>
              </a:rPr>
              <a:t>k-1</a:t>
            </a:r>
            <a:r>
              <a:rPr lang="en" dirty="0">
                <a:solidFill>
                  <a:srgbClr val="084569"/>
                </a:solidFill>
              </a:rPr>
              <a:t>, et </a:t>
            </a:r>
            <a:r>
              <a:rPr lang="en" dirty="0" err="1">
                <a:solidFill>
                  <a:srgbClr val="084569"/>
                </a:solidFill>
              </a:rPr>
              <a:t>celui</a:t>
            </a:r>
            <a:r>
              <a:rPr lang="en" dirty="0">
                <a:solidFill>
                  <a:srgbClr val="084569"/>
                </a:solidFill>
              </a:rPr>
              <a:t> de </a:t>
            </a:r>
            <a:r>
              <a:rPr lang="en" b="1" dirty="0">
                <a:solidFill>
                  <a:srgbClr val="084569"/>
                </a:solidFill>
              </a:rPr>
              <a:t>la part </a:t>
            </a:r>
            <a:r>
              <a:rPr lang="en" b="1" dirty="0" err="1">
                <a:solidFill>
                  <a:srgbClr val="084569"/>
                </a:solidFill>
              </a:rPr>
              <a:t>résiduelle</a:t>
            </a:r>
            <a:r>
              <a:rPr lang="en" dirty="0">
                <a:solidFill>
                  <a:srgbClr val="084569"/>
                </a:solidFill>
              </a:rPr>
              <a:t> </a:t>
            </a:r>
            <a:r>
              <a:rPr lang="en" dirty="0" err="1">
                <a:solidFill>
                  <a:srgbClr val="084569"/>
                </a:solidFill>
              </a:rPr>
              <a:t>est</a:t>
            </a:r>
            <a:r>
              <a:rPr lang="en" dirty="0">
                <a:solidFill>
                  <a:srgbClr val="084569"/>
                </a:solidFill>
              </a:rPr>
              <a:t> </a:t>
            </a:r>
            <a:r>
              <a:rPr lang="en" b="1" dirty="0">
                <a:solidFill>
                  <a:srgbClr val="084569"/>
                </a:solidFill>
              </a:rPr>
              <a:t>N-k</a:t>
            </a:r>
            <a:r>
              <a:rPr lang="en" dirty="0">
                <a:solidFill>
                  <a:srgbClr val="084569"/>
                </a:solidFill>
              </a:rPr>
              <a:t>.</a:t>
            </a:r>
            <a:endParaRPr lang="en-US" dirty="0"/>
          </a:p>
          <a:p>
            <a:pPr marL="0" indent="0">
              <a:lnSpc>
                <a:spcPct val="114999"/>
              </a:lnSpc>
            </a:pPr>
            <a:r>
              <a:rPr lang="en" dirty="0"/>
              <a:t>  </a:t>
            </a:r>
            <a:endParaRPr lang="en-US"/>
          </a:p>
          <a:p>
            <a:pPr marL="0" indent="0">
              <a:lnSpc>
                <a:spcPct val="114999"/>
              </a:lnSpc>
            </a:pPr>
            <a:endParaRPr lang="en"/>
          </a:p>
        </p:txBody>
      </p:sp>
      <p:pic>
        <p:nvPicPr>
          <p:cNvPr id="6" name="Picture 5" descr="A black text on a white background&#10;&#10;Description automatically generated">
            <a:extLst>
              <a:ext uri="{FF2B5EF4-FFF2-40B4-BE49-F238E27FC236}">
                <a16:creationId xmlns:a16="http://schemas.microsoft.com/office/drawing/2014/main" id="{C9858B64-F286-7C31-009F-B6C3EC0DC8F4}"/>
              </a:ext>
            </a:extLst>
          </p:cNvPr>
          <p:cNvPicPr>
            <a:picLocks noChangeAspect="1"/>
          </p:cNvPicPr>
          <p:nvPr/>
        </p:nvPicPr>
        <p:blipFill>
          <a:blip r:embed="rId3"/>
          <a:stretch>
            <a:fillRect/>
          </a:stretch>
        </p:blipFill>
        <p:spPr>
          <a:xfrm>
            <a:off x="3065574" y="3318102"/>
            <a:ext cx="2743200" cy="1127342"/>
          </a:xfrm>
          <a:prstGeom prst="rect">
            <a:avLst/>
          </a:prstGeom>
        </p:spPr>
      </p:pic>
      <p:sp>
        <p:nvSpPr>
          <p:cNvPr id="4" name="TextBox 3">
            <a:extLst>
              <a:ext uri="{FF2B5EF4-FFF2-40B4-BE49-F238E27FC236}">
                <a16:creationId xmlns:a16="http://schemas.microsoft.com/office/drawing/2014/main" id="{BFEF43A6-9D60-9031-1E4D-46115F6F247D}"/>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13</a:t>
            </a:r>
          </a:p>
        </p:txBody>
      </p:sp>
    </p:spTree>
    <p:extLst>
      <p:ext uri="{BB962C8B-B14F-4D97-AF65-F5344CB8AC3E}">
        <p14:creationId xmlns:p14="http://schemas.microsoft.com/office/powerpoint/2010/main" val="11518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Test </a:t>
            </a:r>
            <a:r>
              <a:rPr lang="en" dirty="0" err="1"/>
              <a:t>statistique</a:t>
            </a:r>
            <a:r>
              <a:rPr lang="en" dirty="0"/>
              <a:t> :</a:t>
            </a:r>
            <a:endParaRPr lang="en-US" dirty="0" err="1"/>
          </a:p>
          <a:p>
            <a:endParaRPr lang="en"/>
          </a:p>
        </p:txBody>
      </p:sp>
      <p:sp>
        <p:nvSpPr>
          <p:cNvPr id="3" name="Google Shape;746;p38">
            <a:extLst>
              <a:ext uri="{FF2B5EF4-FFF2-40B4-BE49-F238E27FC236}">
                <a16:creationId xmlns:a16="http://schemas.microsoft.com/office/drawing/2014/main" id="{768068C2-DF8D-109B-6D30-4E1D25F12FF5}"/>
              </a:ext>
            </a:extLst>
          </p:cNvPr>
          <p:cNvSpPr txBox="1">
            <a:spLocks/>
          </p:cNvSpPr>
          <p:nvPr/>
        </p:nvSpPr>
        <p:spPr>
          <a:xfrm>
            <a:off x="718069" y="1383830"/>
            <a:ext cx="8293662" cy="1194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b="1" dirty="0">
                <a:solidFill>
                  <a:srgbClr val="084569"/>
                </a:solidFill>
              </a:rPr>
              <a:t>Un test </a:t>
            </a:r>
            <a:r>
              <a:rPr lang="en" b="1" dirty="0" err="1">
                <a:solidFill>
                  <a:srgbClr val="084569"/>
                </a:solidFill>
              </a:rPr>
              <a:t>statistique</a:t>
            </a:r>
            <a:r>
              <a:rPr lang="en" dirty="0">
                <a:solidFill>
                  <a:srgbClr val="084569"/>
                </a:solidFill>
              </a:rPr>
              <a:t> </a:t>
            </a:r>
            <a:r>
              <a:rPr lang="en" dirty="0" err="1">
                <a:solidFill>
                  <a:srgbClr val="084569"/>
                </a:solidFill>
              </a:rPr>
              <a:t>est</a:t>
            </a:r>
            <a:r>
              <a:rPr lang="en" dirty="0">
                <a:solidFill>
                  <a:srgbClr val="084569"/>
                </a:solidFill>
              </a:rPr>
              <a:t> </a:t>
            </a:r>
            <a:r>
              <a:rPr lang="en" dirty="0" err="1">
                <a:solidFill>
                  <a:srgbClr val="084569"/>
                </a:solidFill>
              </a:rPr>
              <a:t>employé</a:t>
            </a:r>
            <a:r>
              <a:rPr lang="en" dirty="0">
                <a:solidFill>
                  <a:srgbClr val="084569"/>
                </a:solidFill>
              </a:rPr>
              <a:t> pour </a:t>
            </a:r>
            <a:r>
              <a:rPr lang="en" dirty="0" err="1">
                <a:solidFill>
                  <a:srgbClr val="084569"/>
                </a:solidFill>
              </a:rPr>
              <a:t>déterminer</a:t>
            </a:r>
            <a:r>
              <a:rPr lang="en" dirty="0">
                <a:solidFill>
                  <a:srgbClr val="084569"/>
                </a:solidFill>
              </a:rPr>
              <a:t> </a:t>
            </a:r>
            <a:r>
              <a:rPr lang="en" dirty="0" err="1">
                <a:solidFill>
                  <a:srgbClr val="084569"/>
                </a:solidFill>
              </a:rPr>
              <a:t>si</a:t>
            </a:r>
            <a:r>
              <a:rPr lang="en" b="1" dirty="0">
                <a:solidFill>
                  <a:srgbClr val="084569"/>
                </a:solidFill>
              </a:rPr>
              <a:t> la variance </a:t>
            </a:r>
            <a:r>
              <a:rPr lang="en" b="1" dirty="0" err="1">
                <a:solidFill>
                  <a:srgbClr val="084569"/>
                </a:solidFill>
              </a:rPr>
              <a:t>factorielle</a:t>
            </a:r>
            <a:r>
              <a:rPr lang="en" b="1" dirty="0">
                <a:solidFill>
                  <a:srgbClr val="084569"/>
                </a:solidFill>
              </a:rPr>
              <a:t> </a:t>
            </a:r>
            <a:r>
              <a:rPr lang="en" b="1" dirty="0" err="1">
                <a:solidFill>
                  <a:srgbClr val="084569"/>
                </a:solidFill>
              </a:rPr>
              <a:t>est</a:t>
            </a:r>
            <a:r>
              <a:rPr lang="en" b="1" dirty="0">
                <a:solidFill>
                  <a:srgbClr val="084569"/>
                </a:solidFill>
              </a:rPr>
              <a:t> </a:t>
            </a:r>
            <a:r>
              <a:rPr lang="en" b="1" dirty="0" err="1">
                <a:solidFill>
                  <a:srgbClr val="084569"/>
                </a:solidFill>
              </a:rPr>
              <a:t>significativement</a:t>
            </a:r>
            <a:r>
              <a:rPr lang="en" b="1" dirty="0">
                <a:solidFill>
                  <a:srgbClr val="084569"/>
                </a:solidFill>
              </a:rPr>
              <a:t> supérieure à la variance </a:t>
            </a:r>
            <a:r>
              <a:rPr lang="en" b="1" dirty="0" err="1">
                <a:solidFill>
                  <a:srgbClr val="084569"/>
                </a:solidFill>
              </a:rPr>
              <a:t>résiduelle</a:t>
            </a:r>
            <a:r>
              <a:rPr lang="en" dirty="0">
                <a:solidFill>
                  <a:srgbClr val="084569"/>
                </a:solidFill>
              </a:rPr>
              <a:t>. Il </a:t>
            </a:r>
            <a:r>
              <a:rPr lang="en" dirty="0" err="1">
                <a:solidFill>
                  <a:srgbClr val="084569"/>
                </a:solidFill>
              </a:rPr>
              <a:t>s’agit</a:t>
            </a:r>
            <a:r>
              <a:rPr lang="en" dirty="0">
                <a:solidFill>
                  <a:srgbClr val="084569"/>
                </a:solidFill>
              </a:rPr>
              <a:t> du test F du rapport de </a:t>
            </a:r>
            <a:r>
              <a:rPr lang="en" dirty="0" err="1">
                <a:solidFill>
                  <a:srgbClr val="084569"/>
                </a:solidFill>
              </a:rPr>
              <a:t>ces</a:t>
            </a:r>
            <a:r>
              <a:rPr lang="en" dirty="0">
                <a:solidFill>
                  <a:srgbClr val="084569"/>
                </a:solidFill>
              </a:rPr>
              <a:t> deux variances.</a:t>
            </a:r>
            <a:endParaRPr lang="en-US" dirty="0"/>
          </a:p>
          <a:p>
            <a:pPr marL="0" indent="0">
              <a:lnSpc>
                <a:spcPct val="114999"/>
              </a:lnSpc>
            </a:pPr>
            <a:r>
              <a:rPr lang="en" dirty="0">
                <a:solidFill>
                  <a:srgbClr val="084569"/>
                </a:solidFill>
              </a:rPr>
              <a:t>Sous </a:t>
            </a:r>
            <a:r>
              <a:rPr lang="en" err="1">
                <a:solidFill>
                  <a:srgbClr val="084569"/>
                </a:solidFill>
              </a:rPr>
              <a:t>certaines</a:t>
            </a:r>
            <a:r>
              <a:rPr lang="en" dirty="0">
                <a:solidFill>
                  <a:srgbClr val="084569"/>
                </a:solidFill>
              </a:rPr>
              <a:t> </a:t>
            </a:r>
            <a:r>
              <a:rPr lang="en" err="1">
                <a:solidFill>
                  <a:srgbClr val="084569"/>
                </a:solidFill>
              </a:rPr>
              <a:t>hypothèses</a:t>
            </a:r>
            <a:r>
              <a:rPr lang="en" dirty="0">
                <a:solidFill>
                  <a:srgbClr val="084569"/>
                </a:solidFill>
              </a:rPr>
              <a:t> (</a:t>
            </a:r>
            <a:r>
              <a:rPr lang="en" err="1">
                <a:solidFill>
                  <a:srgbClr val="084569"/>
                </a:solidFill>
              </a:rPr>
              <a:t>normalité</a:t>
            </a:r>
            <a:r>
              <a:rPr lang="en" dirty="0">
                <a:solidFill>
                  <a:srgbClr val="084569"/>
                </a:solidFill>
              </a:rPr>
              <a:t> et </a:t>
            </a:r>
            <a:r>
              <a:rPr lang="en" err="1">
                <a:solidFill>
                  <a:srgbClr val="084569"/>
                </a:solidFill>
              </a:rPr>
              <a:t>homogénéité</a:t>
            </a:r>
            <a:r>
              <a:rPr lang="en" dirty="0">
                <a:solidFill>
                  <a:srgbClr val="084569"/>
                </a:solidFill>
              </a:rPr>
              <a:t> des </a:t>
            </a:r>
            <a:r>
              <a:rPr lang="en" err="1">
                <a:solidFill>
                  <a:srgbClr val="084569"/>
                </a:solidFill>
              </a:rPr>
              <a:t>résidus</a:t>
            </a:r>
            <a:r>
              <a:rPr lang="en" dirty="0">
                <a:solidFill>
                  <a:srgbClr val="084569"/>
                </a:solidFill>
              </a:rPr>
              <a:t> (</a:t>
            </a:r>
            <a:r>
              <a:rPr lang="en" err="1">
                <a:solidFill>
                  <a:srgbClr val="084569"/>
                </a:solidFill>
              </a:rPr>
              <a:t>écarts</a:t>
            </a:r>
            <a:r>
              <a:rPr lang="en" dirty="0">
                <a:solidFill>
                  <a:srgbClr val="084569"/>
                </a:solidFill>
              </a:rPr>
              <a:t> entre les observations et les </a:t>
            </a:r>
            <a:r>
              <a:rPr lang="en" err="1">
                <a:solidFill>
                  <a:srgbClr val="084569"/>
                </a:solidFill>
              </a:rPr>
              <a:t>moyennes</a:t>
            </a:r>
            <a:r>
              <a:rPr lang="en" dirty="0">
                <a:solidFill>
                  <a:srgbClr val="084569"/>
                </a:solidFill>
              </a:rPr>
              <a:t> des </a:t>
            </a:r>
            <a:r>
              <a:rPr lang="en" err="1">
                <a:solidFill>
                  <a:srgbClr val="084569"/>
                </a:solidFill>
              </a:rPr>
              <a:t>groupes</a:t>
            </a:r>
            <a:r>
              <a:rPr lang="en" dirty="0">
                <a:solidFill>
                  <a:srgbClr val="084569"/>
                </a:solidFill>
              </a:rPr>
              <a:t>), la </a:t>
            </a:r>
            <a:r>
              <a:rPr lang="en" err="1">
                <a:solidFill>
                  <a:srgbClr val="084569"/>
                </a:solidFill>
              </a:rPr>
              <a:t>statistique</a:t>
            </a:r>
            <a:r>
              <a:rPr lang="en" dirty="0">
                <a:solidFill>
                  <a:srgbClr val="084569"/>
                </a:solidFill>
              </a:rPr>
              <a:t> du test F suit un </a:t>
            </a:r>
            <a:r>
              <a:rPr lang="en" err="1">
                <a:solidFill>
                  <a:srgbClr val="084569"/>
                </a:solidFill>
              </a:rPr>
              <a:t>loi</a:t>
            </a:r>
            <a:r>
              <a:rPr lang="en" dirty="0">
                <a:solidFill>
                  <a:srgbClr val="084569"/>
                </a:solidFill>
              </a:rPr>
              <a:t> de </a:t>
            </a:r>
            <a:r>
              <a:rPr lang="en" b="1" dirty="0">
                <a:solidFill>
                  <a:srgbClr val="084569"/>
                </a:solidFill>
              </a:rPr>
              <a:t>Fisher </a:t>
            </a:r>
            <a:r>
              <a:rPr lang="en" dirty="0">
                <a:solidFill>
                  <a:srgbClr val="084569"/>
                </a:solidFill>
              </a:rPr>
              <a:t>à </a:t>
            </a:r>
            <a:r>
              <a:rPr lang="en" b="1" dirty="0">
                <a:solidFill>
                  <a:srgbClr val="084569"/>
                </a:solidFill>
              </a:rPr>
              <a:t>k-1</a:t>
            </a:r>
            <a:r>
              <a:rPr lang="en" dirty="0">
                <a:solidFill>
                  <a:srgbClr val="084569"/>
                </a:solidFill>
              </a:rPr>
              <a:t> et </a:t>
            </a:r>
            <a:r>
              <a:rPr lang="en" b="1" dirty="0">
                <a:solidFill>
                  <a:srgbClr val="084569"/>
                </a:solidFill>
              </a:rPr>
              <a:t>N-k</a:t>
            </a:r>
            <a:r>
              <a:rPr lang="en" dirty="0">
                <a:solidFill>
                  <a:srgbClr val="084569"/>
                </a:solidFill>
              </a:rPr>
              <a:t> </a:t>
            </a:r>
            <a:r>
              <a:rPr lang="en" err="1">
                <a:solidFill>
                  <a:srgbClr val="084569"/>
                </a:solidFill>
              </a:rPr>
              <a:t>degrès</a:t>
            </a:r>
            <a:r>
              <a:rPr lang="en" dirty="0">
                <a:solidFill>
                  <a:srgbClr val="084569"/>
                </a:solidFill>
              </a:rPr>
              <a:t> de liberté.</a:t>
            </a:r>
            <a:endParaRPr lang="en" dirty="0"/>
          </a:p>
          <a:p>
            <a:pPr marL="0" indent="0">
              <a:lnSpc>
                <a:spcPct val="114999"/>
              </a:lnSpc>
            </a:pPr>
            <a:r>
              <a:rPr lang="en" dirty="0"/>
              <a:t>  </a:t>
            </a:r>
            <a:endParaRPr lang="en-US"/>
          </a:p>
          <a:p>
            <a:pPr marL="0" indent="0">
              <a:lnSpc>
                <a:spcPct val="114999"/>
              </a:lnSpc>
            </a:pPr>
            <a:endParaRPr lang="en"/>
          </a:p>
        </p:txBody>
      </p:sp>
      <p:pic>
        <p:nvPicPr>
          <p:cNvPr id="4" name="Picture 3" descr="A mathematical equation with black text&#10;&#10;Description automatically generated">
            <a:extLst>
              <a:ext uri="{FF2B5EF4-FFF2-40B4-BE49-F238E27FC236}">
                <a16:creationId xmlns:a16="http://schemas.microsoft.com/office/drawing/2014/main" id="{95461BE3-5922-C877-A888-5CE66CBBE734}"/>
              </a:ext>
            </a:extLst>
          </p:cNvPr>
          <p:cNvPicPr>
            <a:picLocks noChangeAspect="1"/>
          </p:cNvPicPr>
          <p:nvPr/>
        </p:nvPicPr>
        <p:blipFill>
          <a:blip r:embed="rId3"/>
          <a:stretch>
            <a:fillRect/>
          </a:stretch>
        </p:blipFill>
        <p:spPr>
          <a:xfrm>
            <a:off x="3361765" y="2941216"/>
            <a:ext cx="2286000" cy="1133475"/>
          </a:xfrm>
          <a:prstGeom prst="rect">
            <a:avLst/>
          </a:prstGeom>
        </p:spPr>
      </p:pic>
      <p:sp>
        <p:nvSpPr>
          <p:cNvPr id="5" name="TextBox 4">
            <a:extLst>
              <a:ext uri="{FF2B5EF4-FFF2-40B4-BE49-F238E27FC236}">
                <a16:creationId xmlns:a16="http://schemas.microsoft.com/office/drawing/2014/main" id="{62C6B030-282D-543A-2945-92AEEF05F7C3}"/>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14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Interprétation des </a:t>
            </a:r>
            <a:r>
              <a:rPr lang="en" dirty="0" err="1"/>
              <a:t>résultats</a:t>
            </a:r>
            <a:r>
              <a:rPr lang="en" dirty="0"/>
              <a:t> :</a:t>
            </a:r>
            <a:endParaRPr lang="en-US" dirty="0" err="1"/>
          </a:p>
          <a:p>
            <a:endParaRPr lang="en"/>
          </a:p>
        </p:txBody>
      </p:sp>
      <p:sp>
        <p:nvSpPr>
          <p:cNvPr id="3" name="Google Shape;746;p38">
            <a:extLst>
              <a:ext uri="{FF2B5EF4-FFF2-40B4-BE49-F238E27FC236}">
                <a16:creationId xmlns:a16="http://schemas.microsoft.com/office/drawing/2014/main" id="{B34A30AB-126D-E95B-3C54-C6F636E32B2D}"/>
              </a:ext>
            </a:extLst>
          </p:cNvPr>
          <p:cNvSpPr txBox="1">
            <a:spLocks/>
          </p:cNvSpPr>
          <p:nvPr/>
        </p:nvSpPr>
        <p:spPr>
          <a:xfrm>
            <a:off x="718068" y="1246990"/>
            <a:ext cx="8293662" cy="181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dirty="0">
                <a:solidFill>
                  <a:srgbClr val="084569"/>
                </a:solidFill>
              </a:rPr>
              <a:t>Si la </a:t>
            </a:r>
            <a:r>
              <a:rPr lang="en" err="1">
                <a:solidFill>
                  <a:srgbClr val="084569"/>
                </a:solidFill>
              </a:rPr>
              <a:t>valeur</a:t>
            </a:r>
            <a:r>
              <a:rPr lang="en" dirty="0">
                <a:solidFill>
                  <a:srgbClr val="084569"/>
                </a:solidFill>
              </a:rPr>
              <a:t> de </a:t>
            </a:r>
            <a:r>
              <a:rPr lang="en" b="1" dirty="0">
                <a:solidFill>
                  <a:srgbClr val="084569"/>
                </a:solidFill>
              </a:rPr>
              <a:t>F</a:t>
            </a:r>
            <a:r>
              <a:rPr lang="en" dirty="0">
                <a:solidFill>
                  <a:srgbClr val="084569"/>
                </a:solidFill>
              </a:rPr>
              <a:t> </a:t>
            </a:r>
            <a:r>
              <a:rPr lang="en" err="1">
                <a:solidFill>
                  <a:srgbClr val="084569"/>
                </a:solidFill>
              </a:rPr>
              <a:t>est</a:t>
            </a:r>
            <a:r>
              <a:rPr lang="en" dirty="0">
                <a:solidFill>
                  <a:srgbClr val="084569"/>
                </a:solidFill>
              </a:rPr>
              <a:t> </a:t>
            </a:r>
            <a:r>
              <a:rPr lang="en" b="1" dirty="0">
                <a:solidFill>
                  <a:srgbClr val="084569"/>
                </a:solidFill>
              </a:rPr>
              <a:t>supérieure </a:t>
            </a:r>
            <a:r>
              <a:rPr lang="en" dirty="0">
                <a:solidFill>
                  <a:srgbClr val="084569"/>
                </a:solidFill>
              </a:rPr>
              <a:t>à la </a:t>
            </a:r>
            <a:r>
              <a:rPr lang="en" b="1" err="1">
                <a:solidFill>
                  <a:srgbClr val="084569"/>
                </a:solidFill>
              </a:rPr>
              <a:t>valeur</a:t>
            </a:r>
            <a:r>
              <a:rPr lang="en" b="1" dirty="0">
                <a:solidFill>
                  <a:srgbClr val="084569"/>
                </a:solidFill>
              </a:rPr>
              <a:t> </a:t>
            </a:r>
            <a:r>
              <a:rPr lang="en" b="1" err="1">
                <a:solidFill>
                  <a:srgbClr val="084569"/>
                </a:solidFill>
              </a:rPr>
              <a:t>seuil</a:t>
            </a:r>
            <a:r>
              <a:rPr lang="en" b="1" dirty="0">
                <a:solidFill>
                  <a:srgbClr val="084569"/>
                </a:solidFill>
              </a:rPr>
              <a:t> </a:t>
            </a:r>
            <a:r>
              <a:rPr lang="en" b="1" err="1">
                <a:solidFill>
                  <a:srgbClr val="084569"/>
                </a:solidFill>
              </a:rPr>
              <a:t>théorique</a:t>
            </a:r>
            <a:r>
              <a:rPr lang="en" b="1" dirty="0">
                <a:solidFill>
                  <a:srgbClr val="084569"/>
                </a:solidFill>
              </a:rPr>
              <a:t> </a:t>
            </a:r>
            <a:r>
              <a:rPr lang="en" err="1">
                <a:solidFill>
                  <a:srgbClr val="084569"/>
                </a:solidFill>
              </a:rPr>
              <a:t>selon</a:t>
            </a:r>
            <a:r>
              <a:rPr lang="en" dirty="0">
                <a:solidFill>
                  <a:srgbClr val="084569"/>
                </a:solidFill>
              </a:rPr>
              <a:t> la distribution de </a:t>
            </a:r>
            <a:r>
              <a:rPr lang="en" b="1" dirty="0">
                <a:solidFill>
                  <a:srgbClr val="084569"/>
                </a:solidFill>
              </a:rPr>
              <a:t>Fisher</a:t>
            </a:r>
            <a:r>
              <a:rPr lang="en" dirty="0">
                <a:solidFill>
                  <a:srgbClr val="084569"/>
                </a:solidFill>
              </a:rPr>
              <a:t>, avec un </a:t>
            </a:r>
            <a:r>
              <a:rPr lang="en" b="1" err="1">
                <a:solidFill>
                  <a:srgbClr val="084569"/>
                </a:solidFill>
              </a:rPr>
              <a:t>risque</a:t>
            </a:r>
            <a:r>
              <a:rPr lang="en" b="1" dirty="0">
                <a:solidFill>
                  <a:srgbClr val="084569"/>
                </a:solidFill>
              </a:rPr>
              <a:t> alpha</a:t>
            </a:r>
            <a:r>
              <a:rPr lang="en" dirty="0">
                <a:solidFill>
                  <a:srgbClr val="084569"/>
                </a:solidFill>
              </a:rPr>
              <a:t> </a:t>
            </a:r>
            <a:r>
              <a:rPr lang="en" err="1">
                <a:solidFill>
                  <a:srgbClr val="084569"/>
                </a:solidFill>
              </a:rPr>
              <a:t>donné</a:t>
            </a:r>
            <a:r>
              <a:rPr lang="en" dirty="0">
                <a:solidFill>
                  <a:srgbClr val="084569"/>
                </a:solidFill>
              </a:rPr>
              <a:t> (5% </a:t>
            </a:r>
            <a:r>
              <a:rPr lang="en" err="1">
                <a:solidFill>
                  <a:srgbClr val="084569"/>
                </a:solidFill>
              </a:rPr>
              <a:t>en</a:t>
            </a:r>
            <a:r>
              <a:rPr lang="en" dirty="0">
                <a:solidFill>
                  <a:srgbClr val="084569"/>
                </a:solidFill>
              </a:rPr>
              <a:t> </a:t>
            </a:r>
            <a:r>
              <a:rPr lang="en" err="1">
                <a:solidFill>
                  <a:srgbClr val="084569"/>
                </a:solidFill>
              </a:rPr>
              <a:t>général</a:t>
            </a:r>
            <a:r>
              <a:rPr lang="en" dirty="0">
                <a:solidFill>
                  <a:srgbClr val="084569"/>
                </a:solidFill>
              </a:rPr>
              <a:t>), </a:t>
            </a:r>
            <a:r>
              <a:rPr lang="en" err="1">
                <a:solidFill>
                  <a:srgbClr val="084569"/>
                </a:solidFill>
              </a:rPr>
              <a:t>alors</a:t>
            </a:r>
            <a:r>
              <a:rPr lang="en" dirty="0">
                <a:solidFill>
                  <a:srgbClr val="084569"/>
                </a:solidFill>
              </a:rPr>
              <a:t> </a:t>
            </a:r>
            <a:r>
              <a:rPr lang="en" err="1">
                <a:solidFill>
                  <a:srgbClr val="084569"/>
                </a:solidFill>
              </a:rPr>
              <a:t>cela</a:t>
            </a:r>
            <a:r>
              <a:rPr lang="en" dirty="0">
                <a:solidFill>
                  <a:srgbClr val="084569"/>
                </a:solidFill>
              </a:rPr>
              <a:t> </a:t>
            </a:r>
            <a:r>
              <a:rPr lang="en" err="1">
                <a:solidFill>
                  <a:srgbClr val="084569"/>
                </a:solidFill>
              </a:rPr>
              <a:t>signifie</a:t>
            </a:r>
            <a:r>
              <a:rPr lang="en" dirty="0">
                <a:solidFill>
                  <a:srgbClr val="084569"/>
                </a:solidFill>
              </a:rPr>
              <a:t> </a:t>
            </a:r>
            <a:r>
              <a:rPr lang="en" err="1">
                <a:solidFill>
                  <a:srgbClr val="084569"/>
                </a:solidFill>
              </a:rPr>
              <a:t>qu</a:t>
            </a:r>
            <a:r>
              <a:rPr lang="en" dirty="0">
                <a:solidFill>
                  <a:srgbClr val="084569"/>
                </a:solidFill>
              </a:rPr>
              <a:t> </a:t>
            </a:r>
            <a:r>
              <a:rPr lang="en" b="1" dirty="0">
                <a:solidFill>
                  <a:srgbClr val="084569"/>
                </a:solidFill>
              </a:rPr>
              <a:t>le test </a:t>
            </a:r>
            <a:r>
              <a:rPr lang="en" b="1" err="1">
                <a:solidFill>
                  <a:srgbClr val="084569"/>
                </a:solidFill>
              </a:rPr>
              <a:t>est</a:t>
            </a:r>
            <a:r>
              <a:rPr lang="en" b="1" dirty="0">
                <a:solidFill>
                  <a:srgbClr val="084569"/>
                </a:solidFill>
              </a:rPr>
              <a:t> </a:t>
            </a:r>
            <a:r>
              <a:rPr lang="en" b="1" err="1">
                <a:solidFill>
                  <a:srgbClr val="084569"/>
                </a:solidFill>
              </a:rPr>
              <a:t>significatif</a:t>
            </a:r>
            <a:r>
              <a:rPr lang="en" dirty="0">
                <a:solidFill>
                  <a:srgbClr val="084569"/>
                </a:solidFill>
              </a:rPr>
              <a:t>. </a:t>
            </a:r>
            <a:endParaRPr lang="en-US" dirty="0">
              <a:solidFill>
                <a:srgbClr val="084569"/>
              </a:solidFill>
            </a:endParaRPr>
          </a:p>
          <a:p>
            <a:pPr marL="0" indent="0">
              <a:lnSpc>
                <a:spcPct val="114999"/>
              </a:lnSpc>
            </a:pPr>
            <a:endParaRPr lang="en" dirty="0">
              <a:solidFill>
                <a:srgbClr val="084569"/>
              </a:solidFill>
            </a:endParaRPr>
          </a:p>
          <a:p>
            <a:pPr marL="0" indent="0">
              <a:lnSpc>
                <a:spcPct val="114999"/>
              </a:lnSpc>
            </a:pPr>
            <a:r>
              <a:rPr lang="en" dirty="0">
                <a:solidFill>
                  <a:srgbClr val="084569"/>
                </a:solidFill>
              </a:rPr>
              <a:t>Dans </a:t>
            </a:r>
            <a:r>
              <a:rPr lang="en" dirty="0" err="1">
                <a:solidFill>
                  <a:srgbClr val="084569"/>
                </a:solidFill>
              </a:rPr>
              <a:t>ce</a:t>
            </a:r>
            <a:r>
              <a:rPr lang="en" dirty="0">
                <a:solidFill>
                  <a:srgbClr val="084569"/>
                </a:solidFill>
              </a:rPr>
              <a:t> </a:t>
            </a:r>
            <a:r>
              <a:rPr lang="en" dirty="0" err="1">
                <a:solidFill>
                  <a:srgbClr val="084569"/>
                </a:solidFill>
              </a:rPr>
              <a:t>cas</a:t>
            </a:r>
            <a:r>
              <a:rPr lang="en" dirty="0">
                <a:solidFill>
                  <a:srgbClr val="084569"/>
                </a:solidFill>
              </a:rPr>
              <a:t>,</a:t>
            </a:r>
            <a:r>
              <a:rPr lang="en" b="1" dirty="0">
                <a:solidFill>
                  <a:srgbClr val="084569"/>
                </a:solidFill>
              </a:rPr>
              <a:t> la </a:t>
            </a:r>
            <a:r>
              <a:rPr lang="en" b="1" dirty="0" err="1">
                <a:solidFill>
                  <a:srgbClr val="084569"/>
                </a:solidFill>
              </a:rPr>
              <a:t>variabilité</a:t>
            </a:r>
            <a:r>
              <a:rPr lang="en" b="1" dirty="0">
                <a:solidFill>
                  <a:srgbClr val="084569"/>
                </a:solidFill>
              </a:rPr>
              <a:t> </a:t>
            </a:r>
            <a:r>
              <a:rPr lang="en" b="1" dirty="0" err="1">
                <a:solidFill>
                  <a:srgbClr val="084569"/>
                </a:solidFill>
              </a:rPr>
              <a:t>factorielle</a:t>
            </a:r>
            <a:r>
              <a:rPr lang="en" b="1" dirty="0">
                <a:solidFill>
                  <a:srgbClr val="084569"/>
                </a:solidFill>
              </a:rPr>
              <a:t> </a:t>
            </a:r>
            <a:r>
              <a:rPr lang="en" b="1" dirty="0" err="1">
                <a:solidFill>
                  <a:srgbClr val="084569"/>
                </a:solidFill>
              </a:rPr>
              <a:t>est</a:t>
            </a:r>
            <a:r>
              <a:rPr lang="en" b="1" dirty="0">
                <a:solidFill>
                  <a:srgbClr val="084569"/>
                </a:solidFill>
              </a:rPr>
              <a:t> </a:t>
            </a:r>
            <a:r>
              <a:rPr lang="en" b="1" dirty="0" err="1">
                <a:solidFill>
                  <a:srgbClr val="084569"/>
                </a:solidFill>
              </a:rPr>
              <a:t>significativement</a:t>
            </a:r>
            <a:r>
              <a:rPr lang="en" b="1" dirty="0">
                <a:solidFill>
                  <a:srgbClr val="084569"/>
                </a:solidFill>
              </a:rPr>
              <a:t> supérieure à la </a:t>
            </a:r>
            <a:r>
              <a:rPr lang="en" b="1" dirty="0" err="1">
                <a:solidFill>
                  <a:srgbClr val="084569"/>
                </a:solidFill>
              </a:rPr>
              <a:t>variabilité</a:t>
            </a:r>
            <a:r>
              <a:rPr lang="en" b="1" dirty="0">
                <a:solidFill>
                  <a:srgbClr val="084569"/>
                </a:solidFill>
              </a:rPr>
              <a:t> </a:t>
            </a:r>
            <a:r>
              <a:rPr lang="en" b="1" dirty="0" err="1">
                <a:solidFill>
                  <a:srgbClr val="084569"/>
                </a:solidFill>
              </a:rPr>
              <a:t>résiduelle</a:t>
            </a:r>
            <a:r>
              <a:rPr lang="en" dirty="0">
                <a:solidFill>
                  <a:srgbClr val="084569"/>
                </a:solidFill>
              </a:rPr>
              <a:t> (</a:t>
            </a:r>
            <a:r>
              <a:rPr lang="en" dirty="0" err="1">
                <a:solidFill>
                  <a:srgbClr val="084569"/>
                </a:solidFill>
              </a:rPr>
              <a:t>ou</a:t>
            </a:r>
            <a:r>
              <a:rPr lang="en" dirty="0">
                <a:solidFill>
                  <a:srgbClr val="084569"/>
                </a:solidFill>
              </a:rPr>
              <a:t> au bruit).</a:t>
            </a:r>
            <a:endParaRPr lang="en-US" dirty="0">
              <a:solidFill>
                <a:srgbClr val="084569"/>
              </a:solidFill>
            </a:endParaRPr>
          </a:p>
          <a:p>
            <a:pPr marL="0" indent="0">
              <a:lnSpc>
                <a:spcPct val="114999"/>
              </a:lnSpc>
            </a:pPr>
            <a:endParaRPr lang="en" dirty="0">
              <a:solidFill>
                <a:srgbClr val="084569"/>
              </a:solidFill>
            </a:endParaRPr>
          </a:p>
          <a:p>
            <a:pPr marL="0" indent="0">
              <a:lnSpc>
                <a:spcPct val="114999"/>
              </a:lnSpc>
            </a:pPr>
            <a:r>
              <a:rPr lang="en" dirty="0">
                <a:solidFill>
                  <a:srgbClr val="084569"/>
                </a:solidFill>
              </a:rPr>
              <a:t>Et on </a:t>
            </a:r>
            <a:r>
              <a:rPr lang="en" dirty="0" err="1">
                <a:solidFill>
                  <a:srgbClr val="084569"/>
                </a:solidFill>
              </a:rPr>
              <a:t>conclut</a:t>
            </a:r>
            <a:r>
              <a:rPr lang="en" dirty="0">
                <a:solidFill>
                  <a:srgbClr val="084569"/>
                </a:solidFill>
              </a:rPr>
              <a:t> que les</a:t>
            </a:r>
            <a:r>
              <a:rPr lang="en" b="1" dirty="0">
                <a:solidFill>
                  <a:srgbClr val="084569"/>
                </a:solidFill>
              </a:rPr>
              <a:t> </a:t>
            </a:r>
            <a:r>
              <a:rPr lang="en" b="1" dirty="0" err="1">
                <a:solidFill>
                  <a:srgbClr val="084569"/>
                </a:solidFill>
              </a:rPr>
              <a:t>moyennes</a:t>
            </a:r>
            <a:r>
              <a:rPr lang="en" b="1" dirty="0">
                <a:solidFill>
                  <a:srgbClr val="084569"/>
                </a:solidFill>
              </a:rPr>
              <a:t> </a:t>
            </a:r>
            <a:r>
              <a:rPr lang="en" b="1" dirty="0" err="1">
                <a:solidFill>
                  <a:srgbClr val="084569"/>
                </a:solidFill>
              </a:rPr>
              <a:t>sont</a:t>
            </a:r>
            <a:r>
              <a:rPr lang="en" b="1" dirty="0">
                <a:solidFill>
                  <a:srgbClr val="084569"/>
                </a:solidFill>
              </a:rPr>
              <a:t> </a:t>
            </a:r>
            <a:r>
              <a:rPr lang="en" b="1" dirty="0" err="1">
                <a:solidFill>
                  <a:srgbClr val="084569"/>
                </a:solidFill>
              </a:rPr>
              <a:t>globalement</a:t>
            </a:r>
            <a:r>
              <a:rPr lang="en" b="1" dirty="0">
                <a:solidFill>
                  <a:srgbClr val="084569"/>
                </a:solidFill>
              </a:rPr>
              <a:t> </a:t>
            </a:r>
            <a:r>
              <a:rPr lang="en" b="1" dirty="0" err="1">
                <a:solidFill>
                  <a:srgbClr val="084569"/>
                </a:solidFill>
              </a:rPr>
              <a:t>différentes</a:t>
            </a:r>
            <a:r>
              <a:rPr lang="en" dirty="0">
                <a:solidFill>
                  <a:srgbClr val="084569"/>
                </a:solidFill>
              </a:rPr>
              <a:t>.</a:t>
            </a:r>
            <a:endParaRPr lang="en-US"/>
          </a:p>
          <a:p>
            <a:pPr marL="0" indent="0">
              <a:lnSpc>
                <a:spcPct val="114999"/>
              </a:lnSpc>
            </a:pPr>
            <a:endParaRPr lang="en" dirty="0"/>
          </a:p>
          <a:p>
            <a:pPr marL="0" indent="0">
              <a:lnSpc>
                <a:spcPct val="114999"/>
              </a:lnSpc>
            </a:pPr>
            <a:r>
              <a:rPr lang="en" dirty="0"/>
              <a:t>  </a:t>
            </a:r>
            <a:endParaRPr lang="en-US"/>
          </a:p>
          <a:p>
            <a:pPr marL="0" indent="0">
              <a:lnSpc>
                <a:spcPct val="114999"/>
              </a:lnSpc>
            </a:pPr>
            <a:endParaRPr lang="en"/>
          </a:p>
        </p:txBody>
      </p:sp>
      <p:sp>
        <p:nvSpPr>
          <p:cNvPr id="5" name="Arrow: Right 4">
            <a:extLst>
              <a:ext uri="{FF2B5EF4-FFF2-40B4-BE49-F238E27FC236}">
                <a16:creationId xmlns:a16="http://schemas.microsoft.com/office/drawing/2014/main" id="{A9BD1E72-CB3F-0075-59C1-4B24C836C7F7}"/>
              </a:ext>
            </a:extLst>
          </p:cNvPr>
          <p:cNvSpPr/>
          <p:nvPr/>
        </p:nvSpPr>
        <p:spPr>
          <a:xfrm>
            <a:off x="717782" y="3500801"/>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EC3ED478-143D-0E63-115A-7BC12E58A29B}"/>
              </a:ext>
            </a:extLst>
          </p:cNvPr>
          <p:cNvSpPr/>
          <p:nvPr/>
        </p:nvSpPr>
        <p:spPr>
          <a:xfrm>
            <a:off x="718902" y="4149061"/>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718EC4-3C42-BA25-707E-56607ADA62A7}"/>
              </a:ext>
            </a:extLst>
          </p:cNvPr>
          <p:cNvSpPr txBox="1"/>
          <p:nvPr/>
        </p:nvSpPr>
        <p:spPr>
          <a:xfrm>
            <a:off x="1120117" y="3432242"/>
            <a:ext cx="79826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84569"/>
                </a:solidFill>
                <a:latin typeface="Nunito"/>
                <a:sym typeface="Nunito"/>
              </a:rPr>
              <a:t>F &gt; f</a:t>
            </a:r>
            <a:r>
              <a:rPr lang="en-US">
                <a:solidFill>
                  <a:srgbClr val="084569"/>
                </a:solidFill>
                <a:latin typeface="Nunito"/>
                <a:sym typeface="Nunito"/>
              </a:rPr>
              <a:t>(k-1,N-k)</a:t>
            </a:r>
            <a:r>
              <a:rPr lang="en-US" b="1">
                <a:solidFill>
                  <a:srgbClr val="084569"/>
                </a:solidFill>
                <a:latin typeface="Nunito"/>
                <a:sym typeface="Nunito"/>
              </a:rPr>
              <a:t> : </a:t>
            </a:r>
            <a:r>
              <a:rPr lang="en-US">
                <a:solidFill>
                  <a:srgbClr val="084569"/>
                </a:solidFill>
                <a:latin typeface="Nunito"/>
                <a:sym typeface="Nunito"/>
              </a:rPr>
              <a:t> H0</a:t>
            </a:r>
            <a:r>
              <a:rPr lang="en-US">
                <a:solidFill>
                  <a:srgbClr val="084569"/>
                </a:solidFill>
                <a:latin typeface="Nunito"/>
              </a:rPr>
              <a:t> est rejet</a:t>
            </a:r>
            <a:r>
              <a:rPr lang="en">
                <a:solidFill>
                  <a:srgbClr val="084569"/>
                </a:solidFill>
                <a:latin typeface="Nunito"/>
              </a:rPr>
              <a:t>é</a:t>
            </a:r>
            <a:r>
              <a:rPr lang="en-US">
                <a:solidFill>
                  <a:srgbClr val="084569"/>
                </a:solidFill>
                <a:latin typeface="Nunito"/>
              </a:rPr>
              <a:t>e</a:t>
            </a:r>
            <a:r>
              <a:rPr lang="en-US" dirty="0">
                <a:solidFill>
                  <a:srgbClr val="084569"/>
                </a:solidFill>
                <a:latin typeface="Nunito"/>
              </a:rPr>
              <a:t> (les </a:t>
            </a:r>
            <a:r>
              <a:rPr lang="en-US" dirty="0" err="1">
                <a:solidFill>
                  <a:srgbClr val="084569"/>
                </a:solidFill>
                <a:latin typeface="Nunito"/>
              </a:rPr>
              <a:t>meyennes</a:t>
            </a:r>
            <a:r>
              <a:rPr lang="en-US" dirty="0">
                <a:solidFill>
                  <a:srgbClr val="084569"/>
                </a:solidFill>
                <a:latin typeface="Nunito"/>
              </a:rPr>
              <a:t> ne </a:t>
            </a:r>
            <a:r>
              <a:rPr lang="en-US" dirty="0" err="1">
                <a:solidFill>
                  <a:srgbClr val="084569"/>
                </a:solidFill>
                <a:latin typeface="Nunito"/>
              </a:rPr>
              <a:t>sont</a:t>
            </a:r>
            <a:r>
              <a:rPr lang="en-US" dirty="0">
                <a:solidFill>
                  <a:srgbClr val="084569"/>
                </a:solidFill>
                <a:latin typeface="Nunito"/>
              </a:rPr>
              <a:t> pas </a:t>
            </a:r>
            <a:r>
              <a:rPr lang="en" dirty="0">
                <a:solidFill>
                  <a:srgbClr val="084569"/>
                </a:solidFill>
                <a:latin typeface="Nunito"/>
              </a:rPr>
              <a:t>é</a:t>
            </a:r>
            <a:r>
              <a:rPr lang="en-US" dirty="0" err="1">
                <a:solidFill>
                  <a:srgbClr val="084569"/>
                </a:solidFill>
                <a:latin typeface="Nunito"/>
              </a:rPr>
              <a:t>gaux</a:t>
            </a:r>
            <a:r>
              <a:rPr lang="en-US" dirty="0">
                <a:solidFill>
                  <a:srgbClr val="084569"/>
                </a:solidFill>
                <a:latin typeface="Nunito"/>
              </a:rPr>
              <a:t>).           </a:t>
            </a:r>
            <a:br>
              <a:rPr lang="en-US" sz="1000" dirty="0">
                <a:solidFill>
                  <a:srgbClr val="222222"/>
                </a:solidFill>
                <a:sym typeface="Nunito"/>
              </a:rPr>
            </a:br>
            <a:endParaRPr lang="en-US" sz="1000" dirty="0">
              <a:solidFill>
                <a:srgbClr val="222222"/>
              </a:solidFill>
            </a:endParaRPr>
          </a:p>
        </p:txBody>
      </p:sp>
      <p:sp>
        <p:nvSpPr>
          <p:cNvPr id="11" name="TextBox 10">
            <a:extLst>
              <a:ext uri="{FF2B5EF4-FFF2-40B4-BE49-F238E27FC236}">
                <a16:creationId xmlns:a16="http://schemas.microsoft.com/office/drawing/2014/main" id="{70045FB6-22A8-C5EA-C5D5-E21BF063455D}"/>
              </a:ext>
            </a:extLst>
          </p:cNvPr>
          <p:cNvSpPr txBox="1"/>
          <p:nvPr/>
        </p:nvSpPr>
        <p:spPr>
          <a:xfrm>
            <a:off x="1120117" y="4079381"/>
            <a:ext cx="64110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84569"/>
                </a:solidFill>
                <a:latin typeface="Nunito"/>
                <a:sym typeface="Nunito"/>
              </a:rPr>
              <a:t>F &lt; f</a:t>
            </a:r>
            <a:r>
              <a:rPr lang="en-US" dirty="0">
                <a:solidFill>
                  <a:srgbClr val="084569"/>
                </a:solidFill>
                <a:sym typeface="Nunito"/>
              </a:rPr>
              <a:t>(k-1,N-k)</a:t>
            </a:r>
            <a:r>
              <a:rPr lang="en-US" b="1" dirty="0">
                <a:solidFill>
                  <a:srgbClr val="084569"/>
                </a:solidFill>
                <a:latin typeface="Nunito"/>
                <a:sym typeface="Nunito"/>
              </a:rPr>
              <a:t> :  </a:t>
            </a:r>
            <a:r>
              <a:rPr lang="en-US" dirty="0">
                <a:solidFill>
                  <a:srgbClr val="084569"/>
                </a:solidFill>
                <a:latin typeface="Nunito"/>
              </a:rPr>
              <a:t>H0 </a:t>
            </a:r>
            <a:r>
              <a:rPr lang="en-US" dirty="0" err="1">
                <a:solidFill>
                  <a:srgbClr val="084569"/>
                </a:solidFill>
                <a:latin typeface="Nunito"/>
              </a:rPr>
              <a:t>est</a:t>
            </a:r>
            <a:r>
              <a:rPr lang="en-US" dirty="0">
                <a:solidFill>
                  <a:srgbClr val="084569"/>
                </a:solidFill>
                <a:latin typeface="Nunito"/>
              </a:rPr>
              <a:t> </a:t>
            </a:r>
            <a:r>
              <a:rPr lang="en-US" dirty="0" err="1">
                <a:solidFill>
                  <a:srgbClr val="084569"/>
                </a:solidFill>
                <a:latin typeface="Nunito"/>
              </a:rPr>
              <a:t>acceptée</a:t>
            </a:r>
            <a:r>
              <a:rPr lang="en-US" dirty="0">
                <a:solidFill>
                  <a:srgbClr val="084569"/>
                </a:solidFill>
                <a:latin typeface="Nunito"/>
              </a:rPr>
              <a:t> (les </a:t>
            </a:r>
            <a:r>
              <a:rPr lang="en-US" dirty="0" err="1">
                <a:solidFill>
                  <a:srgbClr val="084569"/>
                </a:solidFill>
                <a:latin typeface="Nunito"/>
              </a:rPr>
              <a:t>moyennes</a:t>
            </a:r>
            <a:r>
              <a:rPr lang="en-US" dirty="0">
                <a:solidFill>
                  <a:srgbClr val="084569"/>
                </a:solidFill>
                <a:latin typeface="Nunito"/>
              </a:rPr>
              <a:t> </a:t>
            </a:r>
            <a:r>
              <a:rPr lang="en-US" dirty="0" err="1">
                <a:solidFill>
                  <a:srgbClr val="084569"/>
                </a:solidFill>
                <a:latin typeface="Nunito"/>
              </a:rPr>
              <a:t>sont</a:t>
            </a:r>
            <a:r>
              <a:rPr lang="en-US" dirty="0">
                <a:solidFill>
                  <a:srgbClr val="084569"/>
                </a:solidFill>
                <a:latin typeface="Nunito"/>
              </a:rPr>
              <a:t> </a:t>
            </a:r>
            <a:r>
              <a:rPr lang="en" dirty="0">
                <a:solidFill>
                  <a:srgbClr val="084569"/>
                </a:solidFill>
                <a:latin typeface="Nunito"/>
              </a:rPr>
              <a:t>é</a:t>
            </a:r>
            <a:r>
              <a:rPr lang="en-US" dirty="0" err="1">
                <a:solidFill>
                  <a:srgbClr val="084569"/>
                </a:solidFill>
                <a:latin typeface="Nunito"/>
              </a:rPr>
              <a:t>gaux</a:t>
            </a:r>
            <a:r>
              <a:rPr lang="en-US" dirty="0">
                <a:solidFill>
                  <a:srgbClr val="084569"/>
                </a:solidFill>
                <a:latin typeface="Nunito"/>
              </a:rPr>
              <a:t>).        </a:t>
            </a:r>
            <a:r>
              <a:rPr lang="en-US" dirty="0">
                <a:solidFill>
                  <a:srgbClr val="084569"/>
                </a:solidFill>
                <a:latin typeface="Nunito"/>
                <a:ea typeface="Tahoma"/>
              </a:rPr>
              <a:t> </a:t>
            </a:r>
            <a:br>
              <a:rPr lang="en-US" sz="1000" dirty="0">
                <a:solidFill>
                  <a:srgbClr val="222222"/>
                </a:solidFill>
                <a:sym typeface="Nunito"/>
              </a:rPr>
            </a:br>
            <a:endParaRPr lang="en-US" sz="1000" dirty="0">
              <a:solidFill>
                <a:srgbClr val="222222"/>
              </a:solidFill>
            </a:endParaRPr>
          </a:p>
        </p:txBody>
      </p:sp>
      <p:sp>
        <p:nvSpPr>
          <p:cNvPr id="4" name="TextBox 3">
            <a:extLst>
              <a:ext uri="{FF2B5EF4-FFF2-40B4-BE49-F238E27FC236}">
                <a16:creationId xmlns:a16="http://schemas.microsoft.com/office/drawing/2014/main" id="{33F72E49-8FD8-ABBD-5059-E72C4546EE78}"/>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15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3" name="Google Shape;746;p38">
            <a:extLst>
              <a:ext uri="{FF2B5EF4-FFF2-40B4-BE49-F238E27FC236}">
                <a16:creationId xmlns:a16="http://schemas.microsoft.com/office/drawing/2014/main" id="{B86FEE85-5EFB-5847-015A-26B164AAE179}"/>
              </a:ext>
            </a:extLst>
          </p:cNvPr>
          <p:cNvSpPr txBox="1">
            <a:spLocks/>
          </p:cNvSpPr>
          <p:nvPr/>
        </p:nvSpPr>
        <p:spPr>
          <a:xfrm>
            <a:off x="709664" y="381336"/>
            <a:ext cx="8293662" cy="4376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dirty="0">
                <a:solidFill>
                  <a:srgbClr val="084569"/>
                </a:solidFill>
              </a:rPr>
              <a:t>On </a:t>
            </a:r>
            <a:r>
              <a:rPr lang="en" dirty="0" err="1">
                <a:solidFill>
                  <a:srgbClr val="084569"/>
                </a:solidFill>
              </a:rPr>
              <a:t>peut</a:t>
            </a:r>
            <a:r>
              <a:rPr lang="en" dirty="0">
                <a:solidFill>
                  <a:srgbClr val="084569"/>
                </a:solidFill>
              </a:rPr>
              <a:t> </a:t>
            </a:r>
            <a:r>
              <a:rPr lang="en" dirty="0" err="1">
                <a:solidFill>
                  <a:srgbClr val="084569"/>
                </a:solidFill>
              </a:rPr>
              <a:t>également</a:t>
            </a:r>
            <a:r>
              <a:rPr lang="en" dirty="0">
                <a:solidFill>
                  <a:srgbClr val="084569"/>
                </a:solidFill>
              </a:rPr>
              <a:t> lire le </a:t>
            </a:r>
            <a:r>
              <a:rPr lang="en" dirty="0" err="1">
                <a:solidFill>
                  <a:srgbClr val="084569"/>
                </a:solidFill>
              </a:rPr>
              <a:t>résultat</a:t>
            </a:r>
            <a:r>
              <a:rPr lang="en" dirty="0">
                <a:solidFill>
                  <a:srgbClr val="084569"/>
                </a:solidFill>
              </a:rPr>
              <a:t> de </a:t>
            </a:r>
            <a:r>
              <a:rPr lang="en" dirty="0" err="1">
                <a:solidFill>
                  <a:srgbClr val="084569"/>
                </a:solidFill>
              </a:rPr>
              <a:t>ce</a:t>
            </a:r>
            <a:r>
              <a:rPr lang="en" dirty="0">
                <a:solidFill>
                  <a:srgbClr val="084569"/>
                </a:solidFill>
              </a:rPr>
              <a:t> test via la </a:t>
            </a:r>
            <a:r>
              <a:rPr lang="en" b="1" dirty="0">
                <a:solidFill>
                  <a:srgbClr val="084569"/>
                </a:solidFill>
              </a:rPr>
              <a:t>p-</a:t>
            </a:r>
            <a:r>
              <a:rPr lang="en" b="1" dirty="0" err="1">
                <a:solidFill>
                  <a:srgbClr val="084569"/>
                </a:solidFill>
              </a:rPr>
              <a:t>valeur</a:t>
            </a:r>
            <a:r>
              <a:rPr lang="en" dirty="0">
                <a:solidFill>
                  <a:srgbClr val="084569"/>
                </a:solidFill>
              </a:rPr>
              <a:t>.</a:t>
            </a:r>
            <a:endParaRPr lang="en-US" dirty="0"/>
          </a:p>
          <a:p>
            <a:pPr marL="0" indent="0">
              <a:lnSpc>
                <a:spcPct val="114999"/>
              </a:lnSpc>
            </a:pPr>
            <a:endParaRPr lang="en" dirty="0"/>
          </a:p>
          <a:p>
            <a:pPr marL="0" indent="0">
              <a:lnSpc>
                <a:spcPct val="114999"/>
              </a:lnSpc>
            </a:pPr>
            <a:r>
              <a:rPr lang="en" dirty="0"/>
              <a:t>  </a:t>
            </a:r>
            <a:endParaRPr lang="en-US"/>
          </a:p>
          <a:p>
            <a:pPr marL="0" indent="0">
              <a:lnSpc>
                <a:spcPct val="114999"/>
              </a:lnSpc>
            </a:pPr>
            <a:endParaRPr lang="en"/>
          </a:p>
        </p:txBody>
      </p:sp>
      <p:sp>
        <p:nvSpPr>
          <p:cNvPr id="6" name="Arrow: Right 5">
            <a:extLst>
              <a:ext uri="{FF2B5EF4-FFF2-40B4-BE49-F238E27FC236}">
                <a16:creationId xmlns:a16="http://schemas.microsoft.com/office/drawing/2014/main" id="{CCB7C340-FAA7-EF34-3F95-82286AABE4B3}"/>
              </a:ext>
            </a:extLst>
          </p:cNvPr>
          <p:cNvSpPr/>
          <p:nvPr/>
        </p:nvSpPr>
        <p:spPr>
          <a:xfrm>
            <a:off x="852253" y="1088735"/>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CBCBD016-4930-C84B-83F1-AB9B2B35716D}"/>
              </a:ext>
            </a:extLst>
          </p:cNvPr>
          <p:cNvSpPr/>
          <p:nvPr/>
        </p:nvSpPr>
        <p:spPr>
          <a:xfrm>
            <a:off x="853374" y="1636143"/>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23B3D7F-1440-9532-630D-258E2792F452}"/>
              </a:ext>
            </a:extLst>
          </p:cNvPr>
          <p:cNvSpPr txBox="1"/>
          <p:nvPr/>
        </p:nvSpPr>
        <p:spPr>
          <a:xfrm>
            <a:off x="1195757" y="986558"/>
            <a:ext cx="79826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b="1" dirty="0">
                <a:solidFill>
                  <a:srgbClr val="084569"/>
                </a:solidFill>
                <a:sym typeface="Nunito"/>
              </a:rPr>
              <a:t>p-</a:t>
            </a:r>
            <a:r>
              <a:rPr lang="en" b="1" dirty="0" err="1">
                <a:solidFill>
                  <a:srgbClr val="084569"/>
                </a:solidFill>
                <a:sym typeface="Nunito"/>
              </a:rPr>
              <a:t>valeur</a:t>
            </a:r>
            <a:r>
              <a:rPr lang="en-US" b="1" dirty="0">
                <a:solidFill>
                  <a:srgbClr val="084569"/>
                </a:solidFill>
                <a:latin typeface="Nunito"/>
                <a:sym typeface="Nunito"/>
              </a:rPr>
              <a:t> &lt; α : </a:t>
            </a:r>
            <a:r>
              <a:rPr lang="en-US" dirty="0">
                <a:solidFill>
                  <a:srgbClr val="084569"/>
                </a:solidFill>
                <a:latin typeface="Nunito"/>
                <a:sym typeface="Nunito"/>
              </a:rPr>
              <a:t> H0</a:t>
            </a:r>
            <a:r>
              <a:rPr lang="en-US" dirty="0">
                <a:solidFill>
                  <a:srgbClr val="084569"/>
                </a:solidFill>
                <a:latin typeface="Nunito"/>
              </a:rPr>
              <a:t> </a:t>
            </a:r>
            <a:r>
              <a:rPr lang="en-US" dirty="0" err="1">
                <a:solidFill>
                  <a:srgbClr val="084569"/>
                </a:solidFill>
                <a:latin typeface="Nunito"/>
              </a:rPr>
              <a:t>est</a:t>
            </a:r>
            <a:r>
              <a:rPr lang="en-US" dirty="0">
                <a:solidFill>
                  <a:srgbClr val="084569"/>
                </a:solidFill>
                <a:latin typeface="Nunito"/>
              </a:rPr>
              <a:t> </a:t>
            </a:r>
            <a:r>
              <a:rPr lang="en-US" dirty="0" err="1">
                <a:solidFill>
                  <a:srgbClr val="084569"/>
                </a:solidFill>
                <a:latin typeface="Nunito"/>
              </a:rPr>
              <a:t>rejet</a:t>
            </a:r>
            <a:r>
              <a:rPr lang="en" dirty="0">
                <a:solidFill>
                  <a:srgbClr val="084569"/>
                </a:solidFill>
                <a:latin typeface="Nunito"/>
              </a:rPr>
              <a:t>é</a:t>
            </a:r>
            <a:r>
              <a:rPr lang="en-US" dirty="0">
                <a:solidFill>
                  <a:srgbClr val="084569"/>
                </a:solidFill>
                <a:latin typeface="Nunito"/>
              </a:rPr>
              <a:t>e (les </a:t>
            </a:r>
            <a:r>
              <a:rPr lang="en-US" dirty="0" err="1">
                <a:solidFill>
                  <a:srgbClr val="084569"/>
                </a:solidFill>
                <a:latin typeface="Nunito"/>
              </a:rPr>
              <a:t>meyennes</a:t>
            </a:r>
            <a:r>
              <a:rPr lang="en-US" dirty="0">
                <a:solidFill>
                  <a:srgbClr val="084569"/>
                </a:solidFill>
                <a:latin typeface="Nunito"/>
              </a:rPr>
              <a:t> ne </a:t>
            </a:r>
            <a:r>
              <a:rPr lang="en-US" dirty="0" err="1">
                <a:solidFill>
                  <a:srgbClr val="084569"/>
                </a:solidFill>
                <a:latin typeface="Nunito"/>
              </a:rPr>
              <a:t>sont</a:t>
            </a:r>
            <a:r>
              <a:rPr lang="en-US" dirty="0">
                <a:solidFill>
                  <a:srgbClr val="084569"/>
                </a:solidFill>
                <a:latin typeface="Nunito"/>
              </a:rPr>
              <a:t> pas </a:t>
            </a:r>
            <a:r>
              <a:rPr lang="en" dirty="0">
                <a:solidFill>
                  <a:srgbClr val="084569"/>
                </a:solidFill>
                <a:latin typeface="Nunito"/>
              </a:rPr>
              <a:t>é</a:t>
            </a:r>
            <a:r>
              <a:rPr lang="en-US" dirty="0" err="1">
                <a:solidFill>
                  <a:srgbClr val="084569"/>
                </a:solidFill>
                <a:latin typeface="Nunito"/>
              </a:rPr>
              <a:t>gaux</a:t>
            </a:r>
            <a:r>
              <a:rPr lang="en-US" dirty="0">
                <a:solidFill>
                  <a:srgbClr val="084569"/>
                </a:solidFill>
                <a:latin typeface="Nunito"/>
              </a:rPr>
              <a:t>).           </a:t>
            </a:r>
            <a:br>
              <a:rPr lang="en-US" sz="1000" dirty="0">
                <a:solidFill>
                  <a:srgbClr val="222222"/>
                </a:solidFill>
                <a:sym typeface="Nunito"/>
              </a:rPr>
            </a:br>
            <a:endParaRPr lang="en-US" sz="1000">
              <a:solidFill>
                <a:srgbClr val="222222"/>
              </a:solidFill>
            </a:endParaRPr>
          </a:p>
        </p:txBody>
      </p:sp>
      <p:sp>
        <p:nvSpPr>
          <p:cNvPr id="12" name="TextBox 11">
            <a:extLst>
              <a:ext uri="{FF2B5EF4-FFF2-40B4-BE49-F238E27FC236}">
                <a16:creationId xmlns:a16="http://schemas.microsoft.com/office/drawing/2014/main" id="{F0F199F7-AC6D-E95D-154E-824D8DAFEB1B}"/>
              </a:ext>
            </a:extLst>
          </p:cNvPr>
          <p:cNvSpPr txBox="1"/>
          <p:nvPr/>
        </p:nvSpPr>
        <p:spPr>
          <a:xfrm>
            <a:off x="1195757" y="1566463"/>
            <a:ext cx="79826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b="1" dirty="0">
                <a:solidFill>
                  <a:srgbClr val="084569"/>
                </a:solidFill>
                <a:sym typeface="Nunito"/>
              </a:rPr>
              <a:t>p-</a:t>
            </a:r>
            <a:r>
              <a:rPr lang="en" b="1" dirty="0" err="1">
                <a:solidFill>
                  <a:srgbClr val="084569"/>
                </a:solidFill>
                <a:sym typeface="Nunito"/>
              </a:rPr>
              <a:t>valeur</a:t>
            </a:r>
            <a:r>
              <a:rPr lang="en-US" b="1" dirty="0">
                <a:solidFill>
                  <a:srgbClr val="084569"/>
                </a:solidFill>
                <a:latin typeface="Nunito"/>
                <a:sym typeface="Nunito"/>
              </a:rPr>
              <a:t> &gt; </a:t>
            </a:r>
            <a:r>
              <a:rPr lang="en-US" b="1" dirty="0">
                <a:solidFill>
                  <a:srgbClr val="084569"/>
                </a:solidFill>
                <a:sym typeface="Nunito"/>
              </a:rPr>
              <a:t>α </a:t>
            </a:r>
            <a:r>
              <a:rPr lang="en-US" b="1" dirty="0">
                <a:solidFill>
                  <a:srgbClr val="084569"/>
                </a:solidFill>
                <a:latin typeface="Nunito"/>
                <a:sym typeface="Nunito"/>
              </a:rPr>
              <a:t>: </a:t>
            </a:r>
            <a:r>
              <a:rPr lang="en-US" dirty="0">
                <a:solidFill>
                  <a:srgbClr val="084569"/>
                </a:solidFill>
                <a:latin typeface="Nunito"/>
                <a:sym typeface="Nunito"/>
              </a:rPr>
              <a:t> H0</a:t>
            </a:r>
            <a:r>
              <a:rPr lang="en-US" dirty="0">
                <a:solidFill>
                  <a:srgbClr val="084569"/>
                </a:solidFill>
                <a:latin typeface="Nunito"/>
              </a:rPr>
              <a:t> </a:t>
            </a:r>
            <a:r>
              <a:rPr lang="en-US" dirty="0" err="1">
                <a:solidFill>
                  <a:srgbClr val="084569"/>
                </a:solidFill>
                <a:latin typeface="Nunito"/>
              </a:rPr>
              <a:t>est</a:t>
            </a:r>
            <a:r>
              <a:rPr lang="en-US" dirty="0">
                <a:solidFill>
                  <a:srgbClr val="084569"/>
                </a:solidFill>
                <a:latin typeface="Nunito"/>
              </a:rPr>
              <a:t> accept</a:t>
            </a:r>
            <a:r>
              <a:rPr lang="en" dirty="0">
                <a:solidFill>
                  <a:srgbClr val="084569"/>
                </a:solidFill>
                <a:latin typeface="Nunito"/>
              </a:rPr>
              <a:t>é</a:t>
            </a:r>
            <a:r>
              <a:rPr lang="en-US" dirty="0">
                <a:solidFill>
                  <a:srgbClr val="084569"/>
                </a:solidFill>
                <a:latin typeface="Nunito"/>
              </a:rPr>
              <a:t>e (les </a:t>
            </a:r>
            <a:r>
              <a:rPr lang="en-US" dirty="0" err="1">
                <a:solidFill>
                  <a:srgbClr val="084569"/>
                </a:solidFill>
                <a:latin typeface="Nunito"/>
              </a:rPr>
              <a:t>meyennes</a:t>
            </a:r>
            <a:r>
              <a:rPr lang="en-US" dirty="0">
                <a:solidFill>
                  <a:srgbClr val="084569"/>
                </a:solidFill>
                <a:latin typeface="Nunito"/>
              </a:rPr>
              <a:t> </a:t>
            </a:r>
            <a:r>
              <a:rPr lang="en-US" dirty="0" err="1">
                <a:solidFill>
                  <a:srgbClr val="084569"/>
                </a:solidFill>
                <a:latin typeface="Nunito"/>
              </a:rPr>
              <a:t>sont</a:t>
            </a:r>
            <a:r>
              <a:rPr lang="en-US" dirty="0">
                <a:solidFill>
                  <a:srgbClr val="084569"/>
                </a:solidFill>
                <a:latin typeface="Nunito"/>
              </a:rPr>
              <a:t> </a:t>
            </a:r>
            <a:r>
              <a:rPr lang="en" dirty="0">
                <a:solidFill>
                  <a:srgbClr val="084569"/>
                </a:solidFill>
                <a:latin typeface="Nunito"/>
              </a:rPr>
              <a:t>é</a:t>
            </a:r>
            <a:r>
              <a:rPr lang="en-US" dirty="0" err="1">
                <a:solidFill>
                  <a:srgbClr val="084569"/>
                </a:solidFill>
                <a:latin typeface="Nunito"/>
              </a:rPr>
              <a:t>gaux</a:t>
            </a:r>
            <a:r>
              <a:rPr lang="en-US" dirty="0">
                <a:solidFill>
                  <a:srgbClr val="084569"/>
                </a:solidFill>
                <a:latin typeface="Nunito"/>
              </a:rPr>
              <a:t>).           </a:t>
            </a:r>
            <a:br>
              <a:rPr lang="en-US" sz="1000" dirty="0">
                <a:solidFill>
                  <a:srgbClr val="222222"/>
                </a:solidFill>
                <a:sym typeface="Nunito"/>
              </a:rPr>
            </a:br>
            <a:endParaRPr lang="en-US" sz="1000">
              <a:solidFill>
                <a:srgbClr val="222222"/>
              </a:solidFill>
            </a:endParaRPr>
          </a:p>
        </p:txBody>
      </p:sp>
      <p:pic>
        <p:nvPicPr>
          <p:cNvPr id="13" name="Picture 12" descr="A graph of a function&#10;&#10;Description automatically generated">
            <a:extLst>
              <a:ext uri="{FF2B5EF4-FFF2-40B4-BE49-F238E27FC236}">
                <a16:creationId xmlns:a16="http://schemas.microsoft.com/office/drawing/2014/main" id="{2EEC4675-B05F-E8BB-707D-D7641EC07A39}"/>
              </a:ext>
            </a:extLst>
          </p:cNvPr>
          <p:cNvPicPr>
            <a:picLocks noChangeAspect="1"/>
          </p:cNvPicPr>
          <p:nvPr/>
        </p:nvPicPr>
        <p:blipFill>
          <a:blip r:embed="rId3"/>
          <a:stretch>
            <a:fillRect/>
          </a:stretch>
        </p:blipFill>
        <p:spPr>
          <a:xfrm>
            <a:off x="2444002" y="2149611"/>
            <a:ext cx="3785346" cy="2710055"/>
          </a:xfrm>
          <a:prstGeom prst="rect">
            <a:avLst/>
          </a:prstGeom>
        </p:spPr>
      </p:pic>
      <p:sp>
        <p:nvSpPr>
          <p:cNvPr id="4" name="TextBox 3">
            <a:extLst>
              <a:ext uri="{FF2B5EF4-FFF2-40B4-BE49-F238E27FC236}">
                <a16:creationId xmlns:a16="http://schemas.microsoft.com/office/drawing/2014/main" id="{6EFBC806-7018-C570-96EF-B0572BC1F9A5}"/>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16</a:t>
            </a:r>
          </a:p>
        </p:txBody>
      </p:sp>
    </p:spTree>
    <p:extLst>
      <p:ext uri="{BB962C8B-B14F-4D97-AF65-F5344CB8AC3E}">
        <p14:creationId xmlns:p14="http://schemas.microsoft.com/office/powerpoint/2010/main" val="24778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err="1"/>
              <a:t>Présentation</a:t>
            </a:r>
            <a:r>
              <a:rPr lang="en"/>
              <a:t> des </a:t>
            </a:r>
            <a:r>
              <a:rPr lang="en" err="1"/>
              <a:t>résultats</a:t>
            </a:r>
            <a:endParaRPr lang="en-US" err="1"/>
          </a:p>
          <a:p>
            <a:pPr marL="0" lvl="0" indent="0" algn="l">
              <a:spcBef>
                <a:spcPts val="0"/>
              </a:spcBef>
              <a:spcAft>
                <a:spcPts val="0"/>
              </a:spcAft>
              <a:buNone/>
            </a:pPr>
            <a:endParaRPr lang="en"/>
          </a:p>
        </p:txBody>
      </p:sp>
      <p:sp>
        <p:nvSpPr>
          <p:cNvPr id="3" name="Google Shape;746;p38">
            <a:extLst>
              <a:ext uri="{FF2B5EF4-FFF2-40B4-BE49-F238E27FC236}">
                <a16:creationId xmlns:a16="http://schemas.microsoft.com/office/drawing/2014/main" id="{14A68238-68D2-7523-4795-15831F2A1E2F}"/>
              </a:ext>
            </a:extLst>
          </p:cNvPr>
          <p:cNvSpPr txBox="1">
            <a:spLocks/>
          </p:cNvSpPr>
          <p:nvPr/>
        </p:nvSpPr>
        <p:spPr>
          <a:xfrm>
            <a:off x="718069" y="1281912"/>
            <a:ext cx="8293662" cy="67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dirty="0">
                <a:solidFill>
                  <a:srgbClr val="084569"/>
                </a:solidFill>
              </a:rPr>
              <a:t>Les </a:t>
            </a:r>
            <a:r>
              <a:rPr lang="en" dirty="0" err="1">
                <a:solidFill>
                  <a:srgbClr val="084569"/>
                </a:solidFill>
              </a:rPr>
              <a:t>résultats</a:t>
            </a:r>
            <a:r>
              <a:rPr lang="en" dirty="0">
                <a:solidFill>
                  <a:srgbClr val="084569"/>
                </a:solidFill>
              </a:rPr>
              <a:t> de </a:t>
            </a:r>
            <a:r>
              <a:rPr lang="en" dirty="0" err="1">
                <a:solidFill>
                  <a:srgbClr val="084569"/>
                </a:solidFill>
              </a:rPr>
              <a:t>l’</a:t>
            </a:r>
            <a:r>
              <a:rPr lang="en" b="1" dirty="0" err="1">
                <a:solidFill>
                  <a:srgbClr val="084569"/>
                </a:solidFill>
              </a:rPr>
              <a:t>ANOVA</a:t>
            </a:r>
            <a:r>
              <a:rPr lang="en" b="1" dirty="0">
                <a:solidFill>
                  <a:srgbClr val="084569"/>
                </a:solidFill>
              </a:rPr>
              <a:t> à un </a:t>
            </a:r>
            <a:r>
              <a:rPr lang="en" b="1" dirty="0" err="1">
                <a:solidFill>
                  <a:srgbClr val="084569"/>
                </a:solidFill>
              </a:rPr>
              <a:t>facteur</a:t>
            </a:r>
            <a:r>
              <a:rPr lang="en" dirty="0">
                <a:solidFill>
                  <a:srgbClr val="084569"/>
                </a:solidFill>
              </a:rPr>
              <a:t> </a:t>
            </a:r>
            <a:r>
              <a:rPr lang="en" dirty="0" err="1">
                <a:solidFill>
                  <a:srgbClr val="084569"/>
                </a:solidFill>
              </a:rPr>
              <a:t>sont</a:t>
            </a:r>
            <a:r>
              <a:rPr lang="en" dirty="0">
                <a:solidFill>
                  <a:srgbClr val="084569"/>
                </a:solidFill>
              </a:rPr>
              <a:t> </a:t>
            </a:r>
            <a:r>
              <a:rPr lang="en" dirty="0" err="1">
                <a:solidFill>
                  <a:srgbClr val="084569"/>
                </a:solidFill>
              </a:rPr>
              <a:t>présentés</a:t>
            </a:r>
            <a:r>
              <a:rPr lang="en" dirty="0">
                <a:solidFill>
                  <a:srgbClr val="084569"/>
                </a:solidFill>
              </a:rPr>
              <a:t> dans </a:t>
            </a:r>
            <a:r>
              <a:rPr lang="en" dirty="0" err="1">
                <a:solidFill>
                  <a:srgbClr val="084569"/>
                </a:solidFill>
              </a:rPr>
              <a:t>une</a:t>
            </a:r>
            <a:r>
              <a:rPr lang="en" dirty="0">
                <a:solidFill>
                  <a:srgbClr val="084569"/>
                </a:solidFill>
              </a:rPr>
              <a:t> </a:t>
            </a:r>
            <a:r>
              <a:rPr lang="en" b="1" dirty="0">
                <a:solidFill>
                  <a:srgbClr val="084569"/>
                </a:solidFill>
              </a:rPr>
              <a:t>table </a:t>
            </a:r>
            <a:r>
              <a:rPr lang="en" b="1" dirty="0" err="1">
                <a:solidFill>
                  <a:srgbClr val="084569"/>
                </a:solidFill>
              </a:rPr>
              <a:t>d’analyse</a:t>
            </a:r>
            <a:r>
              <a:rPr lang="en" b="1" dirty="0">
                <a:solidFill>
                  <a:srgbClr val="084569"/>
                </a:solidFill>
              </a:rPr>
              <a:t> de variance</a:t>
            </a:r>
            <a:r>
              <a:rPr lang="en" dirty="0">
                <a:solidFill>
                  <a:srgbClr val="084569"/>
                </a:solidFill>
              </a:rPr>
              <a:t>, </a:t>
            </a:r>
            <a:r>
              <a:rPr lang="en" dirty="0" err="1">
                <a:solidFill>
                  <a:srgbClr val="084569"/>
                </a:solidFill>
              </a:rPr>
              <a:t>comme</a:t>
            </a:r>
            <a:r>
              <a:rPr lang="en" dirty="0">
                <a:solidFill>
                  <a:srgbClr val="084569"/>
                </a:solidFill>
              </a:rPr>
              <a:t> ceci :</a:t>
            </a:r>
            <a:endParaRPr lang="en-US" dirty="0"/>
          </a:p>
          <a:p>
            <a:pPr marL="0" indent="0">
              <a:lnSpc>
                <a:spcPct val="114999"/>
              </a:lnSpc>
            </a:pPr>
            <a:r>
              <a:rPr lang="en" dirty="0"/>
              <a:t>  </a:t>
            </a:r>
            <a:endParaRPr lang="en-US"/>
          </a:p>
          <a:p>
            <a:pPr marL="0" indent="0">
              <a:lnSpc>
                <a:spcPct val="114999"/>
              </a:lnSpc>
            </a:pPr>
            <a:endParaRPr lang="en"/>
          </a:p>
        </p:txBody>
      </p:sp>
      <p:graphicFrame>
        <p:nvGraphicFramePr>
          <p:cNvPr id="5" name="Table 4">
            <a:extLst>
              <a:ext uri="{FF2B5EF4-FFF2-40B4-BE49-F238E27FC236}">
                <a16:creationId xmlns:a16="http://schemas.microsoft.com/office/drawing/2014/main" id="{85D85BAC-3878-3EC6-C958-74FD7A2835DC}"/>
              </a:ext>
            </a:extLst>
          </p:cNvPr>
          <p:cNvGraphicFramePr>
            <a:graphicFrameLocks noGrp="1"/>
          </p:cNvGraphicFramePr>
          <p:nvPr/>
        </p:nvGraphicFramePr>
        <p:xfrm>
          <a:off x="1110802" y="1996225"/>
          <a:ext cx="6810903" cy="2363675"/>
        </p:xfrm>
        <a:graphic>
          <a:graphicData uri="http://schemas.openxmlformats.org/drawingml/2006/table">
            <a:tbl>
              <a:tblPr firstRow="1" bandRow="1">
                <a:tableStyleId>{CE0D83E0-BFE4-4B52-8938-A2CA470A759C}</a:tableStyleId>
              </a:tblPr>
              <a:tblGrid>
                <a:gridCol w="926995">
                  <a:extLst>
                    <a:ext uri="{9D8B030D-6E8A-4147-A177-3AD203B41FA5}">
                      <a16:colId xmlns:a16="http://schemas.microsoft.com/office/drawing/2014/main" val="2714911481"/>
                    </a:ext>
                  </a:extLst>
                </a:gridCol>
                <a:gridCol w="1331394">
                  <a:extLst>
                    <a:ext uri="{9D8B030D-6E8A-4147-A177-3AD203B41FA5}">
                      <a16:colId xmlns:a16="http://schemas.microsoft.com/office/drawing/2014/main" val="1656318410"/>
                    </a:ext>
                  </a:extLst>
                </a:gridCol>
                <a:gridCol w="1090885">
                  <a:extLst>
                    <a:ext uri="{9D8B030D-6E8A-4147-A177-3AD203B41FA5}">
                      <a16:colId xmlns:a16="http://schemas.microsoft.com/office/drawing/2014/main" val="2263023228"/>
                    </a:ext>
                  </a:extLst>
                </a:gridCol>
                <a:gridCol w="1468831">
                  <a:extLst>
                    <a:ext uri="{9D8B030D-6E8A-4147-A177-3AD203B41FA5}">
                      <a16:colId xmlns:a16="http://schemas.microsoft.com/office/drawing/2014/main" val="3548076565"/>
                    </a:ext>
                  </a:extLst>
                </a:gridCol>
                <a:gridCol w="996399">
                  <a:extLst>
                    <a:ext uri="{9D8B030D-6E8A-4147-A177-3AD203B41FA5}">
                      <a16:colId xmlns:a16="http://schemas.microsoft.com/office/drawing/2014/main" val="460148571"/>
                    </a:ext>
                  </a:extLst>
                </a:gridCol>
                <a:gridCol w="996399">
                  <a:extLst>
                    <a:ext uri="{9D8B030D-6E8A-4147-A177-3AD203B41FA5}">
                      <a16:colId xmlns:a16="http://schemas.microsoft.com/office/drawing/2014/main" val="2049533354"/>
                    </a:ext>
                  </a:extLst>
                </a:gridCol>
              </a:tblGrid>
              <a:tr h="563450">
                <a:tc>
                  <a:txBody>
                    <a:bodyPr/>
                    <a:lstStyle/>
                    <a:p>
                      <a:pPr fontAlgn="auto"/>
                      <a:endParaRPr lang="fr-FR" sz="1400" b="1">
                        <a:effectLst/>
                        <a:latin typeface="Nunito" pitchFamily="2" charset="0"/>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ase"/>
                      <a:r>
                        <a:rPr lang="fr-FR" sz="1400" b="1" i="1" dirty="0">
                          <a:solidFill>
                            <a:srgbClr val="FFFFFF"/>
                          </a:solidFill>
                          <a:effectLst/>
                          <a:latin typeface="Nunito"/>
                        </a:rPr>
                        <a:t>Somme des carrés</a:t>
                      </a:r>
                      <a:endParaRPr lang="fr-FR" dirty="0">
                        <a:effectLst/>
                        <a:latin typeface="Nunito"/>
                      </a:endParaRPr>
                    </a:p>
                  </a:txBody>
                  <a:tcPr anchor="ctr">
                    <a:lnL w="0" cap="flat" cmpd="sng" algn="ctr">
                      <a:no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i="1" dirty="0">
                          <a:solidFill>
                            <a:srgbClr val="FFFFFF"/>
                          </a:solidFill>
                          <a:effectLst/>
                          <a:latin typeface="Nunito"/>
                        </a:rPr>
                        <a:t>Degrés de liberté</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lvl="0" algn="ctr">
                        <a:buNone/>
                      </a:pPr>
                      <a:r>
                        <a:rPr lang="fr-FR" sz="1400" b="1" i="1" u="none" strike="noStrike" noProof="0" dirty="0">
                          <a:solidFill>
                            <a:srgbClr val="FFFFFF"/>
                          </a:solidFill>
                          <a:effectLst/>
                        </a:rPr>
                        <a:t>Carrés des moyennes</a:t>
                      </a:r>
                      <a:endParaRPr lang="en-US" dirty="0"/>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i="1" dirty="0">
                          <a:solidFill>
                            <a:srgbClr val="FFFFFF"/>
                          </a:solidFill>
                          <a:effectLst/>
                          <a:latin typeface="Nunito"/>
                        </a:rPr>
                        <a:t>F</a:t>
                      </a:r>
                      <a:endParaRPr lang="fr-FR" dirty="0" err="1">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lvl="0" algn="ctr">
                        <a:buNone/>
                      </a:pPr>
                      <a:r>
                        <a:rPr lang="fr-FR" sz="1400" b="1" i="1" dirty="0">
                          <a:solidFill>
                            <a:srgbClr val="FFFFFF"/>
                          </a:solidFill>
                          <a:effectLst/>
                          <a:latin typeface="Nunito"/>
                        </a:rPr>
                        <a:t>P</a:t>
                      </a:r>
                    </a:p>
                  </a:txBody>
                  <a:tcPr anchor="ctr">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solidFill>
                      <a:srgbClr val="084569"/>
                    </a:solidFill>
                  </a:tcPr>
                </a:tc>
                <a:extLst>
                  <a:ext uri="{0D108BD9-81ED-4DB2-BD59-A6C34878D82A}">
                    <a16:rowId xmlns:a16="http://schemas.microsoft.com/office/drawing/2014/main" val="834521623"/>
                  </a:ext>
                </a:extLst>
              </a:tr>
              <a:tr h="600075">
                <a:tc>
                  <a:txBody>
                    <a:bodyPr/>
                    <a:lstStyle/>
                    <a:p>
                      <a:pPr algn="ctr" fontAlgn="base"/>
                      <a:r>
                        <a:rPr lang="fr-FR" sz="1400" b="1" i="1" dirty="0">
                          <a:solidFill>
                            <a:srgbClr val="FFFFFF"/>
                          </a:solidFill>
                          <a:effectLst/>
                          <a:latin typeface="Nunito"/>
                        </a:rPr>
                        <a:t>Facteur</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0" cap="flat" cmpd="sng" algn="ctr">
                      <a:no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dirty="0">
                          <a:solidFill>
                            <a:srgbClr val="084569"/>
                          </a:solidFill>
                          <a:effectLst/>
                          <a:latin typeface="Nunito"/>
                        </a:rPr>
                        <a:t>SCF</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dirty="0">
                          <a:solidFill>
                            <a:srgbClr val="084569"/>
                          </a:solidFill>
                          <a:effectLst/>
                          <a:latin typeface="Nunito"/>
                        </a:rPr>
                        <a:t>K-1</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i="0" u="none" strike="noStrike" cap="none" dirty="0">
                          <a:solidFill>
                            <a:srgbClr val="084569"/>
                          </a:solidFill>
                          <a:effectLst/>
                          <a:latin typeface="Nunito"/>
                          <a:cs typeface="Arial"/>
                          <a:sym typeface="Arial"/>
                        </a:rPr>
                        <a:t>SCF /</a:t>
                      </a:r>
                      <a:r>
                        <a:rPr lang="fr-FR" sz="1400" b="1" i="0" u="none" strike="noStrike" cap="none" dirty="0">
                          <a:solidFill>
                            <a:srgbClr val="084569"/>
                          </a:solidFill>
                          <a:effectLst/>
                          <a:latin typeface="Nunito"/>
                          <a:cs typeface="Arial"/>
                        </a:rPr>
                        <a:t> (K-1)</a:t>
                      </a:r>
                      <a:endParaRPr lang="fr-FR" sz="1400" b="1" i="0" u="none" strike="noStrike" cap="none" dirty="0">
                        <a:solidFill>
                          <a:srgbClr val="084569"/>
                        </a:solidFill>
                        <a:effectLst/>
                        <a:latin typeface="Nunito"/>
                        <a:cs typeface="Arial"/>
                        <a:sym typeface="Arial"/>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auto"/>
                      <a:r>
                        <a:rPr lang="fr-FR" sz="1400" b="1" dirty="0">
                          <a:solidFill>
                            <a:srgbClr val="084569"/>
                          </a:solidFill>
                          <a:effectLst/>
                          <a:latin typeface="Nunito"/>
                        </a:rPr>
                        <a:t>F</a:t>
                      </a:r>
                      <a:endParaRPr lang="fr-FR" sz="1400" b="1" dirty="0">
                        <a:solidFill>
                          <a:srgbClr val="084569"/>
                        </a:solidFill>
                        <a:effectLst/>
                        <a:latin typeface="Nunito" pitchFamily="2"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lvl="0" algn="ctr">
                        <a:buNone/>
                      </a:pPr>
                      <a:r>
                        <a:rPr lang="fr-FR" sz="1400" b="1" dirty="0">
                          <a:solidFill>
                            <a:srgbClr val="084569"/>
                          </a:solidFill>
                          <a:effectLst/>
                          <a:latin typeface="Nunito"/>
                        </a:rPr>
                        <a:t>p</a:t>
                      </a:r>
                    </a:p>
                  </a:txBody>
                  <a:tcPr anchor="ctr">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solidFill>
                      <a:srgbClr val="FFFFFF"/>
                    </a:solidFill>
                  </a:tcPr>
                </a:tc>
                <a:extLst>
                  <a:ext uri="{0D108BD9-81ED-4DB2-BD59-A6C34878D82A}">
                    <a16:rowId xmlns:a16="http://schemas.microsoft.com/office/drawing/2014/main" val="2095286110"/>
                  </a:ext>
                </a:extLst>
              </a:tr>
              <a:tr h="600075">
                <a:tc>
                  <a:txBody>
                    <a:bodyPr/>
                    <a:lstStyle/>
                    <a:p>
                      <a:pPr algn="ctr" fontAlgn="base"/>
                      <a:r>
                        <a:rPr lang="fr-FR" sz="1400" b="1" i="1" dirty="0">
                          <a:solidFill>
                            <a:srgbClr val="FFFFFF"/>
                          </a:solidFill>
                          <a:effectLst/>
                          <a:latin typeface="Nunito"/>
                        </a:rPr>
                        <a:t>R</a:t>
                      </a:r>
                      <a:r>
                        <a:rPr lang="fr-FR" sz="1400" b="1" i="1" u="none" strike="noStrike" cap="none" noProof="0" dirty="0">
                          <a:solidFill>
                            <a:srgbClr val="FFFFFF"/>
                          </a:solidFill>
                          <a:effectLst/>
                          <a:latin typeface="Nunito"/>
                          <a:cs typeface="Arial"/>
                          <a:sym typeface="Arial"/>
                        </a:rPr>
                        <a:t>é</a:t>
                      </a:r>
                      <a:r>
                        <a:rPr lang="fr-FR" sz="1400" b="1" i="1" dirty="0">
                          <a:solidFill>
                            <a:srgbClr val="FFFFFF"/>
                          </a:solidFill>
                          <a:effectLst/>
                          <a:latin typeface="Nunito"/>
                        </a:rPr>
                        <a:t>sidus</a:t>
                      </a:r>
                      <a:endParaRPr lang="fr-FR" dirty="0" err="1">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dirty="0">
                          <a:solidFill>
                            <a:srgbClr val="084569"/>
                          </a:solidFill>
                          <a:effectLst/>
                          <a:latin typeface="Nunito"/>
                        </a:rPr>
                        <a:t>SCR </a:t>
                      </a:r>
                      <a:endParaRPr lang="fr-FR" sz="900" b="1" baseline="30000" dirty="0">
                        <a:solidFill>
                          <a:srgbClr val="084569"/>
                        </a:solidFill>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dirty="0">
                          <a:solidFill>
                            <a:srgbClr val="084569"/>
                          </a:solidFill>
                          <a:effectLst/>
                          <a:latin typeface="Nunito"/>
                        </a:rPr>
                        <a:t>N-K</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i="0" u="none" strike="noStrike" cap="none" dirty="0">
                          <a:solidFill>
                            <a:srgbClr val="084569"/>
                          </a:solidFill>
                          <a:effectLst/>
                          <a:latin typeface="Nunito"/>
                          <a:cs typeface="Arial"/>
                        </a:rPr>
                        <a:t>SCR</a:t>
                      </a:r>
                      <a:r>
                        <a:rPr lang="fr-FR" sz="1400" b="1" i="0" u="none" strike="noStrike" cap="none" dirty="0">
                          <a:solidFill>
                            <a:srgbClr val="084569"/>
                          </a:solidFill>
                          <a:effectLst/>
                          <a:latin typeface="Nunito"/>
                          <a:cs typeface="Arial"/>
                          <a:sym typeface="Arial"/>
                        </a:rPr>
                        <a:t> / </a:t>
                      </a:r>
                      <a:r>
                        <a:rPr lang="fr-FR" sz="1400" b="1" i="0" u="none" strike="noStrike" cap="none" dirty="0">
                          <a:solidFill>
                            <a:srgbClr val="084569"/>
                          </a:solidFill>
                          <a:effectLst/>
                          <a:latin typeface="Nunito"/>
                          <a:cs typeface="Arial"/>
                        </a:rPr>
                        <a:t>(</a:t>
                      </a:r>
                      <a:r>
                        <a:rPr lang="fr-FR" sz="1400" b="1" i="0" u="none" strike="noStrike" cap="none" dirty="0">
                          <a:solidFill>
                            <a:srgbClr val="084569"/>
                          </a:solidFill>
                          <a:effectLst/>
                          <a:latin typeface="Nunito"/>
                          <a:cs typeface="Arial"/>
                          <a:sym typeface="Arial"/>
                        </a:rPr>
                        <a:t>N-1</a:t>
                      </a:r>
                      <a:r>
                        <a:rPr lang="fr-FR" sz="1400" b="1" i="0" u="none" strike="noStrike" cap="none" dirty="0">
                          <a:solidFill>
                            <a:srgbClr val="084569"/>
                          </a:solidFill>
                          <a:effectLst/>
                          <a:latin typeface="Nunito"/>
                          <a:cs typeface="Arial"/>
                        </a:rPr>
                        <a:t>)</a:t>
                      </a:r>
                      <a:endParaRPr lang="fr-FR" sz="1400" b="1" i="0" u="none" strike="noStrike" cap="none" dirty="0">
                        <a:solidFill>
                          <a:srgbClr val="084569"/>
                        </a:solidFill>
                        <a:effectLst/>
                        <a:latin typeface="Nunito"/>
                        <a:cs typeface="Arial"/>
                        <a:sym typeface="Arial"/>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fontAlgn="auto"/>
                      <a:endParaRPr lang="fr-FR" sz="1400" b="1">
                        <a:solidFill>
                          <a:srgbClr val="084569"/>
                        </a:solidFill>
                        <a:effectLst/>
                        <a:latin typeface="Nunito" pitchFamily="2"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lvl="0">
                        <a:buNone/>
                      </a:pPr>
                      <a:endParaRPr lang="fr-FR" sz="1400" b="1" dirty="0">
                        <a:solidFill>
                          <a:srgbClr val="084569"/>
                        </a:solidFill>
                        <a:effectLst/>
                        <a:latin typeface="Nunito"/>
                      </a:endParaRPr>
                    </a:p>
                  </a:txBody>
                  <a:tcPr anchor="ctr">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solidFill>
                      <a:srgbClr val="FFFFFF"/>
                    </a:solidFill>
                  </a:tcPr>
                </a:tc>
                <a:extLst>
                  <a:ext uri="{0D108BD9-81ED-4DB2-BD59-A6C34878D82A}">
                    <a16:rowId xmlns:a16="http://schemas.microsoft.com/office/drawing/2014/main" val="2491512299"/>
                  </a:ext>
                </a:extLst>
              </a:tr>
              <a:tr h="600075">
                <a:tc>
                  <a:txBody>
                    <a:bodyPr/>
                    <a:lstStyle/>
                    <a:p>
                      <a:pPr algn="ctr" fontAlgn="base"/>
                      <a:r>
                        <a:rPr lang="fr-FR" sz="1400" b="1" i="1" dirty="0">
                          <a:solidFill>
                            <a:srgbClr val="FFFFFF"/>
                          </a:solidFill>
                          <a:effectLst/>
                          <a:latin typeface="Nunito"/>
                        </a:rPr>
                        <a:t>Total</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dirty="0">
                          <a:solidFill>
                            <a:srgbClr val="084569"/>
                          </a:solidFill>
                          <a:effectLst/>
                          <a:latin typeface="Nunito"/>
                        </a:rPr>
                        <a:t>SCT</a:t>
                      </a:r>
                      <a:endParaRPr lang="fr-FR" sz="900" b="1" baseline="-25000" dirty="0">
                        <a:solidFill>
                          <a:srgbClr val="084569"/>
                        </a:solidFill>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dirty="0">
                          <a:solidFill>
                            <a:srgbClr val="084569"/>
                          </a:solidFill>
                          <a:effectLst/>
                          <a:latin typeface="Nunito"/>
                        </a:rPr>
                        <a:t>N-1</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fontAlgn="base"/>
                      <a:endParaRPr lang="fr-FR" sz="900" b="1" baseline="-25000" dirty="0">
                        <a:solidFill>
                          <a:srgbClr val="084569"/>
                        </a:solidFill>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fontAlgn="base"/>
                      <a:endParaRPr lang="fr-FR" sz="900" b="1" baseline="30000" dirty="0">
                        <a:solidFill>
                          <a:srgbClr val="084569"/>
                        </a:solidFill>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lvl="0">
                        <a:buNone/>
                      </a:pPr>
                      <a:endParaRPr lang="fr-FR" sz="900" b="1" baseline="30000" dirty="0">
                        <a:solidFill>
                          <a:srgbClr val="084569"/>
                        </a:solidFill>
                        <a:effectLst/>
                        <a:latin typeface="Nunito"/>
                      </a:endParaRPr>
                    </a:p>
                  </a:txBody>
                  <a:tcPr anchor="ctr">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solidFill>
                      <a:srgbClr val="FFFFFF"/>
                    </a:solidFill>
                  </a:tcPr>
                </a:tc>
                <a:extLst>
                  <a:ext uri="{0D108BD9-81ED-4DB2-BD59-A6C34878D82A}">
                    <a16:rowId xmlns:a16="http://schemas.microsoft.com/office/drawing/2014/main" val="4046172566"/>
                  </a:ext>
                </a:extLst>
              </a:tr>
            </a:tbl>
          </a:graphicData>
        </a:graphic>
      </p:graphicFrame>
      <p:sp>
        <p:nvSpPr>
          <p:cNvPr id="4" name="TextBox 3">
            <a:extLst>
              <a:ext uri="{FF2B5EF4-FFF2-40B4-BE49-F238E27FC236}">
                <a16:creationId xmlns:a16="http://schemas.microsoft.com/office/drawing/2014/main" id="{B29C3E41-F090-6504-CC87-0C35C8AED032}"/>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17</a:t>
            </a:r>
          </a:p>
        </p:txBody>
      </p:sp>
    </p:spTree>
    <p:extLst>
      <p:ext uri="{BB962C8B-B14F-4D97-AF65-F5344CB8AC3E}">
        <p14:creationId xmlns:p14="http://schemas.microsoft.com/office/powerpoint/2010/main" val="2658805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cxnSp>
        <p:nvCxnSpPr>
          <p:cNvPr id="1602" name="Google Shape;1602;p65"/>
          <p:cNvCxnSpPr/>
          <p:nvPr/>
        </p:nvCxnSpPr>
        <p:spPr>
          <a:xfrm flipH="1">
            <a:off x="4568026" y="1344439"/>
            <a:ext cx="7449" cy="3623123"/>
          </a:xfrm>
          <a:prstGeom prst="bentConnector3">
            <a:avLst>
              <a:gd name="adj1" fmla="val 50000"/>
            </a:avLst>
          </a:prstGeom>
          <a:noFill/>
          <a:ln w="9525" cap="flat" cmpd="sng">
            <a:solidFill>
              <a:schemeClr val="dk2"/>
            </a:solidFill>
            <a:prstDash val="solid"/>
            <a:round/>
            <a:headEnd type="none" w="med" len="med"/>
            <a:tailEnd type="stealth" w="med" len="med"/>
          </a:ln>
        </p:spPr>
      </p:cxnSp>
      <p:sp>
        <p:nvSpPr>
          <p:cNvPr id="1603" name="Google Shape;1603;p65"/>
          <p:cNvSpPr txBox="1">
            <a:spLocks noGrp="1"/>
          </p:cNvSpPr>
          <p:nvPr>
            <p:ph type="title"/>
          </p:nvPr>
        </p:nvSpPr>
        <p:spPr>
          <a:xfrm>
            <a:off x="599260" y="13110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a:t>
            </a:r>
            <a:endParaRPr dirty="0"/>
          </a:p>
        </p:txBody>
      </p:sp>
      <p:sp>
        <p:nvSpPr>
          <p:cNvPr id="1604" name="Google Shape;1604;p65"/>
          <p:cNvSpPr txBox="1"/>
          <p:nvPr/>
        </p:nvSpPr>
        <p:spPr>
          <a:xfrm>
            <a:off x="599434" y="879866"/>
            <a:ext cx="3084000" cy="501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100" b="1" dirty="0">
                <a:solidFill>
                  <a:schemeClr val="dk1"/>
                </a:solidFill>
                <a:latin typeface="Fira Sans"/>
                <a:ea typeface="Fira Sans"/>
                <a:cs typeface="Fira Sans"/>
                <a:sym typeface="Fira Sans"/>
              </a:rPr>
              <a:t>Introduction</a:t>
            </a:r>
            <a:endParaRPr sz="2100" b="1" dirty="0">
              <a:solidFill>
                <a:schemeClr val="dk1"/>
              </a:solidFill>
              <a:latin typeface="Fira Sans"/>
              <a:ea typeface="Fira Sans"/>
              <a:cs typeface="Fira Sans"/>
              <a:sym typeface="Fira Sans"/>
            </a:endParaRPr>
          </a:p>
        </p:txBody>
      </p:sp>
      <p:sp>
        <p:nvSpPr>
          <p:cNvPr id="1606" name="Google Shape;1606;p65"/>
          <p:cNvSpPr txBox="1"/>
          <p:nvPr/>
        </p:nvSpPr>
        <p:spPr>
          <a:xfrm>
            <a:off x="597315" y="2092022"/>
            <a:ext cx="3084000" cy="501600"/>
          </a:xfrm>
          <a:prstGeom prst="rect">
            <a:avLst/>
          </a:prstGeom>
          <a:noFill/>
          <a:ln>
            <a:noFill/>
          </a:ln>
        </p:spPr>
        <p:txBody>
          <a:bodyPr spcFirstLastPara="1" wrap="square" lIns="91425" tIns="91425" rIns="91425" bIns="91425" anchor="b" anchorCtr="0">
            <a:noAutofit/>
          </a:bodyPr>
          <a:lstStyle/>
          <a:p>
            <a:pPr>
              <a:lnSpc>
                <a:spcPct val="115000"/>
              </a:lnSpc>
            </a:pPr>
            <a:r>
              <a:rPr lang="en" sz="2100" b="1" dirty="0">
                <a:solidFill>
                  <a:schemeClr val="dk1"/>
                </a:solidFill>
                <a:latin typeface="Fira Sans"/>
                <a:ea typeface="Fira Sans"/>
                <a:cs typeface="Fira Sans"/>
                <a:sym typeface="Fira Sans"/>
              </a:rPr>
              <a:t>Anova à deux </a:t>
            </a:r>
            <a:r>
              <a:rPr lang="en" sz="2100" b="1" dirty="0" err="1">
                <a:solidFill>
                  <a:schemeClr val="dk1"/>
                </a:solidFill>
                <a:latin typeface="Fira Sans"/>
                <a:ea typeface="Fira Sans"/>
                <a:cs typeface="Fira Sans"/>
                <a:sym typeface="Fira Sans"/>
              </a:rPr>
              <a:t>facteurs</a:t>
            </a:r>
            <a:r>
              <a:rPr lang="en" sz="2100" b="1" dirty="0">
                <a:solidFill>
                  <a:schemeClr val="dk1"/>
                </a:solidFill>
                <a:latin typeface="Fira Sans"/>
                <a:ea typeface="Fira Sans"/>
                <a:cs typeface="Fira Sans"/>
                <a:sym typeface="Fira Sans"/>
              </a:rPr>
              <a:t> </a:t>
            </a:r>
            <a:endParaRPr sz="2100" b="1" dirty="0">
              <a:solidFill>
                <a:schemeClr val="dk1"/>
              </a:solidFill>
              <a:latin typeface="Fira Sans"/>
              <a:ea typeface="Fira Sans"/>
              <a:cs typeface="Fira Sans"/>
              <a:sym typeface="Fira Sans"/>
            </a:endParaRPr>
          </a:p>
        </p:txBody>
      </p:sp>
      <p:sp>
        <p:nvSpPr>
          <p:cNvPr id="1608" name="Google Shape;1608;p65"/>
          <p:cNvSpPr txBox="1"/>
          <p:nvPr/>
        </p:nvSpPr>
        <p:spPr>
          <a:xfrm>
            <a:off x="595093" y="3429765"/>
            <a:ext cx="3084000" cy="501600"/>
          </a:xfrm>
          <a:prstGeom prst="rect">
            <a:avLst/>
          </a:prstGeom>
          <a:noFill/>
          <a:ln>
            <a:noFill/>
          </a:ln>
        </p:spPr>
        <p:txBody>
          <a:bodyPr spcFirstLastPara="1" wrap="square" lIns="91425" tIns="91425" rIns="91425" bIns="91425" anchor="b" anchorCtr="0">
            <a:noAutofit/>
          </a:bodyPr>
          <a:lstStyle/>
          <a:p>
            <a:pPr>
              <a:lnSpc>
                <a:spcPct val="115000"/>
              </a:lnSpc>
            </a:pPr>
            <a:r>
              <a:rPr lang="en" sz="2100" b="1">
                <a:solidFill>
                  <a:schemeClr val="dk1"/>
                </a:solidFill>
                <a:latin typeface="Fira Sans"/>
                <a:ea typeface="Fira Sans"/>
                <a:sym typeface="Fira Sans"/>
              </a:rPr>
              <a:t>R</a:t>
            </a:r>
            <a:r>
              <a:rPr lang="en" sz="2100" b="1">
                <a:solidFill>
                  <a:schemeClr val="dk1"/>
                </a:solidFill>
                <a:ea typeface="Fira Sans"/>
                <a:sym typeface="Fira Sans"/>
              </a:rPr>
              <a:t>é</a:t>
            </a:r>
            <a:r>
              <a:rPr lang="en" sz="2100" b="1">
                <a:solidFill>
                  <a:schemeClr val="dk1"/>
                </a:solidFill>
                <a:latin typeface="Fira Sans"/>
                <a:ea typeface="Fira Sans"/>
                <a:sym typeface="Fira Sans"/>
              </a:rPr>
              <a:t>sum</a:t>
            </a:r>
            <a:r>
              <a:rPr lang="en" sz="2100" b="1">
                <a:solidFill>
                  <a:schemeClr val="dk1"/>
                </a:solidFill>
                <a:ea typeface="Fira Sans"/>
                <a:sym typeface="Fira Sans"/>
              </a:rPr>
              <a:t>é </a:t>
            </a:r>
            <a:r>
              <a:rPr lang="en" sz="2100" b="1">
                <a:solidFill>
                  <a:schemeClr val="dk1"/>
                </a:solidFill>
                <a:latin typeface="Fira Sans"/>
                <a:ea typeface="Fira Sans"/>
                <a:cs typeface="Fira Sans"/>
                <a:sym typeface="Fira Sans"/>
              </a:rPr>
              <a:t>et conclusion</a:t>
            </a:r>
            <a:endParaRPr lang="en-US" sz="2100" b="1" dirty="0">
              <a:solidFill>
                <a:schemeClr val="dk1"/>
              </a:solidFill>
              <a:latin typeface="Fira Sans"/>
              <a:ea typeface="Fira Sans"/>
              <a:cs typeface="Fira Sans"/>
            </a:endParaRPr>
          </a:p>
        </p:txBody>
      </p:sp>
      <p:sp>
        <p:nvSpPr>
          <p:cNvPr id="1610" name="Google Shape;1610;p65"/>
          <p:cNvSpPr txBox="1"/>
          <p:nvPr/>
        </p:nvSpPr>
        <p:spPr>
          <a:xfrm>
            <a:off x="5560516" y="883601"/>
            <a:ext cx="3084000" cy="501600"/>
          </a:xfrm>
          <a:prstGeom prst="rect">
            <a:avLst/>
          </a:prstGeom>
          <a:noFill/>
          <a:ln>
            <a:noFill/>
          </a:ln>
        </p:spPr>
        <p:txBody>
          <a:bodyPr spcFirstLastPara="1" wrap="square" lIns="91425" tIns="91425" rIns="91425" bIns="91425" anchor="b" anchorCtr="0">
            <a:noAutofit/>
          </a:bodyPr>
          <a:lstStyle/>
          <a:p>
            <a:pPr>
              <a:lnSpc>
                <a:spcPct val="115000"/>
              </a:lnSpc>
            </a:pPr>
            <a:r>
              <a:rPr lang="en" sz="2100" b="1" dirty="0">
                <a:solidFill>
                  <a:schemeClr val="dk1"/>
                </a:solidFill>
                <a:latin typeface="Fira Sans"/>
                <a:ea typeface="Fira Sans"/>
                <a:cs typeface="Fira Sans"/>
                <a:sym typeface="Fira Sans"/>
              </a:rPr>
              <a:t>Anova à un </a:t>
            </a:r>
            <a:r>
              <a:rPr lang="en" sz="2100" b="1" dirty="0" err="1">
                <a:solidFill>
                  <a:schemeClr val="dk1"/>
                </a:solidFill>
                <a:latin typeface="Fira Sans"/>
                <a:ea typeface="Fira Sans"/>
                <a:cs typeface="Fira Sans"/>
                <a:sym typeface="Fira Sans"/>
              </a:rPr>
              <a:t>facteur</a:t>
            </a:r>
            <a:endParaRPr sz="2100" b="1" dirty="0" err="1">
              <a:solidFill>
                <a:schemeClr val="dk1"/>
              </a:solidFill>
              <a:latin typeface="Fira Sans"/>
              <a:ea typeface="Fira Sans"/>
              <a:cs typeface="Fira Sans"/>
              <a:sym typeface="Fira Sans"/>
            </a:endParaRPr>
          </a:p>
        </p:txBody>
      </p:sp>
      <p:sp>
        <p:nvSpPr>
          <p:cNvPr id="1612" name="Google Shape;1612;p65"/>
          <p:cNvSpPr txBox="1"/>
          <p:nvPr/>
        </p:nvSpPr>
        <p:spPr>
          <a:xfrm>
            <a:off x="5416523" y="2124160"/>
            <a:ext cx="3848683" cy="437205"/>
          </a:xfrm>
          <a:prstGeom prst="rect">
            <a:avLst/>
          </a:prstGeom>
          <a:noFill/>
          <a:ln>
            <a:noFill/>
          </a:ln>
        </p:spPr>
        <p:txBody>
          <a:bodyPr spcFirstLastPara="1" wrap="square" lIns="91425" tIns="91425" rIns="91425" bIns="91425" anchor="b" anchorCtr="0">
            <a:noAutofit/>
          </a:bodyPr>
          <a:lstStyle/>
          <a:p>
            <a:pPr>
              <a:lnSpc>
                <a:spcPct val="115000"/>
              </a:lnSpc>
            </a:pPr>
            <a:r>
              <a:rPr lang="en" sz="2100" b="1" dirty="0">
                <a:solidFill>
                  <a:schemeClr val="dk1"/>
                </a:solidFill>
                <a:latin typeface="Fira Sans"/>
                <a:ea typeface="Fira Sans"/>
                <a:cs typeface="Fira Sans"/>
                <a:sym typeface="Fira Sans"/>
              </a:rPr>
              <a:t>Anova avec </a:t>
            </a:r>
            <a:r>
              <a:rPr lang="en" sz="2100" b="1" dirty="0" err="1">
                <a:solidFill>
                  <a:schemeClr val="dk1"/>
                </a:solidFill>
                <a:latin typeface="Fira Sans"/>
                <a:ea typeface="Fira Sans"/>
                <a:cs typeface="Fira Sans"/>
                <a:sym typeface="Fira Sans"/>
              </a:rPr>
              <a:t>mesures</a:t>
            </a:r>
            <a:r>
              <a:rPr lang="en" sz="2100" b="1" dirty="0">
                <a:solidFill>
                  <a:schemeClr val="dk1"/>
                </a:solidFill>
                <a:latin typeface="Fira Sans"/>
                <a:ea typeface="Fira Sans"/>
                <a:cs typeface="Fira Sans"/>
                <a:sym typeface="Fira Sans"/>
              </a:rPr>
              <a:t> </a:t>
            </a:r>
            <a:r>
              <a:rPr lang="en" sz="2100" b="1" dirty="0" err="1">
                <a:solidFill>
                  <a:schemeClr val="dk1"/>
                </a:solidFill>
                <a:latin typeface="Fira Sans"/>
                <a:ea typeface="Fira Sans"/>
                <a:cs typeface="Fira Sans"/>
                <a:sym typeface="Fira Sans"/>
              </a:rPr>
              <a:t>répétées</a:t>
            </a:r>
            <a:endParaRPr sz="2100" b="1" dirty="0" err="1">
              <a:solidFill>
                <a:schemeClr val="dk1"/>
              </a:solidFill>
              <a:latin typeface="Fira Sans"/>
              <a:ea typeface="Fira Sans"/>
              <a:cs typeface="Fira Sans"/>
              <a:sym typeface="Fira Sans"/>
            </a:endParaRPr>
          </a:p>
        </p:txBody>
      </p:sp>
      <p:sp>
        <p:nvSpPr>
          <p:cNvPr id="1614" name="Google Shape;1614;p65"/>
          <p:cNvSpPr/>
          <p:nvPr/>
        </p:nvSpPr>
        <p:spPr>
          <a:xfrm>
            <a:off x="4241413" y="967871"/>
            <a:ext cx="661200" cy="5727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2"/>
                </a:solidFill>
                <a:latin typeface="Fira Sans"/>
                <a:ea typeface="Fira Sans"/>
                <a:cs typeface="Fira Sans"/>
                <a:sym typeface="Fira Sans"/>
              </a:rPr>
              <a:t>01</a:t>
            </a:r>
            <a:endParaRPr sz="1600" b="1">
              <a:solidFill>
                <a:schemeClr val="accent2"/>
              </a:solidFill>
              <a:latin typeface="Fira Sans"/>
              <a:ea typeface="Fira Sans"/>
              <a:cs typeface="Fira Sans"/>
              <a:sym typeface="Fira Sans"/>
            </a:endParaRPr>
          </a:p>
        </p:txBody>
      </p:sp>
      <p:sp>
        <p:nvSpPr>
          <p:cNvPr id="1615" name="Google Shape;1615;p65"/>
          <p:cNvSpPr/>
          <p:nvPr/>
        </p:nvSpPr>
        <p:spPr>
          <a:xfrm>
            <a:off x="4241413" y="1707517"/>
            <a:ext cx="661200" cy="572700"/>
          </a:xfrm>
          <a:prstGeom prst="hexagon">
            <a:avLst>
              <a:gd name="adj" fmla="val 25000"/>
              <a:gd name="vf" fmla="val 11547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Fira Sans"/>
                <a:ea typeface="Fira Sans"/>
                <a:cs typeface="Fira Sans"/>
                <a:sym typeface="Fira Sans"/>
              </a:rPr>
              <a:t>02</a:t>
            </a:r>
            <a:endParaRPr sz="1600" b="1">
              <a:solidFill>
                <a:schemeClr val="accent3"/>
              </a:solidFill>
              <a:latin typeface="Fira Sans"/>
              <a:ea typeface="Fira Sans"/>
              <a:cs typeface="Fira Sans"/>
              <a:sym typeface="Fira Sans"/>
            </a:endParaRPr>
          </a:p>
        </p:txBody>
      </p:sp>
      <p:sp>
        <p:nvSpPr>
          <p:cNvPr id="1616" name="Google Shape;1616;p65"/>
          <p:cNvSpPr/>
          <p:nvPr/>
        </p:nvSpPr>
        <p:spPr>
          <a:xfrm>
            <a:off x="4249425" y="2447163"/>
            <a:ext cx="661200" cy="5727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2"/>
                </a:solidFill>
                <a:latin typeface="Fira Sans"/>
                <a:ea typeface="Fira Sans"/>
                <a:cs typeface="Fira Sans"/>
                <a:sym typeface="Fira Sans"/>
              </a:rPr>
              <a:t>03</a:t>
            </a:r>
            <a:endParaRPr sz="1600" b="1">
              <a:solidFill>
                <a:schemeClr val="accent2"/>
              </a:solidFill>
              <a:latin typeface="Fira Sans"/>
              <a:ea typeface="Fira Sans"/>
              <a:cs typeface="Fira Sans"/>
              <a:sym typeface="Fira Sans"/>
            </a:endParaRPr>
          </a:p>
        </p:txBody>
      </p:sp>
      <p:sp>
        <p:nvSpPr>
          <p:cNvPr id="1617" name="Google Shape;1617;p65"/>
          <p:cNvSpPr/>
          <p:nvPr/>
        </p:nvSpPr>
        <p:spPr>
          <a:xfrm>
            <a:off x="4249438" y="3202907"/>
            <a:ext cx="661200" cy="572700"/>
          </a:xfrm>
          <a:prstGeom prst="hexagon">
            <a:avLst>
              <a:gd name="adj" fmla="val 25000"/>
              <a:gd name="vf" fmla="val 11547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Fira Sans"/>
                <a:ea typeface="Fira Sans"/>
                <a:cs typeface="Fira Sans"/>
                <a:sym typeface="Fira Sans"/>
              </a:rPr>
              <a:t>04</a:t>
            </a:r>
            <a:endParaRPr sz="1600" b="1">
              <a:solidFill>
                <a:schemeClr val="accent3"/>
              </a:solidFill>
              <a:latin typeface="Fira Sans"/>
              <a:ea typeface="Fira Sans"/>
              <a:cs typeface="Fira Sans"/>
              <a:sym typeface="Fira Sans"/>
            </a:endParaRPr>
          </a:p>
        </p:txBody>
      </p:sp>
      <p:sp>
        <p:nvSpPr>
          <p:cNvPr id="1618" name="Google Shape;1618;p65"/>
          <p:cNvSpPr/>
          <p:nvPr/>
        </p:nvSpPr>
        <p:spPr>
          <a:xfrm>
            <a:off x="4249437" y="3958651"/>
            <a:ext cx="661200" cy="5727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2"/>
                </a:solidFill>
                <a:latin typeface="Fira Sans"/>
                <a:ea typeface="Fira Sans"/>
                <a:cs typeface="Fira Sans"/>
                <a:sym typeface="Fira Sans"/>
              </a:rPr>
              <a:t>05</a:t>
            </a:r>
            <a:endParaRPr sz="1600" b="1">
              <a:solidFill>
                <a:schemeClr val="accent2"/>
              </a:solidFill>
              <a:latin typeface="Fira Sans"/>
              <a:ea typeface="Fira Sans"/>
              <a:cs typeface="Fira Sans"/>
              <a:sym typeface="Fira Sans"/>
            </a:endParaRPr>
          </a:p>
        </p:txBody>
      </p:sp>
      <p:cxnSp>
        <p:nvCxnSpPr>
          <p:cNvPr id="1619" name="Google Shape;1619;p65"/>
          <p:cNvCxnSpPr>
            <a:cxnSpLocks/>
          </p:cNvCxnSpPr>
          <p:nvPr/>
        </p:nvCxnSpPr>
        <p:spPr>
          <a:xfrm>
            <a:off x="2789963" y="1122616"/>
            <a:ext cx="1451311" cy="123406"/>
          </a:xfrm>
          <a:prstGeom prst="bentConnector3">
            <a:avLst>
              <a:gd name="adj1" fmla="val 50016"/>
            </a:avLst>
          </a:prstGeom>
          <a:noFill/>
          <a:ln w="9525" cap="flat" cmpd="sng">
            <a:solidFill>
              <a:schemeClr val="dk2"/>
            </a:solidFill>
            <a:prstDash val="solid"/>
            <a:round/>
            <a:headEnd type="none" w="med" len="med"/>
            <a:tailEnd type="none" w="med" len="med"/>
          </a:ln>
        </p:spPr>
      </p:cxnSp>
      <p:cxnSp>
        <p:nvCxnSpPr>
          <p:cNvPr id="1620" name="Google Shape;1620;p65"/>
          <p:cNvCxnSpPr>
            <a:cxnSpLocks/>
          </p:cNvCxnSpPr>
          <p:nvPr/>
        </p:nvCxnSpPr>
        <p:spPr>
          <a:xfrm flipH="1">
            <a:off x="4894565" y="1134398"/>
            <a:ext cx="690099" cy="859467"/>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621" name="Google Shape;1621;p65"/>
          <p:cNvCxnSpPr>
            <a:stCxn id="1606" idx="3"/>
            <a:endCxn id="1616" idx="3"/>
          </p:cNvCxnSpPr>
          <p:nvPr/>
        </p:nvCxnSpPr>
        <p:spPr>
          <a:xfrm>
            <a:off x="3544477" y="2342822"/>
            <a:ext cx="704948" cy="390691"/>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622" name="Google Shape;1622;p65"/>
          <p:cNvCxnSpPr>
            <a:cxnSpLocks/>
          </p:cNvCxnSpPr>
          <p:nvPr/>
        </p:nvCxnSpPr>
        <p:spPr>
          <a:xfrm rot="10800000" flipV="1">
            <a:off x="4899855" y="2342763"/>
            <a:ext cx="581366" cy="1146494"/>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623" name="Google Shape;1623;p65"/>
          <p:cNvCxnSpPr>
            <a:stCxn id="1608" idx="3"/>
            <a:endCxn id="1618" idx="3"/>
          </p:cNvCxnSpPr>
          <p:nvPr/>
        </p:nvCxnSpPr>
        <p:spPr>
          <a:xfrm>
            <a:off x="3679093" y="3680565"/>
            <a:ext cx="570344" cy="564436"/>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4" name="Google Shape;1623;p65">
            <a:extLst>
              <a:ext uri="{FF2B5EF4-FFF2-40B4-BE49-F238E27FC236}">
                <a16:creationId xmlns:a16="http://schemas.microsoft.com/office/drawing/2014/main" id="{A67A849D-00AB-1298-7477-6EF5EC87D233}"/>
              </a:ext>
            </a:extLst>
          </p:cNvPr>
          <p:cNvCxnSpPr>
            <a:cxnSpLocks/>
          </p:cNvCxnSpPr>
          <p:nvPr/>
        </p:nvCxnSpPr>
        <p:spPr>
          <a:xfrm flipV="1">
            <a:off x="4898878" y="4304206"/>
            <a:ext cx="665453" cy="197281"/>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5" name="Rectangle 4">
            <a:extLst>
              <a:ext uri="{FF2B5EF4-FFF2-40B4-BE49-F238E27FC236}">
                <a16:creationId xmlns:a16="http://schemas.microsoft.com/office/drawing/2014/main" id="{4CA97D6B-A753-982D-B75B-B8CAF48E3721}"/>
              </a:ext>
            </a:extLst>
          </p:cNvPr>
          <p:cNvSpPr/>
          <p:nvPr/>
        </p:nvSpPr>
        <p:spPr>
          <a:xfrm>
            <a:off x="4908059" y="4241979"/>
            <a:ext cx="764682" cy="708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7" name="Rectangle 16">
            <a:extLst>
              <a:ext uri="{FF2B5EF4-FFF2-40B4-BE49-F238E27FC236}">
                <a16:creationId xmlns:a16="http://schemas.microsoft.com/office/drawing/2014/main" id="{7BB37D46-26ED-00AB-A24E-984FF50EA91E}"/>
              </a:ext>
            </a:extLst>
          </p:cNvPr>
          <p:cNvSpPr/>
          <p:nvPr/>
        </p:nvSpPr>
        <p:spPr>
          <a:xfrm>
            <a:off x="8376473" y="1532281"/>
            <a:ext cx="764682" cy="708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424;p59">
            <a:extLst>
              <a:ext uri="{FF2B5EF4-FFF2-40B4-BE49-F238E27FC236}">
                <a16:creationId xmlns:a16="http://schemas.microsoft.com/office/drawing/2014/main" id="{78079F31-F047-EE88-FD20-4FD012725F14}"/>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en" dirty="0" err="1"/>
              <a:t>Exemple</a:t>
            </a:r>
            <a:r>
              <a:rPr lang="en" dirty="0"/>
              <a:t> :</a:t>
            </a:r>
            <a:endParaRPr lang="en-US" dirty="0" err="1"/>
          </a:p>
          <a:p>
            <a:endParaRPr lang="en"/>
          </a:p>
        </p:txBody>
      </p:sp>
      <p:graphicFrame>
        <p:nvGraphicFramePr>
          <p:cNvPr id="9" name="Table 8">
            <a:extLst>
              <a:ext uri="{FF2B5EF4-FFF2-40B4-BE49-F238E27FC236}">
                <a16:creationId xmlns:a16="http://schemas.microsoft.com/office/drawing/2014/main" id="{30896DAB-E9B3-AC94-4ED6-EAF2F8D7F94F}"/>
              </a:ext>
            </a:extLst>
          </p:cNvPr>
          <p:cNvGraphicFramePr>
            <a:graphicFrameLocks noGrp="1"/>
          </p:cNvGraphicFramePr>
          <p:nvPr/>
        </p:nvGraphicFramePr>
        <p:xfrm>
          <a:off x="179027" y="1760158"/>
          <a:ext cx="4464891" cy="2722884"/>
        </p:xfrm>
        <a:graphic>
          <a:graphicData uri="http://schemas.openxmlformats.org/drawingml/2006/table">
            <a:tbl>
              <a:tblPr firstRow="1" bandRow="1">
                <a:tableStyleId>{CE0D83E0-BFE4-4B52-8938-A2CA470A759C}</a:tableStyleId>
              </a:tblPr>
              <a:tblGrid>
                <a:gridCol w="1216270">
                  <a:extLst>
                    <a:ext uri="{9D8B030D-6E8A-4147-A177-3AD203B41FA5}">
                      <a16:colId xmlns:a16="http://schemas.microsoft.com/office/drawing/2014/main" val="1656318410"/>
                    </a:ext>
                  </a:extLst>
                </a:gridCol>
                <a:gridCol w="996557">
                  <a:extLst>
                    <a:ext uri="{9D8B030D-6E8A-4147-A177-3AD203B41FA5}">
                      <a16:colId xmlns:a16="http://schemas.microsoft.com/office/drawing/2014/main" val="2263023228"/>
                    </a:ext>
                  </a:extLst>
                </a:gridCol>
                <a:gridCol w="1341823">
                  <a:extLst>
                    <a:ext uri="{9D8B030D-6E8A-4147-A177-3AD203B41FA5}">
                      <a16:colId xmlns:a16="http://schemas.microsoft.com/office/drawing/2014/main" val="3548076565"/>
                    </a:ext>
                  </a:extLst>
                </a:gridCol>
                <a:gridCol w="910241">
                  <a:extLst>
                    <a:ext uri="{9D8B030D-6E8A-4147-A177-3AD203B41FA5}">
                      <a16:colId xmlns:a16="http://schemas.microsoft.com/office/drawing/2014/main" val="2049533354"/>
                    </a:ext>
                  </a:extLst>
                </a:gridCol>
              </a:tblGrid>
              <a:tr h="565728">
                <a:tc>
                  <a:txBody>
                    <a:bodyPr/>
                    <a:lstStyle/>
                    <a:p>
                      <a:pPr algn="ctr" fontAlgn="base"/>
                      <a:r>
                        <a:rPr lang="fr-FR" sz="1400" b="1" i="1" dirty="0">
                          <a:solidFill>
                            <a:srgbClr val="FFFFFF"/>
                          </a:solidFill>
                          <a:effectLst/>
                          <a:latin typeface="Nunito"/>
                        </a:rPr>
                        <a:t>Examinateur</a:t>
                      </a:r>
                    </a:p>
                  </a:txBody>
                  <a:tcPr anchor="ctr">
                    <a:lnL w="12700"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i="1" dirty="0">
                          <a:solidFill>
                            <a:srgbClr val="FFFFFF"/>
                          </a:solidFill>
                          <a:effectLst/>
                          <a:latin typeface="Nunito"/>
                        </a:rPr>
                        <a:t>A</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lvl="0" algn="ctr">
                        <a:buNone/>
                      </a:pPr>
                      <a:r>
                        <a:rPr lang="fr-FR" sz="1400" b="1" i="1" u="none" strike="noStrike" noProof="0" dirty="0">
                          <a:solidFill>
                            <a:srgbClr val="FFFFFF"/>
                          </a:solidFill>
                          <a:effectLst/>
                        </a:rPr>
                        <a:t>B</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lvl="0" algn="ctr">
                        <a:buNone/>
                      </a:pPr>
                      <a:r>
                        <a:rPr lang="fr-FR" sz="1400" b="1" i="1" dirty="0">
                          <a:solidFill>
                            <a:srgbClr val="FFFFFF"/>
                          </a:solidFill>
                          <a:effectLst/>
                          <a:latin typeface="Nunito"/>
                        </a:rPr>
                        <a:t>C</a:t>
                      </a:r>
                    </a:p>
                  </a:txBody>
                  <a:tcPr anchor="ctr">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solidFill>
                      <a:srgbClr val="084569"/>
                    </a:solidFill>
                  </a:tcPr>
                </a:tc>
                <a:extLst>
                  <a:ext uri="{0D108BD9-81ED-4DB2-BD59-A6C34878D82A}">
                    <a16:rowId xmlns:a16="http://schemas.microsoft.com/office/drawing/2014/main" val="834521623"/>
                  </a:ext>
                </a:extLst>
              </a:tr>
              <a:tr h="727365">
                <a:tc>
                  <a:txBody>
                    <a:bodyPr/>
                    <a:lstStyle/>
                    <a:p>
                      <a:pPr algn="ctr" fontAlgn="base"/>
                      <a:r>
                        <a:rPr lang="fr-FR" sz="1400" b="1" dirty="0">
                          <a:solidFill>
                            <a:srgbClr val="084569"/>
                          </a:solidFill>
                          <a:effectLst/>
                          <a:latin typeface="Nunito"/>
                        </a:rPr>
                        <a:t>Notes</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dirty="0">
                          <a:solidFill>
                            <a:srgbClr val="084569"/>
                          </a:solidFill>
                          <a:effectLst/>
                          <a:latin typeface="Nunito"/>
                        </a:rPr>
                        <a:t>10, 11, 11, 12, 13, 15</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i="0" u="none" strike="noStrike" cap="none" dirty="0">
                          <a:solidFill>
                            <a:srgbClr val="084569"/>
                          </a:solidFill>
                          <a:effectLst/>
                          <a:latin typeface="Nunito"/>
                          <a:cs typeface="Arial"/>
                        </a:rPr>
                        <a:t>8, 11, 11, 13, 14, 15, 15, 16</a:t>
                      </a:r>
                      <a:endParaRPr lang="fr-FR" sz="1400" b="1" i="0" u="none" strike="noStrike" cap="none" dirty="0">
                        <a:solidFill>
                          <a:srgbClr val="084569"/>
                        </a:solidFill>
                        <a:effectLst/>
                        <a:latin typeface="Nunito"/>
                        <a:cs typeface="Arial"/>
                        <a:sym typeface="Arial"/>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lvl="0" algn="ctr">
                        <a:buNone/>
                      </a:pPr>
                      <a:r>
                        <a:rPr lang="fr-FR" sz="1400" b="1" dirty="0">
                          <a:solidFill>
                            <a:srgbClr val="084569"/>
                          </a:solidFill>
                          <a:effectLst/>
                          <a:latin typeface="Nunito"/>
                        </a:rPr>
                        <a:t>10, 13, 14, 14, 15, 16, 16</a:t>
                      </a:r>
                    </a:p>
                  </a:txBody>
                  <a:tcPr anchor="ctr">
                    <a:lnL w="9525" cap="flat" cmpd="sng" algn="ctr">
                      <a:solidFill>
                        <a:srgbClr val="9E9E9E"/>
                      </a:solidFill>
                      <a:prstDash val="solid"/>
                      <a:round/>
                      <a:headEnd type="none" w="med" len="med"/>
                      <a:tailEnd type="none" w="med" len="med"/>
                    </a:lnL>
                    <a:lnR w="9524">
                      <a:solidFill>
                        <a:srgbClr val="9E9E9E"/>
                      </a:solidFill>
                    </a:lnR>
                    <a:lnT w="9524"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095286110"/>
                  </a:ext>
                </a:extLst>
              </a:tr>
              <a:tr h="606138">
                <a:tc>
                  <a:txBody>
                    <a:bodyPr/>
                    <a:lstStyle/>
                    <a:p>
                      <a:pPr algn="ctr" fontAlgn="base"/>
                      <a:r>
                        <a:rPr lang="fr-FR" sz="1400" b="1" dirty="0">
                          <a:solidFill>
                            <a:srgbClr val="084569"/>
                          </a:solidFill>
                          <a:effectLst/>
                          <a:latin typeface="Nunito"/>
                        </a:rPr>
                        <a:t>Effectif</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dirty="0">
                          <a:solidFill>
                            <a:srgbClr val="084569"/>
                          </a:solidFill>
                          <a:effectLst/>
                          <a:latin typeface="Nunito"/>
                        </a:rPr>
                        <a:t>6</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i="0" u="none" strike="noStrike" cap="none" dirty="0">
                          <a:solidFill>
                            <a:srgbClr val="084569"/>
                          </a:solidFill>
                          <a:effectLst/>
                          <a:latin typeface="Nunito"/>
                          <a:cs typeface="Arial"/>
                        </a:rPr>
                        <a:t>8</a:t>
                      </a:r>
                      <a:endParaRPr lang="fr-FR" sz="1400" b="1" i="0" u="none" strike="noStrike" cap="none" dirty="0">
                        <a:solidFill>
                          <a:srgbClr val="084569"/>
                        </a:solidFill>
                        <a:effectLst/>
                        <a:latin typeface="Nunito"/>
                        <a:cs typeface="Arial"/>
                        <a:sym typeface="Arial"/>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lvl="0" algn="ctr">
                        <a:buNone/>
                      </a:pPr>
                      <a:r>
                        <a:rPr lang="fr-FR" sz="1400" b="1" dirty="0">
                          <a:solidFill>
                            <a:srgbClr val="084569"/>
                          </a:solidFill>
                          <a:effectLst/>
                          <a:latin typeface="Nunito"/>
                        </a:rPr>
                        <a:t>7</a:t>
                      </a:r>
                    </a:p>
                  </a:txBody>
                  <a:tcPr anchor="ctr">
                    <a:lnL w="9525" cap="flat" cmpd="sng" algn="ctr">
                      <a:solidFill>
                        <a:srgbClr val="9E9E9E"/>
                      </a:solidFill>
                      <a:prstDash val="solid"/>
                      <a:round/>
                      <a:headEnd type="none" w="med" len="med"/>
                      <a:tailEnd type="none" w="med" len="med"/>
                    </a:lnL>
                    <a:lnR w="9524">
                      <a:solidFill>
                        <a:srgbClr val="9E9E9E"/>
                      </a:solidFill>
                    </a:lnR>
                    <a:lnT w="9524"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491512299"/>
                  </a:ext>
                </a:extLst>
              </a:tr>
              <a:tr h="606138">
                <a:tc>
                  <a:txBody>
                    <a:bodyPr/>
                    <a:lstStyle/>
                    <a:p>
                      <a:pPr algn="ctr" fontAlgn="base"/>
                      <a:r>
                        <a:rPr lang="fr-FR" sz="1400" b="1" dirty="0">
                          <a:solidFill>
                            <a:srgbClr val="084569"/>
                          </a:solidFill>
                          <a:effectLst/>
                          <a:latin typeface="Nunito"/>
                        </a:rPr>
                        <a:t>Moyenne</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dirty="0">
                          <a:solidFill>
                            <a:srgbClr val="084569"/>
                          </a:solidFill>
                          <a:effectLst/>
                          <a:latin typeface="Nunito"/>
                        </a:rPr>
                        <a:t>12</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i="0" u="none" strike="noStrike" cap="none" dirty="0">
                          <a:solidFill>
                            <a:srgbClr val="084569"/>
                          </a:solidFill>
                          <a:effectLst/>
                          <a:latin typeface="Nunito"/>
                          <a:cs typeface="Arial"/>
                          <a:sym typeface="Arial"/>
                        </a:rPr>
                        <a:t>13</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lvl="0" algn="ctr">
                        <a:buNone/>
                      </a:pPr>
                      <a:r>
                        <a:rPr lang="fr-FR" sz="1400" b="1" i="0" u="none" strike="noStrike" cap="none" dirty="0">
                          <a:solidFill>
                            <a:srgbClr val="084569"/>
                          </a:solidFill>
                          <a:effectLst/>
                          <a:latin typeface="Nunito"/>
                          <a:cs typeface="Arial"/>
                          <a:sym typeface="Arial"/>
                        </a:rPr>
                        <a:t>14</a:t>
                      </a:r>
                    </a:p>
                  </a:txBody>
                  <a:tcPr anchor="ctr">
                    <a:lnL w="9525" cap="flat" cmpd="sng" algn="ctr">
                      <a:solidFill>
                        <a:srgbClr val="9E9E9E"/>
                      </a:solidFill>
                      <a:prstDash val="solid"/>
                      <a:round/>
                      <a:headEnd type="none" w="med" len="med"/>
                      <a:tailEnd type="none" w="med" len="med"/>
                    </a:lnL>
                    <a:lnR w="9524">
                      <a:solidFill>
                        <a:srgbClr val="9E9E9E"/>
                      </a:solidFill>
                    </a:lnR>
                    <a:lnT w="9524" cap="flat" cmpd="sng" algn="ctr">
                      <a:solidFill>
                        <a:srgbClr val="9E9E9E"/>
                      </a:solidFill>
                      <a:prstDash val="solid"/>
                      <a:round/>
                      <a:headEnd type="none" w="med" len="med"/>
                      <a:tailEnd type="none" w="med" len="med"/>
                    </a:lnT>
                    <a:lnB w="9524">
                      <a:solidFill>
                        <a:srgbClr val="9E9E9E"/>
                      </a:solidFill>
                    </a:lnB>
                    <a:solidFill>
                      <a:srgbClr val="FFFFFF"/>
                    </a:solidFill>
                  </a:tcPr>
                </a:tc>
                <a:extLst>
                  <a:ext uri="{0D108BD9-81ED-4DB2-BD59-A6C34878D82A}">
                    <a16:rowId xmlns:a16="http://schemas.microsoft.com/office/drawing/2014/main" val="4046172566"/>
                  </a:ext>
                </a:extLst>
              </a:tr>
            </a:tbl>
          </a:graphicData>
        </a:graphic>
      </p:graphicFrame>
      <p:sp>
        <p:nvSpPr>
          <p:cNvPr id="11" name="Google Shape;746;p38">
            <a:extLst>
              <a:ext uri="{FF2B5EF4-FFF2-40B4-BE49-F238E27FC236}">
                <a16:creationId xmlns:a16="http://schemas.microsoft.com/office/drawing/2014/main" id="{2111D33D-BF77-5299-3D1A-BFCE6FDA5666}"/>
              </a:ext>
            </a:extLst>
          </p:cNvPr>
          <p:cNvSpPr txBox="1">
            <a:spLocks/>
          </p:cNvSpPr>
          <p:nvPr/>
        </p:nvSpPr>
        <p:spPr>
          <a:xfrm>
            <a:off x="4689842" y="1809001"/>
            <a:ext cx="4336942" cy="600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a:t>   </a:t>
            </a:r>
            <a:r>
              <a:rPr lang="en" sz="1600" b="1"/>
              <a:t>- </a:t>
            </a:r>
            <a:r>
              <a:rPr lang="en" b="1"/>
              <a:t>Quel </a:t>
            </a:r>
            <a:r>
              <a:rPr lang="en" b="1" err="1"/>
              <a:t>est</a:t>
            </a:r>
            <a:r>
              <a:rPr lang="en" b="1"/>
              <a:t> </a:t>
            </a:r>
            <a:r>
              <a:rPr lang="en" b="1" err="1"/>
              <a:t>l’effet</a:t>
            </a:r>
            <a:r>
              <a:rPr lang="en" b="1"/>
              <a:t> </a:t>
            </a:r>
            <a:r>
              <a:rPr lang="en" b="1" err="1"/>
              <a:t>d’examinateur</a:t>
            </a:r>
            <a:r>
              <a:rPr lang="en" b="1"/>
              <a:t> sur les notes des </a:t>
            </a:r>
            <a:r>
              <a:rPr lang="en" b="1" err="1"/>
              <a:t>étudiants</a:t>
            </a:r>
            <a:r>
              <a:rPr lang="en" b="1"/>
              <a:t> ?</a:t>
            </a:r>
            <a:endParaRPr lang="en-US" b="1"/>
          </a:p>
          <a:p>
            <a:pPr marL="0" indent="0">
              <a:lnSpc>
                <a:spcPct val="114999"/>
              </a:lnSpc>
            </a:pPr>
            <a:endParaRPr lang="en"/>
          </a:p>
          <a:p>
            <a:pPr marL="0" indent="0">
              <a:lnSpc>
                <a:spcPct val="114999"/>
              </a:lnSpc>
            </a:pPr>
            <a:r>
              <a:rPr lang="en"/>
              <a:t>   </a:t>
            </a:r>
          </a:p>
          <a:p>
            <a:pPr marL="0" indent="0">
              <a:lnSpc>
                <a:spcPct val="114999"/>
              </a:lnSpc>
            </a:pPr>
            <a:r>
              <a:rPr lang="en"/>
              <a:t>   </a:t>
            </a:r>
          </a:p>
        </p:txBody>
      </p:sp>
      <p:sp>
        <p:nvSpPr>
          <p:cNvPr id="13" name="Google Shape;746;p38">
            <a:extLst>
              <a:ext uri="{FF2B5EF4-FFF2-40B4-BE49-F238E27FC236}">
                <a16:creationId xmlns:a16="http://schemas.microsoft.com/office/drawing/2014/main" id="{316BA515-4545-606A-4B94-E222E8E4852C}"/>
              </a:ext>
            </a:extLst>
          </p:cNvPr>
          <p:cNvSpPr txBox="1">
            <a:spLocks/>
          </p:cNvSpPr>
          <p:nvPr/>
        </p:nvSpPr>
        <p:spPr>
          <a:xfrm>
            <a:off x="4667792" y="2614134"/>
            <a:ext cx="4374540" cy="592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a:t>  </a:t>
            </a:r>
            <a:r>
              <a:rPr lang="en" sz="1600" b="1">
                <a:solidFill>
                  <a:srgbClr val="084569"/>
                </a:solidFill>
              </a:rPr>
              <a:t>- </a:t>
            </a:r>
            <a:r>
              <a:rPr lang="en" b="1">
                <a:solidFill>
                  <a:srgbClr val="084569"/>
                </a:solidFill>
              </a:rPr>
              <a:t>Est </a:t>
            </a:r>
            <a:r>
              <a:rPr lang="en" b="1" err="1">
                <a:solidFill>
                  <a:srgbClr val="084569"/>
                </a:solidFill>
              </a:rPr>
              <a:t>ce</a:t>
            </a:r>
            <a:r>
              <a:rPr lang="en" b="1">
                <a:solidFill>
                  <a:srgbClr val="084569"/>
                </a:solidFill>
              </a:rPr>
              <a:t> que </a:t>
            </a:r>
            <a:r>
              <a:rPr lang="en" b="1" err="1">
                <a:solidFill>
                  <a:srgbClr val="084569"/>
                </a:solidFill>
              </a:rPr>
              <a:t>l'examinateur</a:t>
            </a:r>
            <a:r>
              <a:rPr lang="en" b="1">
                <a:solidFill>
                  <a:srgbClr val="084569"/>
                </a:solidFill>
              </a:rPr>
              <a:t> a </a:t>
            </a:r>
            <a:r>
              <a:rPr lang="en" b="1" err="1">
                <a:solidFill>
                  <a:srgbClr val="084569"/>
                </a:solidFill>
              </a:rPr>
              <a:t>une</a:t>
            </a:r>
            <a:r>
              <a:rPr lang="en" b="1">
                <a:solidFill>
                  <a:srgbClr val="084569"/>
                </a:solidFill>
              </a:rPr>
              <a:t> influence significative sur les notes </a:t>
            </a:r>
            <a:r>
              <a:rPr lang="en" b="1" err="1">
                <a:solidFill>
                  <a:srgbClr val="084569"/>
                </a:solidFill>
              </a:rPr>
              <a:t>attribuées</a:t>
            </a:r>
            <a:r>
              <a:rPr lang="en" b="1">
                <a:solidFill>
                  <a:srgbClr val="084569"/>
                </a:solidFill>
              </a:rPr>
              <a:t> aux </a:t>
            </a:r>
            <a:r>
              <a:rPr lang="en" b="1" err="1">
                <a:solidFill>
                  <a:srgbClr val="084569"/>
                </a:solidFill>
              </a:rPr>
              <a:t>étudiants</a:t>
            </a:r>
            <a:r>
              <a:rPr lang="en" b="1"/>
              <a:t> ?</a:t>
            </a:r>
            <a:endParaRPr lang="en-US" b="1"/>
          </a:p>
          <a:p>
            <a:pPr marL="0" indent="0">
              <a:lnSpc>
                <a:spcPct val="114999"/>
              </a:lnSpc>
            </a:pPr>
            <a:endParaRPr lang="en"/>
          </a:p>
          <a:p>
            <a:pPr marL="0" indent="0">
              <a:lnSpc>
                <a:spcPct val="114999"/>
              </a:lnSpc>
            </a:pPr>
            <a:r>
              <a:rPr lang="en"/>
              <a:t>   </a:t>
            </a:r>
          </a:p>
          <a:p>
            <a:pPr marL="0" indent="0">
              <a:lnSpc>
                <a:spcPct val="114999"/>
              </a:lnSpc>
            </a:pPr>
            <a:r>
              <a:rPr lang="en"/>
              <a:t>   </a:t>
            </a:r>
          </a:p>
        </p:txBody>
      </p:sp>
      <p:sp>
        <p:nvSpPr>
          <p:cNvPr id="15" name="Google Shape;746;p38">
            <a:extLst>
              <a:ext uri="{FF2B5EF4-FFF2-40B4-BE49-F238E27FC236}">
                <a16:creationId xmlns:a16="http://schemas.microsoft.com/office/drawing/2014/main" id="{902E8D9E-CBC3-DE78-4FC5-EEB778CA7FF5}"/>
              </a:ext>
            </a:extLst>
          </p:cNvPr>
          <p:cNvSpPr txBox="1">
            <a:spLocks/>
          </p:cNvSpPr>
          <p:nvPr/>
        </p:nvSpPr>
        <p:spPr>
          <a:xfrm>
            <a:off x="4645017" y="3367051"/>
            <a:ext cx="4412140" cy="8409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a:t>   </a:t>
            </a:r>
            <a:r>
              <a:rPr lang="en" sz="1600" b="1"/>
              <a:t>-</a:t>
            </a:r>
            <a:r>
              <a:rPr lang="en" b="1"/>
              <a:t> E</a:t>
            </a:r>
            <a:r>
              <a:rPr lang="en" b="1">
                <a:solidFill>
                  <a:srgbClr val="084569"/>
                </a:solidFill>
              </a:rPr>
              <a:t>st </a:t>
            </a:r>
            <a:r>
              <a:rPr lang="en" b="1" err="1">
                <a:solidFill>
                  <a:srgbClr val="084569"/>
                </a:solidFill>
              </a:rPr>
              <a:t>ce</a:t>
            </a:r>
            <a:r>
              <a:rPr lang="en" b="1">
                <a:solidFill>
                  <a:srgbClr val="084569"/>
                </a:solidFill>
              </a:rPr>
              <a:t> </a:t>
            </a:r>
            <a:r>
              <a:rPr lang="en" b="1" err="1">
                <a:solidFill>
                  <a:srgbClr val="084569"/>
                </a:solidFill>
              </a:rPr>
              <a:t>qu</a:t>
            </a:r>
            <a:r>
              <a:rPr lang="en" err="1"/>
              <a:t>'</a:t>
            </a:r>
            <a:r>
              <a:rPr lang="en" b="1" err="1"/>
              <a:t>il</a:t>
            </a:r>
            <a:r>
              <a:rPr lang="en" b="1">
                <a:solidFill>
                  <a:srgbClr val="084569"/>
                </a:solidFill>
              </a:rPr>
              <a:t> y a des </a:t>
            </a:r>
            <a:r>
              <a:rPr lang="en" b="1" err="1">
                <a:solidFill>
                  <a:srgbClr val="084569"/>
                </a:solidFill>
              </a:rPr>
              <a:t>différences</a:t>
            </a:r>
            <a:r>
              <a:rPr lang="en" b="1">
                <a:solidFill>
                  <a:srgbClr val="084569"/>
                </a:solidFill>
              </a:rPr>
              <a:t> </a:t>
            </a:r>
            <a:r>
              <a:rPr lang="en" b="1" err="1">
                <a:solidFill>
                  <a:srgbClr val="084569"/>
                </a:solidFill>
              </a:rPr>
              <a:t>significatives</a:t>
            </a:r>
            <a:r>
              <a:rPr lang="en" b="1">
                <a:solidFill>
                  <a:srgbClr val="084569"/>
                </a:solidFill>
              </a:rPr>
              <a:t> entre les </a:t>
            </a:r>
            <a:r>
              <a:rPr lang="en" b="1" err="1">
                <a:solidFill>
                  <a:srgbClr val="084569"/>
                </a:solidFill>
              </a:rPr>
              <a:t>moyennes</a:t>
            </a:r>
            <a:r>
              <a:rPr lang="en" b="1">
                <a:solidFill>
                  <a:srgbClr val="084569"/>
                </a:solidFill>
              </a:rPr>
              <a:t> des notes </a:t>
            </a:r>
            <a:r>
              <a:rPr lang="en" b="1" err="1">
                <a:solidFill>
                  <a:srgbClr val="084569"/>
                </a:solidFill>
              </a:rPr>
              <a:t>attribuées</a:t>
            </a:r>
            <a:r>
              <a:rPr lang="en" b="1">
                <a:solidFill>
                  <a:srgbClr val="084569"/>
                </a:solidFill>
              </a:rPr>
              <a:t> par les </a:t>
            </a:r>
            <a:r>
              <a:rPr lang="en" b="1" err="1">
                <a:solidFill>
                  <a:srgbClr val="084569"/>
                </a:solidFill>
              </a:rPr>
              <a:t>examinateurs</a:t>
            </a:r>
            <a:r>
              <a:rPr lang="en" b="1">
                <a:solidFill>
                  <a:srgbClr val="084569"/>
                </a:solidFill>
              </a:rPr>
              <a:t> A, B et C ?</a:t>
            </a:r>
            <a:endParaRPr lang="en-US" b="1">
              <a:solidFill>
                <a:srgbClr val="084569"/>
              </a:solidFill>
            </a:endParaRPr>
          </a:p>
          <a:p>
            <a:pPr marL="0" indent="0">
              <a:lnSpc>
                <a:spcPct val="114999"/>
              </a:lnSpc>
            </a:pPr>
            <a:endParaRPr lang="en"/>
          </a:p>
          <a:p>
            <a:pPr marL="0" indent="0">
              <a:lnSpc>
                <a:spcPct val="114999"/>
              </a:lnSpc>
            </a:pPr>
            <a:r>
              <a:rPr lang="en"/>
              <a:t>   </a:t>
            </a:r>
          </a:p>
          <a:p>
            <a:pPr marL="0" indent="0">
              <a:lnSpc>
                <a:spcPct val="114999"/>
              </a:lnSpc>
            </a:pPr>
            <a:r>
              <a:rPr lang="en"/>
              <a:t>   </a:t>
            </a:r>
          </a:p>
        </p:txBody>
      </p:sp>
      <p:sp>
        <p:nvSpPr>
          <p:cNvPr id="2" name="Google Shape;746;p38">
            <a:extLst>
              <a:ext uri="{FF2B5EF4-FFF2-40B4-BE49-F238E27FC236}">
                <a16:creationId xmlns:a16="http://schemas.microsoft.com/office/drawing/2014/main" id="{AF224ACA-85B5-E153-CDFE-06D87920F567}"/>
              </a:ext>
            </a:extLst>
          </p:cNvPr>
          <p:cNvSpPr txBox="1">
            <a:spLocks/>
          </p:cNvSpPr>
          <p:nvPr/>
        </p:nvSpPr>
        <p:spPr>
          <a:xfrm>
            <a:off x="-38564" y="1237778"/>
            <a:ext cx="4336942" cy="4032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nSpc>
                <a:spcPct val="114999"/>
              </a:lnSpc>
            </a:pPr>
            <a:r>
              <a:rPr lang="en" b="1" dirty="0"/>
              <a:t>  </a:t>
            </a:r>
            <a:r>
              <a:rPr lang="en" b="1" dirty="0">
                <a:solidFill>
                  <a:schemeClr val="dk1"/>
                </a:solidFill>
                <a:latin typeface="Nunito"/>
                <a:sym typeface="Nunito"/>
              </a:rPr>
              <a:t> 21 </a:t>
            </a:r>
            <a:r>
              <a:rPr lang="en" b="1" dirty="0" err="1">
                <a:solidFill>
                  <a:schemeClr val="dk1"/>
                </a:solidFill>
                <a:latin typeface="Nunito"/>
                <a:sym typeface="Nunito"/>
              </a:rPr>
              <a:t>candidats</a:t>
            </a:r>
            <a:r>
              <a:rPr lang="en" b="1" dirty="0">
                <a:solidFill>
                  <a:schemeClr val="dk1"/>
                </a:solidFill>
                <a:latin typeface="Nunito"/>
                <a:sym typeface="Nunito"/>
              </a:rPr>
              <a:t>, 3 </a:t>
            </a:r>
            <a:r>
              <a:rPr lang="en" b="1" dirty="0" err="1">
                <a:solidFill>
                  <a:schemeClr val="dk1"/>
                </a:solidFill>
                <a:latin typeface="Nunito"/>
                <a:sym typeface="Nunito"/>
              </a:rPr>
              <a:t>examinateurs</a:t>
            </a:r>
            <a:endParaRPr lang="en-US" b="1" dirty="0" err="1">
              <a:solidFill>
                <a:schemeClr val="dk1"/>
              </a:solidFill>
              <a:latin typeface="Nunito"/>
              <a:sym typeface="Nunito"/>
            </a:endParaRPr>
          </a:p>
          <a:p>
            <a:pPr marL="0" indent="0">
              <a:lnSpc>
                <a:spcPct val="114999"/>
              </a:lnSpc>
            </a:pPr>
            <a:endParaRPr lang="en"/>
          </a:p>
          <a:p>
            <a:pPr marL="0" indent="0">
              <a:lnSpc>
                <a:spcPct val="114999"/>
              </a:lnSpc>
            </a:pPr>
            <a:r>
              <a:rPr lang="en" dirty="0"/>
              <a:t>   </a:t>
            </a:r>
          </a:p>
          <a:p>
            <a:pPr marL="0" indent="0">
              <a:lnSpc>
                <a:spcPct val="114999"/>
              </a:lnSpc>
            </a:pPr>
            <a:r>
              <a:rPr lang="en" dirty="0"/>
              <a:t>   </a:t>
            </a:r>
          </a:p>
        </p:txBody>
      </p:sp>
      <p:sp>
        <p:nvSpPr>
          <p:cNvPr id="4" name="TextBox 3">
            <a:extLst>
              <a:ext uri="{FF2B5EF4-FFF2-40B4-BE49-F238E27FC236}">
                <a16:creationId xmlns:a16="http://schemas.microsoft.com/office/drawing/2014/main" id="{9F0D27C9-9B43-609C-FD2D-7832536F9034}"/>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18</a:t>
            </a:r>
          </a:p>
        </p:txBody>
      </p:sp>
    </p:spTree>
    <p:extLst>
      <p:ext uri="{BB962C8B-B14F-4D97-AF65-F5344CB8AC3E}">
        <p14:creationId xmlns:p14="http://schemas.microsoft.com/office/powerpoint/2010/main" val="21751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AD0A6B8-69DB-0D33-29B6-6B89FA49085F}"/>
              </a:ext>
            </a:extLst>
          </p:cNvPr>
          <p:cNvGraphicFramePr>
            <a:graphicFrameLocks noGrp="1"/>
          </p:cNvGraphicFramePr>
          <p:nvPr/>
        </p:nvGraphicFramePr>
        <p:xfrm>
          <a:off x="1667175" y="1727406"/>
          <a:ext cx="5814501" cy="2363675"/>
        </p:xfrm>
        <a:graphic>
          <a:graphicData uri="http://schemas.openxmlformats.org/drawingml/2006/table">
            <a:tbl>
              <a:tblPr firstRow="1" bandRow="1">
                <a:tableStyleId>{CE0D83E0-BFE4-4B52-8938-A2CA470A759C}</a:tableStyleId>
              </a:tblPr>
              <a:tblGrid>
                <a:gridCol w="926994">
                  <a:extLst>
                    <a:ext uri="{9D8B030D-6E8A-4147-A177-3AD203B41FA5}">
                      <a16:colId xmlns:a16="http://schemas.microsoft.com/office/drawing/2014/main" val="2714911481"/>
                    </a:ext>
                  </a:extLst>
                </a:gridCol>
                <a:gridCol w="1331393">
                  <a:extLst>
                    <a:ext uri="{9D8B030D-6E8A-4147-A177-3AD203B41FA5}">
                      <a16:colId xmlns:a16="http://schemas.microsoft.com/office/drawing/2014/main" val="1656318410"/>
                    </a:ext>
                  </a:extLst>
                </a:gridCol>
                <a:gridCol w="1090885">
                  <a:extLst>
                    <a:ext uri="{9D8B030D-6E8A-4147-A177-3AD203B41FA5}">
                      <a16:colId xmlns:a16="http://schemas.microsoft.com/office/drawing/2014/main" val="2263023228"/>
                    </a:ext>
                  </a:extLst>
                </a:gridCol>
                <a:gridCol w="1468831">
                  <a:extLst>
                    <a:ext uri="{9D8B030D-6E8A-4147-A177-3AD203B41FA5}">
                      <a16:colId xmlns:a16="http://schemas.microsoft.com/office/drawing/2014/main" val="3548076565"/>
                    </a:ext>
                  </a:extLst>
                </a:gridCol>
                <a:gridCol w="996398">
                  <a:extLst>
                    <a:ext uri="{9D8B030D-6E8A-4147-A177-3AD203B41FA5}">
                      <a16:colId xmlns:a16="http://schemas.microsoft.com/office/drawing/2014/main" val="460148571"/>
                    </a:ext>
                  </a:extLst>
                </a:gridCol>
              </a:tblGrid>
              <a:tr h="563450">
                <a:tc>
                  <a:txBody>
                    <a:bodyPr/>
                    <a:lstStyle/>
                    <a:p>
                      <a:pPr fontAlgn="auto"/>
                      <a:endParaRPr lang="fr-FR" sz="1400" b="1">
                        <a:effectLst/>
                        <a:latin typeface="Nunito" pitchFamily="2" charset="0"/>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ctr" fontAlgn="base"/>
                      <a:r>
                        <a:rPr lang="fr-FR" sz="1400" b="1" i="1" dirty="0">
                          <a:solidFill>
                            <a:srgbClr val="FFFFFF"/>
                          </a:solidFill>
                          <a:effectLst/>
                          <a:latin typeface="Nunito"/>
                        </a:rPr>
                        <a:t>Somme des carrés</a:t>
                      </a:r>
                      <a:endParaRPr lang="fr-FR" dirty="0">
                        <a:effectLst/>
                        <a:latin typeface="Nunito"/>
                      </a:endParaRPr>
                    </a:p>
                  </a:txBody>
                  <a:tcPr anchor="ctr">
                    <a:lnL w="0" cap="flat" cmpd="sng" algn="ctr">
                      <a:no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i="1" dirty="0">
                          <a:solidFill>
                            <a:srgbClr val="FFFFFF"/>
                          </a:solidFill>
                          <a:effectLst/>
                          <a:latin typeface="Nunito"/>
                        </a:rPr>
                        <a:t>Degrés de liberté</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lvl="0" algn="ctr">
                        <a:buNone/>
                      </a:pPr>
                      <a:r>
                        <a:rPr lang="fr-FR" sz="1400" b="1" i="1" u="none" strike="noStrike" noProof="0" dirty="0">
                          <a:solidFill>
                            <a:srgbClr val="FFFFFF"/>
                          </a:solidFill>
                          <a:effectLst/>
                        </a:rPr>
                        <a:t>Carrés des moyennes</a:t>
                      </a:r>
                      <a:endParaRPr lang="en-US" dirty="0"/>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i="1" dirty="0">
                          <a:solidFill>
                            <a:srgbClr val="FFFFFF"/>
                          </a:solidFill>
                          <a:effectLst/>
                          <a:latin typeface="Nunito"/>
                        </a:rPr>
                        <a:t>F</a:t>
                      </a:r>
                      <a:endParaRPr lang="fr-FR" dirty="0" err="1">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extLst>
                  <a:ext uri="{0D108BD9-81ED-4DB2-BD59-A6C34878D82A}">
                    <a16:rowId xmlns:a16="http://schemas.microsoft.com/office/drawing/2014/main" val="834521623"/>
                  </a:ext>
                </a:extLst>
              </a:tr>
              <a:tr h="600075">
                <a:tc>
                  <a:txBody>
                    <a:bodyPr/>
                    <a:lstStyle/>
                    <a:p>
                      <a:pPr algn="ctr" fontAlgn="base"/>
                      <a:r>
                        <a:rPr lang="fr-FR" sz="1400" b="1" i="1" dirty="0">
                          <a:solidFill>
                            <a:srgbClr val="FFFFFF"/>
                          </a:solidFill>
                          <a:effectLst/>
                          <a:latin typeface="Nunito"/>
                        </a:rPr>
                        <a:t>Facteur</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0" cap="flat" cmpd="sng" algn="ctr">
                      <a:no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dirty="0">
                          <a:solidFill>
                            <a:srgbClr val="084569"/>
                          </a:solidFill>
                          <a:effectLst/>
                          <a:latin typeface="Nunito"/>
                        </a:rPr>
                        <a:t>13</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dirty="0">
                          <a:solidFill>
                            <a:srgbClr val="084569"/>
                          </a:solidFill>
                          <a:effectLst/>
                          <a:latin typeface="Nunito"/>
                        </a:rPr>
                        <a:t>2</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i="0" u="none" strike="noStrike" cap="none" dirty="0">
                          <a:solidFill>
                            <a:srgbClr val="084569"/>
                          </a:solidFill>
                          <a:effectLst/>
                          <a:latin typeface="Nunito"/>
                          <a:cs typeface="Arial"/>
                        </a:rPr>
                        <a:t>6.5</a:t>
                      </a:r>
                      <a:endParaRPr lang="fr-FR" sz="1400" b="1" i="0" u="none" strike="noStrike" cap="none" dirty="0">
                        <a:solidFill>
                          <a:srgbClr val="084569"/>
                        </a:solidFill>
                        <a:effectLst/>
                        <a:latin typeface="Nunito"/>
                        <a:cs typeface="Arial"/>
                        <a:sym typeface="Arial"/>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auto"/>
                      <a:r>
                        <a:rPr lang="fr-FR" sz="1400" b="1" dirty="0">
                          <a:solidFill>
                            <a:srgbClr val="084569"/>
                          </a:solidFill>
                          <a:effectLst/>
                          <a:latin typeface="Nunito"/>
                        </a:rPr>
                        <a:t>1.26</a:t>
                      </a:r>
                      <a:endParaRPr lang="fr-FR" sz="1400" b="1" dirty="0">
                        <a:solidFill>
                          <a:srgbClr val="084569"/>
                        </a:solidFill>
                        <a:effectLst/>
                        <a:latin typeface="Nunito" pitchFamily="2"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095286110"/>
                  </a:ext>
                </a:extLst>
              </a:tr>
              <a:tr h="600075">
                <a:tc>
                  <a:txBody>
                    <a:bodyPr/>
                    <a:lstStyle/>
                    <a:p>
                      <a:pPr algn="ctr" fontAlgn="base"/>
                      <a:r>
                        <a:rPr lang="fr-FR" sz="1400" b="1" i="1" dirty="0">
                          <a:solidFill>
                            <a:srgbClr val="FFFFFF"/>
                          </a:solidFill>
                          <a:effectLst/>
                          <a:latin typeface="Nunito"/>
                        </a:rPr>
                        <a:t>R</a:t>
                      </a:r>
                      <a:r>
                        <a:rPr lang="fr-FR" sz="1400" b="1" i="1" u="none" strike="noStrike" noProof="0" dirty="0">
                          <a:solidFill>
                            <a:srgbClr val="FFFFFF"/>
                          </a:solidFill>
                          <a:effectLst/>
                        </a:rPr>
                        <a:t>é</a:t>
                      </a:r>
                      <a:r>
                        <a:rPr lang="fr-FR" sz="1400" b="1" i="1" dirty="0">
                          <a:solidFill>
                            <a:srgbClr val="FFFFFF"/>
                          </a:solidFill>
                          <a:effectLst/>
                          <a:latin typeface="Nunito"/>
                        </a:rPr>
                        <a:t>sidus</a:t>
                      </a:r>
                      <a:endParaRPr lang="fr-FR" dirty="0" err="1">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dirty="0">
                          <a:solidFill>
                            <a:srgbClr val="084569"/>
                          </a:solidFill>
                          <a:effectLst/>
                          <a:latin typeface="Nunito"/>
                        </a:rPr>
                        <a:t>93</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dirty="0">
                          <a:solidFill>
                            <a:srgbClr val="084569"/>
                          </a:solidFill>
                          <a:effectLst/>
                          <a:latin typeface="Nunito"/>
                        </a:rPr>
                        <a:t>18</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i="0" u="none" strike="noStrike" cap="none" dirty="0">
                          <a:solidFill>
                            <a:srgbClr val="084569"/>
                          </a:solidFill>
                          <a:effectLst/>
                          <a:latin typeface="Nunito"/>
                          <a:cs typeface="Arial"/>
                        </a:rPr>
                        <a:t>5.16</a:t>
                      </a:r>
                      <a:endParaRPr lang="fr-FR" sz="1400" b="1" i="0" u="none" strike="noStrike" cap="none" dirty="0">
                        <a:solidFill>
                          <a:srgbClr val="084569"/>
                        </a:solidFill>
                        <a:effectLst/>
                        <a:latin typeface="Nunito"/>
                        <a:cs typeface="Arial"/>
                        <a:sym typeface="Arial"/>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fontAlgn="auto"/>
                      <a:endParaRPr lang="fr-FR" sz="1400" b="1">
                        <a:solidFill>
                          <a:srgbClr val="084569"/>
                        </a:solidFill>
                        <a:effectLst/>
                        <a:latin typeface="Nunito" pitchFamily="2"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491512299"/>
                  </a:ext>
                </a:extLst>
              </a:tr>
              <a:tr h="600075">
                <a:tc>
                  <a:txBody>
                    <a:bodyPr/>
                    <a:lstStyle/>
                    <a:p>
                      <a:pPr algn="ctr" fontAlgn="base"/>
                      <a:r>
                        <a:rPr lang="fr-FR" sz="1400" b="1" i="1" dirty="0">
                          <a:solidFill>
                            <a:srgbClr val="FFFFFF"/>
                          </a:solidFill>
                          <a:effectLst/>
                          <a:latin typeface="Nunito"/>
                        </a:rPr>
                        <a:t>Total</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dirty="0">
                          <a:solidFill>
                            <a:srgbClr val="084569"/>
                          </a:solidFill>
                          <a:effectLst/>
                          <a:latin typeface="Nunito"/>
                        </a:rPr>
                        <a:t>106</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fontAlgn="base"/>
                      <a:r>
                        <a:rPr lang="fr-FR" sz="1400" b="1" dirty="0">
                          <a:solidFill>
                            <a:srgbClr val="084569"/>
                          </a:solidFill>
                          <a:effectLst/>
                          <a:latin typeface="Nunito"/>
                        </a:rPr>
                        <a:t>20</a:t>
                      </a: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fontAlgn="base"/>
                      <a:endParaRPr lang="fr-FR" sz="900" b="1" baseline="-25000" dirty="0">
                        <a:solidFill>
                          <a:srgbClr val="084569"/>
                        </a:solidFill>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fontAlgn="base"/>
                      <a:endParaRPr lang="fr-FR" sz="900" b="1" baseline="30000" dirty="0">
                        <a:solidFill>
                          <a:srgbClr val="084569"/>
                        </a:solidFill>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4046172566"/>
                  </a:ext>
                </a:extLst>
              </a:tr>
            </a:tbl>
          </a:graphicData>
        </a:graphic>
      </p:graphicFrame>
      <p:sp>
        <p:nvSpPr>
          <p:cNvPr id="5" name="Google Shape;746;p38">
            <a:extLst>
              <a:ext uri="{FF2B5EF4-FFF2-40B4-BE49-F238E27FC236}">
                <a16:creationId xmlns:a16="http://schemas.microsoft.com/office/drawing/2014/main" id="{AA1F9DB0-B52F-DF06-DE44-C076DF1C64E7}"/>
              </a:ext>
            </a:extLst>
          </p:cNvPr>
          <p:cNvSpPr txBox="1">
            <a:spLocks/>
          </p:cNvSpPr>
          <p:nvPr/>
        </p:nvSpPr>
        <p:spPr>
          <a:xfrm>
            <a:off x="897235" y="946340"/>
            <a:ext cx="2779895" cy="67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b="1" dirty="0">
                <a:solidFill>
                  <a:srgbClr val="084569"/>
                </a:solidFill>
              </a:rPr>
              <a:t>La</a:t>
            </a:r>
            <a:r>
              <a:rPr lang="en" dirty="0">
                <a:solidFill>
                  <a:srgbClr val="084569"/>
                </a:solidFill>
              </a:rPr>
              <a:t> </a:t>
            </a:r>
            <a:r>
              <a:rPr lang="en" b="1" dirty="0">
                <a:solidFill>
                  <a:srgbClr val="084569"/>
                </a:solidFill>
              </a:rPr>
              <a:t>table </a:t>
            </a:r>
            <a:r>
              <a:rPr lang="en" b="1" dirty="0" err="1">
                <a:solidFill>
                  <a:srgbClr val="084569"/>
                </a:solidFill>
              </a:rPr>
              <a:t>d’analyse</a:t>
            </a:r>
            <a:r>
              <a:rPr lang="en" b="1" dirty="0">
                <a:solidFill>
                  <a:srgbClr val="084569"/>
                </a:solidFill>
              </a:rPr>
              <a:t> de variance</a:t>
            </a:r>
            <a:r>
              <a:rPr lang="en" dirty="0">
                <a:solidFill>
                  <a:srgbClr val="084569"/>
                </a:solidFill>
              </a:rPr>
              <a:t> :</a:t>
            </a:r>
            <a:endParaRPr lang="en-US" dirty="0"/>
          </a:p>
          <a:p>
            <a:pPr marL="0" indent="0">
              <a:lnSpc>
                <a:spcPct val="114999"/>
              </a:lnSpc>
            </a:pPr>
            <a:r>
              <a:rPr lang="en" dirty="0"/>
              <a:t>  </a:t>
            </a:r>
            <a:endParaRPr lang="en-US"/>
          </a:p>
          <a:p>
            <a:pPr marL="0" indent="0">
              <a:lnSpc>
                <a:spcPct val="114999"/>
              </a:lnSpc>
            </a:pPr>
            <a:endParaRPr lang="en"/>
          </a:p>
        </p:txBody>
      </p:sp>
      <p:sp>
        <p:nvSpPr>
          <p:cNvPr id="6" name="TextBox 5">
            <a:extLst>
              <a:ext uri="{FF2B5EF4-FFF2-40B4-BE49-F238E27FC236}">
                <a16:creationId xmlns:a16="http://schemas.microsoft.com/office/drawing/2014/main" id="{DAEC5EEF-5AE9-C801-1ACC-6FE396414C3A}"/>
              </a:ext>
            </a:extLst>
          </p:cNvPr>
          <p:cNvSpPr txBox="1"/>
          <p:nvPr/>
        </p:nvSpPr>
        <p:spPr>
          <a:xfrm>
            <a:off x="899125" y="352261"/>
            <a:ext cx="55006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84569"/>
                </a:solidFill>
                <a:latin typeface="Nunito"/>
                <a:sym typeface="Nunito"/>
              </a:rPr>
              <a:t>La </a:t>
            </a:r>
            <a:r>
              <a:rPr lang="en-US" b="1" dirty="0" err="1">
                <a:solidFill>
                  <a:srgbClr val="084569"/>
                </a:solidFill>
                <a:latin typeface="Nunito"/>
                <a:sym typeface="Nunito"/>
              </a:rPr>
              <a:t>moyenne</a:t>
            </a:r>
            <a:r>
              <a:rPr lang="en-US" b="1" dirty="0">
                <a:solidFill>
                  <a:srgbClr val="084569"/>
                </a:solidFill>
                <a:latin typeface="Nunito"/>
                <a:sym typeface="Nunito"/>
              </a:rPr>
              <a:t> </a:t>
            </a:r>
            <a:r>
              <a:rPr lang="en-US" b="1" dirty="0" err="1">
                <a:solidFill>
                  <a:srgbClr val="084569"/>
                </a:solidFill>
                <a:latin typeface="Nunito"/>
                <a:sym typeface="Nunito"/>
              </a:rPr>
              <a:t>globale</a:t>
            </a:r>
            <a:r>
              <a:rPr lang="en-US" b="1" dirty="0">
                <a:solidFill>
                  <a:srgbClr val="084569"/>
                </a:solidFill>
                <a:latin typeface="Nunito"/>
                <a:sym typeface="Nunito"/>
              </a:rPr>
              <a:t>            </a:t>
            </a:r>
            <a:r>
              <a:rPr lang="en-US" sz="1800" b="1" dirty="0">
                <a:solidFill>
                  <a:srgbClr val="084569"/>
                </a:solidFill>
                <a:latin typeface="Nunito"/>
                <a:sym typeface="Nunito"/>
              </a:rPr>
              <a:t>   ȳ </a:t>
            </a:r>
            <a:r>
              <a:rPr lang="en-US" sz="1600" b="1" dirty="0">
                <a:solidFill>
                  <a:srgbClr val="084569"/>
                </a:solidFill>
                <a:latin typeface="Nunito"/>
                <a:sym typeface="Nunito"/>
              </a:rPr>
              <a:t>=  13</a:t>
            </a:r>
            <a:endParaRPr lang="en-US" sz="1600" dirty="0"/>
          </a:p>
        </p:txBody>
      </p:sp>
      <p:sp>
        <p:nvSpPr>
          <p:cNvPr id="8" name="Arrow: Right 7">
            <a:extLst>
              <a:ext uri="{FF2B5EF4-FFF2-40B4-BE49-F238E27FC236}">
                <a16:creationId xmlns:a16="http://schemas.microsoft.com/office/drawing/2014/main" id="{69D2918A-8BB7-D0F7-7877-4E1453BC3ED5}"/>
              </a:ext>
            </a:extLst>
          </p:cNvPr>
          <p:cNvSpPr/>
          <p:nvPr/>
        </p:nvSpPr>
        <p:spPr>
          <a:xfrm>
            <a:off x="2874291" y="496002"/>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2DE2F3B-94BE-79D2-2CFC-F04BB0BBF5AB}"/>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19</a:t>
            </a:r>
          </a:p>
        </p:txBody>
      </p:sp>
    </p:spTree>
    <p:extLst>
      <p:ext uri="{BB962C8B-B14F-4D97-AF65-F5344CB8AC3E}">
        <p14:creationId xmlns:p14="http://schemas.microsoft.com/office/powerpoint/2010/main" val="1223683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2" name="Picture 1" descr="A table of numbers with numbers&#10;&#10;Description automatically generated">
            <a:extLst>
              <a:ext uri="{FF2B5EF4-FFF2-40B4-BE49-F238E27FC236}">
                <a16:creationId xmlns:a16="http://schemas.microsoft.com/office/drawing/2014/main" id="{93CCA086-DAC9-6533-5764-FD769DF29C13}"/>
              </a:ext>
            </a:extLst>
          </p:cNvPr>
          <p:cNvPicPr>
            <a:picLocks noChangeAspect="1"/>
          </p:cNvPicPr>
          <p:nvPr/>
        </p:nvPicPr>
        <p:blipFill>
          <a:blip r:embed="rId3"/>
          <a:stretch>
            <a:fillRect/>
          </a:stretch>
        </p:blipFill>
        <p:spPr>
          <a:xfrm>
            <a:off x="415344" y="647199"/>
            <a:ext cx="5141889" cy="3672017"/>
          </a:xfrm>
          <a:prstGeom prst="rect">
            <a:avLst/>
          </a:prstGeom>
        </p:spPr>
      </p:pic>
      <p:sp>
        <p:nvSpPr>
          <p:cNvPr id="4" name="Arrow: Right 3">
            <a:extLst>
              <a:ext uri="{FF2B5EF4-FFF2-40B4-BE49-F238E27FC236}">
                <a16:creationId xmlns:a16="http://schemas.microsoft.com/office/drawing/2014/main" id="{EA07FA7F-FDCE-C78A-F723-EF4D9D6C2377}"/>
              </a:ext>
            </a:extLst>
          </p:cNvPr>
          <p:cNvSpPr/>
          <p:nvPr/>
        </p:nvSpPr>
        <p:spPr>
          <a:xfrm>
            <a:off x="95619" y="3777200"/>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3C604CE-F5ED-2071-AC8F-DEA0B95E895C}"/>
              </a:ext>
            </a:extLst>
          </p:cNvPr>
          <p:cNvSpPr/>
          <p:nvPr/>
        </p:nvSpPr>
        <p:spPr>
          <a:xfrm rot="5400000">
            <a:off x="1488148" y="356249"/>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357F8F-6B2E-0539-6804-CF4C5F14C96E}"/>
              </a:ext>
            </a:extLst>
          </p:cNvPr>
          <p:cNvSpPr/>
          <p:nvPr/>
        </p:nvSpPr>
        <p:spPr>
          <a:xfrm>
            <a:off x="1326122" y="3716762"/>
            <a:ext cx="627844" cy="313922"/>
          </a:xfrm>
          <a:prstGeom prst="rect">
            <a:avLst/>
          </a:prstGeom>
          <a:noFill/>
          <a:ln w="28575"/>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797C6CC1-0765-EA30-FCF3-BEDACBD21A05}"/>
              </a:ext>
            </a:extLst>
          </p:cNvPr>
          <p:cNvSpPr txBox="1"/>
          <p:nvPr/>
        </p:nvSpPr>
        <p:spPr>
          <a:xfrm>
            <a:off x="5682802" y="1444848"/>
            <a:ext cx="346293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dk1"/>
                </a:solidFill>
                <a:latin typeface="Nunito"/>
                <a:sym typeface="Nunito"/>
              </a:rPr>
              <a:t>Alors </a:t>
            </a:r>
            <a:r>
              <a:rPr lang="en-US" b="1" dirty="0" err="1">
                <a:solidFill>
                  <a:schemeClr val="dk1"/>
                </a:solidFill>
                <a:latin typeface="Nunito"/>
                <a:sym typeface="Nunito"/>
              </a:rPr>
              <a:t>ici</a:t>
            </a:r>
            <a:r>
              <a:rPr lang="en-US" b="1" dirty="0">
                <a:solidFill>
                  <a:schemeClr val="dk1"/>
                </a:solidFill>
                <a:latin typeface="Nunito"/>
                <a:sym typeface="Nunito"/>
              </a:rPr>
              <a:t> on a :   f = 3.55 </a:t>
            </a:r>
            <a:r>
              <a:rPr lang="en-US" b="1" dirty="0" err="1">
                <a:solidFill>
                  <a:schemeClr val="dk1"/>
                </a:solidFill>
                <a:latin typeface="Nunito"/>
                <a:sym typeface="Nunito"/>
              </a:rPr>
              <a:t>donc</a:t>
            </a:r>
            <a:r>
              <a:rPr lang="en-US" b="1" dirty="0">
                <a:solidFill>
                  <a:schemeClr val="dk1"/>
                </a:solidFill>
                <a:latin typeface="Nunito"/>
                <a:sym typeface="Nunito"/>
              </a:rPr>
              <a:t> </a:t>
            </a:r>
            <a:endParaRPr lang="en-US" dirty="0">
              <a:solidFill>
                <a:schemeClr val="dk1"/>
              </a:solidFill>
              <a:sym typeface="Nunito"/>
            </a:endParaRPr>
          </a:p>
          <a:p>
            <a:br>
              <a:rPr lang="en-US" b="1" dirty="0">
                <a:solidFill>
                  <a:schemeClr val="dk1"/>
                </a:solidFill>
                <a:latin typeface="Nunito"/>
                <a:sym typeface="Nunito"/>
              </a:rPr>
            </a:br>
            <a:r>
              <a:rPr lang="en-US" b="1" dirty="0">
                <a:solidFill>
                  <a:schemeClr val="dk1"/>
                </a:solidFill>
                <a:latin typeface="Nunito"/>
                <a:sym typeface="Nunito"/>
              </a:rPr>
              <a:t>              F &lt; f</a:t>
            </a:r>
            <a:r>
              <a:rPr lang="en-US" dirty="0">
                <a:solidFill>
                  <a:schemeClr val="dk1"/>
                </a:solidFill>
                <a:sym typeface="Nunito"/>
              </a:rPr>
              <a:t>(k-1,N-k)</a:t>
            </a:r>
            <a:r>
              <a:rPr lang="en-US" b="1" dirty="0">
                <a:solidFill>
                  <a:schemeClr val="dk1"/>
                </a:solidFill>
                <a:latin typeface="Nunito"/>
                <a:sym typeface="Nunito"/>
              </a:rPr>
              <a:t>            1.26 &lt; 3.555</a:t>
            </a:r>
            <a:endParaRPr lang="en-US" dirty="0">
              <a:solidFill>
                <a:schemeClr val="dk1"/>
              </a:solidFill>
              <a:sym typeface="Nunito"/>
            </a:endParaRPr>
          </a:p>
          <a:p>
            <a:endParaRPr lang="en-US" dirty="0"/>
          </a:p>
          <a:p>
            <a:r>
              <a:rPr lang="en-US" dirty="0"/>
              <a:t>            </a:t>
            </a:r>
            <a:r>
              <a:rPr lang="en-US" b="1" dirty="0">
                <a:solidFill>
                  <a:schemeClr val="dk1"/>
                </a:solidFill>
                <a:latin typeface="Nunito"/>
              </a:rPr>
              <a:t> On doit accepter H0</a:t>
            </a:r>
            <a:br>
              <a:rPr lang="en-US" b="1" dirty="0">
                <a:solidFill>
                  <a:schemeClr val="dk1"/>
                </a:solidFill>
                <a:latin typeface="Nunito"/>
              </a:rPr>
            </a:br>
            <a:br>
              <a:rPr lang="en-US" dirty="0"/>
            </a:br>
            <a:endParaRPr lang="en-US" dirty="0"/>
          </a:p>
        </p:txBody>
      </p:sp>
      <p:sp>
        <p:nvSpPr>
          <p:cNvPr id="14" name="Arrow: Right 13">
            <a:extLst>
              <a:ext uri="{FF2B5EF4-FFF2-40B4-BE49-F238E27FC236}">
                <a16:creationId xmlns:a16="http://schemas.microsoft.com/office/drawing/2014/main" id="{4AF2519D-BA78-B7C2-D881-B955724EBB96}"/>
              </a:ext>
            </a:extLst>
          </p:cNvPr>
          <p:cNvSpPr/>
          <p:nvPr/>
        </p:nvSpPr>
        <p:spPr>
          <a:xfrm>
            <a:off x="5681830" y="3044714"/>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5FD4DD9-43F9-34E6-FB46-75615A96F381}"/>
              </a:ext>
            </a:extLst>
          </p:cNvPr>
          <p:cNvSpPr txBox="1"/>
          <p:nvPr/>
        </p:nvSpPr>
        <p:spPr>
          <a:xfrm>
            <a:off x="5985456" y="2970995"/>
            <a:ext cx="27271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dk1"/>
                </a:solidFill>
                <a:latin typeface="Nunito"/>
              </a:rPr>
              <a:t>Il </a:t>
            </a:r>
            <a:r>
              <a:rPr lang="en-US" b="1" dirty="0" err="1">
                <a:solidFill>
                  <a:schemeClr val="dk1"/>
                </a:solidFill>
                <a:latin typeface="Nunito"/>
              </a:rPr>
              <a:t>n'y</a:t>
            </a:r>
            <a:r>
              <a:rPr lang="en-US" b="1" dirty="0">
                <a:solidFill>
                  <a:schemeClr val="dk1"/>
                </a:solidFill>
                <a:latin typeface="Nunito"/>
              </a:rPr>
              <a:t> a pas de </a:t>
            </a:r>
            <a:r>
              <a:rPr lang="en-US" b="1" dirty="0" err="1">
                <a:solidFill>
                  <a:schemeClr val="dk1"/>
                </a:solidFill>
                <a:latin typeface="Nunito"/>
              </a:rPr>
              <a:t>différence</a:t>
            </a:r>
            <a:r>
              <a:rPr lang="en-US" b="1" dirty="0">
                <a:solidFill>
                  <a:schemeClr val="dk1"/>
                </a:solidFill>
                <a:latin typeface="Nunito"/>
              </a:rPr>
              <a:t> significative entre les </a:t>
            </a:r>
            <a:r>
              <a:rPr lang="en-US" b="1" dirty="0" err="1">
                <a:solidFill>
                  <a:schemeClr val="dk1"/>
                </a:solidFill>
                <a:latin typeface="Nunito"/>
              </a:rPr>
              <a:t>groupes</a:t>
            </a:r>
            <a:r>
              <a:rPr lang="en-US" b="1" dirty="0">
                <a:solidFill>
                  <a:schemeClr val="dk1"/>
                </a:solidFill>
                <a:latin typeface="Nunito"/>
              </a:rPr>
              <a:t>.</a:t>
            </a:r>
          </a:p>
        </p:txBody>
      </p:sp>
      <p:sp>
        <p:nvSpPr>
          <p:cNvPr id="16" name="Oval 15">
            <a:extLst>
              <a:ext uri="{FF2B5EF4-FFF2-40B4-BE49-F238E27FC236}">
                <a16:creationId xmlns:a16="http://schemas.microsoft.com/office/drawing/2014/main" id="{C9F6C851-0FBD-9BE6-5D8F-5AC9EE2AEDEF}"/>
              </a:ext>
            </a:extLst>
          </p:cNvPr>
          <p:cNvSpPr/>
          <p:nvPr/>
        </p:nvSpPr>
        <p:spPr>
          <a:xfrm>
            <a:off x="6145637" y="2398690"/>
            <a:ext cx="80492" cy="88542"/>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6CC4EC5-B5A9-73C5-D275-24CDFFBF4FFA}"/>
              </a:ext>
            </a:extLst>
          </p:cNvPr>
          <p:cNvSpPr/>
          <p:nvPr/>
        </p:nvSpPr>
        <p:spPr>
          <a:xfrm>
            <a:off x="6145636" y="1964026"/>
            <a:ext cx="80492" cy="88542"/>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5C1E13B5-69BD-14D6-288D-4091A6A3206B}"/>
              </a:ext>
            </a:extLst>
          </p:cNvPr>
          <p:cNvSpPr/>
          <p:nvPr/>
        </p:nvSpPr>
        <p:spPr>
          <a:xfrm>
            <a:off x="7663067" y="1924751"/>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177BE9-62EC-D875-1685-29FD14D1C187}"/>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20</a:t>
            </a:r>
          </a:p>
        </p:txBody>
      </p:sp>
    </p:spTree>
    <p:extLst>
      <p:ext uri="{BB962C8B-B14F-4D97-AF65-F5344CB8AC3E}">
        <p14:creationId xmlns:p14="http://schemas.microsoft.com/office/powerpoint/2010/main" val="394900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Les étapes </a:t>
            </a:r>
            <a:r>
              <a:rPr lang="en" dirty="0" err="1"/>
              <a:t>d'Anova</a:t>
            </a:r>
            <a:r>
              <a:rPr lang="en" dirty="0"/>
              <a:t>:</a:t>
            </a:r>
          </a:p>
        </p:txBody>
      </p:sp>
      <p:sp>
        <p:nvSpPr>
          <p:cNvPr id="2" name="TextBox 1">
            <a:extLst>
              <a:ext uri="{FF2B5EF4-FFF2-40B4-BE49-F238E27FC236}">
                <a16:creationId xmlns:a16="http://schemas.microsoft.com/office/drawing/2014/main" id="{C37C0292-EF58-35ED-2CCF-D8CE9A6DC305}"/>
              </a:ext>
            </a:extLst>
          </p:cNvPr>
          <p:cNvSpPr txBox="1"/>
          <p:nvPr/>
        </p:nvSpPr>
        <p:spPr>
          <a:xfrm>
            <a:off x="756633" y="1501194"/>
            <a:ext cx="795270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dk1"/>
                </a:solidFill>
                <a:latin typeface="Nunito"/>
              </a:rPr>
              <a:t>1- </a:t>
            </a:r>
            <a:r>
              <a:rPr lang="en-US" b="1" err="1">
                <a:solidFill>
                  <a:schemeClr val="dk1"/>
                </a:solidFill>
                <a:latin typeface="Nunito"/>
              </a:rPr>
              <a:t>Calculer</a:t>
            </a:r>
            <a:r>
              <a:rPr lang="en-US" b="1" dirty="0">
                <a:solidFill>
                  <a:schemeClr val="dk1"/>
                </a:solidFill>
                <a:latin typeface="Nunito"/>
              </a:rPr>
              <a:t> les </a:t>
            </a:r>
            <a:r>
              <a:rPr lang="en-US" b="1" err="1">
                <a:solidFill>
                  <a:schemeClr val="dk1"/>
                </a:solidFill>
                <a:latin typeface="Nunito"/>
              </a:rPr>
              <a:t>moyennes</a:t>
            </a:r>
            <a:r>
              <a:rPr lang="en-US" b="1" dirty="0">
                <a:solidFill>
                  <a:schemeClr val="dk1"/>
                </a:solidFill>
                <a:latin typeface="Nunito"/>
              </a:rPr>
              <a:t>.</a:t>
            </a:r>
          </a:p>
          <a:p>
            <a:endParaRPr lang="en-US" b="1" dirty="0">
              <a:solidFill>
                <a:schemeClr val="dk1"/>
              </a:solidFill>
              <a:latin typeface="Nunito"/>
            </a:endParaRPr>
          </a:p>
          <a:p>
            <a:r>
              <a:rPr lang="en-US" b="1" dirty="0">
                <a:solidFill>
                  <a:schemeClr val="dk1"/>
                </a:solidFill>
                <a:latin typeface="Nunito"/>
              </a:rPr>
              <a:t>2- </a:t>
            </a:r>
            <a:r>
              <a:rPr lang="en-US" b="1" dirty="0" err="1">
                <a:solidFill>
                  <a:schemeClr val="dk1"/>
                </a:solidFill>
                <a:latin typeface="Nunito"/>
              </a:rPr>
              <a:t>Calculer</a:t>
            </a:r>
            <a:r>
              <a:rPr lang="en-US" b="1" dirty="0">
                <a:solidFill>
                  <a:schemeClr val="dk1"/>
                </a:solidFill>
                <a:latin typeface="Nunito"/>
              </a:rPr>
              <a:t> la </a:t>
            </a:r>
            <a:r>
              <a:rPr lang="en-US" b="1" dirty="0" err="1">
                <a:solidFill>
                  <a:schemeClr val="dk1"/>
                </a:solidFill>
                <a:latin typeface="Nunito"/>
              </a:rPr>
              <a:t>somme</a:t>
            </a:r>
            <a:r>
              <a:rPr lang="en-US" b="1" dirty="0">
                <a:solidFill>
                  <a:schemeClr val="dk1"/>
                </a:solidFill>
                <a:latin typeface="Nunito"/>
              </a:rPr>
              <a:t> </a:t>
            </a:r>
            <a:r>
              <a:rPr lang="en" b="1" dirty="0">
                <a:solidFill>
                  <a:schemeClr val="dk1"/>
                </a:solidFill>
                <a:latin typeface="Nunito"/>
              </a:rPr>
              <a:t>des </a:t>
            </a:r>
            <a:r>
              <a:rPr lang="en" b="1" dirty="0" err="1">
                <a:solidFill>
                  <a:schemeClr val="dk1"/>
                </a:solidFill>
                <a:latin typeface="Nunito"/>
              </a:rPr>
              <a:t>carrés</a:t>
            </a:r>
            <a:r>
              <a:rPr lang="en" b="1" dirty="0">
                <a:solidFill>
                  <a:schemeClr val="dk1"/>
                </a:solidFill>
                <a:latin typeface="Nunito"/>
              </a:rPr>
              <a:t> </a:t>
            </a:r>
            <a:r>
              <a:rPr lang="en" b="1" dirty="0" err="1">
                <a:solidFill>
                  <a:schemeClr val="dk1"/>
                </a:solidFill>
                <a:latin typeface="Nunito"/>
              </a:rPr>
              <a:t>Totaux</a:t>
            </a:r>
            <a:r>
              <a:rPr lang="en" b="1" dirty="0">
                <a:solidFill>
                  <a:schemeClr val="dk1"/>
                </a:solidFill>
              </a:rPr>
              <a:t> .</a:t>
            </a:r>
          </a:p>
          <a:p>
            <a:endParaRPr lang="en" b="1" dirty="0">
              <a:solidFill>
                <a:schemeClr val="dk1"/>
              </a:solidFill>
            </a:endParaRPr>
          </a:p>
          <a:p>
            <a:r>
              <a:rPr lang="en" b="1" dirty="0">
                <a:solidFill>
                  <a:schemeClr val="dk1"/>
                </a:solidFill>
              </a:rPr>
              <a:t>3-  </a:t>
            </a:r>
            <a:r>
              <a:rPr lang="en-US" b="1" dirty="0" err="1">
                <a:solidFill>
                  <a:schemeClr val="dk1"/>
                </a:solidFill>
                <a:latin typeface="Nunito"/>
              </a:rPr>
              <a:t>Calculer</a:t>
            </a:r>
            <a:r>
              <a:rPr lang="en-US" b="1" dirty="0">
                <a:solidFill>
                  <a:schemeClr val="dk1"/>
                </a:solidFill>
                <a:latin typeface="Nunito"/>
              </a:rPr>
              <a:t> la </a:t>
            </a:r>
            <a:r>
              <a:rPr lang="en-US" b="1" dirty="0" err="1">
                <a:solidFill>
                  <a:schemeClr val="dk1"/>
                </a:solidFill>
                <a:latin typeface="Nunito"/>
              </a:rPr>
              <a:t>somme</a:t>
            </a:r>
            <a:r>
              <a:rPr lang="en-US" b="1" dirty="0">
                <a:solidFill>
                  <a:schemeClr val="dk1"/>
                </a:solidFill>
                <a:latin typeface="Nunito"/>
              </a:rPr>
              <a:t> </a:t>
            </a:r>
            <a:r>
              <a:rPr lang="en" b="1" dirty="0">
                <a:solidFill>
                  <a:schemeClr val="dk1"/>
                </a:solidFill>
                <a:latin typeface="Nunito"/>
              </a:rPr>
              <a:t>des </a:t>
            </a:r>
            <a:r>
              <a:rPr lang="en" b="1" dirty="0" err="1">
                <a:solidFill>
                  <a:schemeClr val="dk1"/>
                </a:solidFill>
                <a:latin typeface="Nunito"/>
              </a:rPr>
              <a:t>carrés</a:t>
            </a:r>
            <a:r>
              <a:rPr lang="en" b="1" dirty="0">
                <a:solidFill>
                  <a:schemeClr val="dk1"/>
                </a:solidFill>
                <a:latin typeface="Nunito"/>
              </a:rPr>
              <a:t> </a:t>
            </a:r>
            <a:r>
              <a:rPr lang="en" b="1" dirty="0" err="1">
                <a:solidFill>
                  <a:schemeClr val="dk1"/>
                </a:solidFill>
                <a:latin typeface="Nunito"/>
              </a:rPr>
              <a:t>Factoriels</a:t>
            </a:r>
            <a:r>
              <a:rPr lang="en" b="1" dirty="0">
                <a:solidFill>
                  <a:schemeClr val="dk1"/>
                </a:solidFill>
                <a:latin typeface="Nunito"/>
              </a:rPr>
              <a:t> et </a:t>
            </a:r>
            <a:r>
              <a:rPr lang="en-US" b="1" dirty="0" err="1">
                <a:solidFill>
                  <a:schemeClr val="dk1"/>
                </a:solidFill>
                <a:latin typeface="Nunito"/>
              </a:rPr>
              <a:t>somme</a:t>
            </a:r>
            <a:r>
              <a:rPr lang="en-US" b="1" dirty="0">
                <a:solidFill>
                  <a:schemeClr val="dk1"/>
                </a:solidFill>
                <a:latin typeface="Nunito"/>
              </a:rPr>
              <a:t> </a:t>
            </a:r>
            <a:r>
              <a:rPr lang="en" b="1" dirty="0">
                <a:solidFill>
                  <a:schemeClr val="dk1"/>
                </a:solidFill>
                <a:latin typeface="Nunito"/>
              </a:rPr>
              <a:t>des </a:t>
            </a:r>
            <a:r>
              <a:rPr lang="en" b="1" dirty="0" err="1">
                <a:solidFill>
                  <a:schemeClr val="dk1"/>
                </a:solidFill>
                <a:latin typeface="Nunito"/>
              </a:rPr>
              <a:t>carrés</a:t>
            </a:r>
            <a:r>
              <a:rPr lang="en" b="1" dirty="0">
                <a:solidFill>
                  <a:schemeClr val="dk1"/>
                </a:solidFill>
                <a:latin typeface="Nunito"/>
              </a:rPr>
              <a:t> </a:t>
            </a:r>
            <a:r>
              <a:rPr lang="en" b="1" dirty="0" err="1">
                <a:solidFill>
                  <a:schemeClr val="dk1"/>
                </a:solidFill>
                <a:latin typeface="Nunito"/>
              </a:rPr>
              <a:t>Résiduels</a:t>
            </a:r>
            <a:r>
              <a:rPr lang="en" b="1" dirty="0">
                <a:solidFill>
                  <a:schemeClr val="dk1"/>
                </a:solidFill>
                <a:latin typeface="Nunito"/>
              </a:rPr>
              <a:t>.</a:t>
            </a:r>
          </a:p>
          <a:p>
            <a:endParaRPr lang="en-US" b="1" dirty="0">
              <a:solidFill>
                <a:schemeClr val="dk1"/>
              </a:solidFill>
              <a:latin typeface="Nunito"/>
            </a:endParaRPr>
          </a:p>
          <a:p>
            <a:r>
              <a:rPr lang="en-US" b="1" dirty="0">
                <a:solidFill>
                  <a:schemeClr val="dk1"/>
                </a:solidFill>
                <a:latin typeface="Nunito"/>
              </a:rPr>
              <a:t>4- </a:t>
            </a:r>
            <a:r>
              <a:rPr lang="en-US" b="1" dirty="0" err="1">
                <a:solidFill>
                  <a:schemeClr val="dk1"/>
                </a:solidFill>
                <a:latin typeface="Nunito"/>
              </a:rPr>
              <a:t>Cacluler</a:t>
            </a:r>
            <a:r>
              <a:rPr lang="en-US" b="1" dirty="0">
                <a:solidFill>
                  <a:schemeClr val="dk1"/>
                </a:solidFill>
                <a:latin typeface="Nunito"/>
              </a:rPr>
              <a:t> le test </a:t>
            </a:r>
            <a:r>
              <a:rPr lang="en-US" b="1" dirty="0" err="1">
                <a:solidFill>
                  <a:schemeClr val="dk1"/>
                </a:solidFill>
                <a:latin typeface="Nunito"/>
              </a:rPr>
              <a:t>statistque</a:t>
            </a:r>
            <a:r>
              <a:rPr lang="en-US" b="1" dirty="0">
                <a:solidFill>
                  <a:schemeClr val="dk1"/>
                </a:solidFill>
                <a:latin typeface="Nunito"/>
              </a:rPr>
              <a:t> et la </a:t>
            </a:r>
            <a:r>
              <a:rPr lang="en-US" b="1" dirty="0" err="1">
                <a:solidFill>
                  <a:schemeClr val="dk1"/>
                </a:solidFill>
                <a:latin typeface="Nunito"/>
              </a:rPr>
              <a:t>valeur</a:t>
            </a:r>
            <a:r>
              <a:rPr lang="en-US" b="1" dirty="0">
                <a:solidFill>
                  <a:schemeClr val="dk1"/>
                </a:solidFill>
                <a:latin typeface="Nunito"/>
              </a:rPr>
              <a:t> </a:t>
            </a:r>
            <a:r>
              <a:rPr lang="en-US" b="1" dirty="0" err="1">
                <a:solidFill>
                  <a:schemeClr val="dk1"/>
                </a:solidFill>
                <a:latin typeface="Nunito"/>
              </a:rPr>
              <a:t>th</a:t>
            </a:r>
            <a:r>
              <a:rPr lang="en" b="1" dirty="0">
                <a:solidFill>
                  <a:schemeClr val="dk1"/>
                </a:solidFill>
              </a:rPr>
              <a:t>é</a:t>
            </a:r>
            <a:r>
              <a:rPr lang="en-US" b="1" dirty="0" err="1">
                <a:solidFill>
                  <a:schemeClr val="dk1"/>
                </a:solidFill>
                <a:latin typeface="Nunito"/>
              </a:rPr>
              <a:t>orique</a:t>
            </a:r>
            <a:r>
              <a:rPr lang="en-US" b="1" dirty="0">
                <a:solidFill>
                  <a:schemeClr val="dk1"/>
                </a:solidFill>
                <a:latin typeface="Nunito"/>
              </a:rPr>
              <a:t>.</a:t>
            </a:r>
          </a:p>
          <a:p>
            <a:endParaRPr lang="en-US" b="1" dirty="0">
              <a:solidFill>
                <a:schemeClr val="dk1"/>
              </a:solidFill>
              <a:latin typeface="Nunito"/>
            </a:endParaRPr>
          </a:p>
          <a:p>
            <a:r>
              <a:rPr lang="en-US" b="1" dirty="0">
                <a:solidFill>
                  <a:schemeClr val="dk1"/>
                </a:solidFill>
                <a:latin typeface="Nunito"/>
              </a:rPr>
              <a:t>5- </a:t>
            </a:r>
            <a:r>
              <a:rPr lang="en-US" b="1" dirty="0" err="1">
                <a:solidFill>
                  <a:schemeClr val="dk1"/>
                </a:solidFill>
                <a:latin typeface="Nunito"/>
              </a:rPr>
              <a:t>Interpr</a:t>
            </a:r>
            <a:r>
              <a:rPr lang="en" b="1" dirty="0">
                <a:solidFill>
                  <a:schemeClr val="dk1"/>
                </a:solidFill>
                <a:latin typeface="Nunito"/>
              </a:rPr>
              <a:t>é</a:t>
            </a:r>
            <a:r>
              <a:rPr lang="en-US" b="1" dirty="0" err="1">
                <a:solidFill>
                  <a:schemeClr val="dk1"/>
                </a:solidFill>
                <a:latin typeface="Nunito"/>
              </a:rPr>
              <a:t>ter</a:t>
            </a:r>
            <a:r>
              <a:rPr lang="en-US" b="1" dirty="0">
                <a:solidFill>
                  <a:schemeClr val="dk1"/>
                </a:solidFill>
                <a:latin typeface="Nunito"/>
              </a:rPr>
              <a:t> les r</a:t>
            </a:r>
            <a:r>
              <a:rPr lang="en" b="1" dirty="0">
                <a:solidFill>
                  <a:schemeClr val="dk1"/>
                </a:solidFill>
              </a:rPr>
              <a:t>é</a:t>
            </a:r>
            <a:r>
              <a:rPr lang="en-US" b="1" dirty="0" err="1">
                <a:solidFill>
                  <a:schemeClr val="dk1"/>
                </a:solidFill>
                <a:latin typeface="Nunito"/>
              </a:rPr>
              <a:t>sultats</a:t>
            </a:r>
            <a:r>
              <a:rPr lang="en-US" b="1" dirty="0">
                <a:solidFill>
                  <a:schemeClr val="dk1"/>
                </a:solidFill>
                <a:latin typeface="Nunito"/>
              </a:rPr>
              <a:t>.</a:t>
            </a:r>
          </a:p>
        </p:txBody>
      </p:sp>
      <p:sp>
        <p:nvSpPr>
          <p:cNvPr id="4" name="TextBox 3">
            <a:extLst>
              <a:ext uri="{FF2B5EF4-FFF2-40B4-BE49-F238E27FC236}">
                <a16:creationId xmlns:a16="http://schemas.microsoft.com/office/drawing/2014/main" id="{20D0F662-53F0-5D79-B3A8-1F0C0AD7C383}"/>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21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9"/>
          <p:cNvSpPr/>
          <p:nvPr/>
        </p:nvSpPr>
        <p:spPr>
          <a:xfrm>
            <a:off x="3824352" y="1117322"/>
            <a:ext cx="1365900" cy="11835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txBox="1">
            <a:spLocks noGrp="1"/>
          </p:cNvSpPr>
          <p:nvPr>
            <p:ph type="title"/>
          </p:nvPr>
        </p:nvSpPr>
        <p:spPr>
          <a:xfrm>
            <a:off x="872692" y="1929331"/>
            <a:ext cx="7258436" cy="1511400"/>
          </a:xfrm>
          <a:prstGeom prst="rect">
            <a:avLst/>
          </a:prstGeom>
        </p:spPr>
        <p:txBody>
          <a:bodyPr spcFirstLastPara="1" wrap="square" lIns="91425" tIns="91425" rIns="91425" bIns="91425" anchor="b" anchorCtr="0">
            <a:noAutofit/>
          </a:bodyPr>
          <a:lstStyle/>
          <a:p>
            <a:r>
              <a:rPr lang="en" dirty="0"/>
              <a:t>Anova à deux </a:t>
            </a:r>
            <a:r>
              <a:rPr lang="en" dirty="0" err="1"/>
              <a:t>facteurs</a:t>
            </a:r>
            <a:endParaRPr dirty="0" err="1"/>
          </a:p>
        </p:txBody>
      </p:sp>
      <p:sp>
        <p:nvSpPr>
          <p:cNvPr id="753" name="Google Shape;753;p39"/>
          <p:cNvSpPr txBox="1">
            <a:spLocks noGrp="1"/>
          </p:cNvSpPr>
          <p:nvPr>
            <p:ph type="title" idx="2"/>
          </p:nvPr>
        </p:nvSpPr>
        <p:spPr>
          <a:xfrm>
            <a:off x="3828003" y="1284312"/>
            <a:ext cx="12939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755" name="Google Shape;755;p39"/>
          <p:cNvGrpSpPr/>
          <p:nvPr/>
        </p:nvGrpSpPr>
        <p:grpSpPr>
          <a:xfrm>
            <a:off x="291675" y="277425"/>
            <a:ext cx="1276500" cy="685800"/>
            <a:chOff x="655875" y="400050"/>
            <a:chExt cx="1276500" cy="685800"/>
          </a:xfrm>
        </p:grpSpPr>
        <p:grpSp>
          <p:nvGrpSpPr>
            <p:cNvPr id="756" name="Google Shape;756;p39"/>
            <p:cNvGrpSpPr/>
            <p:nvPr/>
          </p:nvGrpSpPr>
          <p:grpSpPr>
            <a:xfrm>
              <a:off x="789225" y="539500"/>
              <a:ext cx="1077550" cy="435500"/>
              <a:chOff x="797375" y="525175"/>
              <a:chExt cx="1077550" cy="435500"/>
            </a:xfrm>
          </p:grpSpPr>
          <p:grpSp>
            <p:nvGrpSpPr>
              <p:cNvPr id="757" name="Google Shape;757;p39"/>
              <p:cNvGrpSpPr/>
              <p:nvPr/>
            </p:nvGrpSpPr>
            <p:grpSpPr>
              <a:xfrm>
                <a:off x="797375" y="718450"/>
                <a:ext cx="427175" cy="242225"/>
                <a:chOff x="797375" y="718450"/>
                <a:chExt cx="427175" cy="242225"/>
              </a:xfrm>
            </p:grpSpPr>
            <p:cxnSp>
              <p:nvCxnSpPr>
                <p:cNvPr id="758" name="Google Shape;758;p39"/>
                <p:cNvCxnSpPr/>
                <p:nvPr/>
              </p:nvCxnSpPr>
              <p:spPr>
                <a:xfrm rot="10800000" flipH="1">
                  <a:off x="797375" y="737475"/>
                  <a:ext cx="223200" cy="223200"/>
                </a:xfrm>
                <a:prstGeom prst="straightConnector1">
                  <a:avLst/>
                </a:prstGeom>
                <a:noFill/>
                <a:ln w="9525" cap="flat" cmpd="sng">
                  <a:solidFill>
                    <a:schemeClr val="lt2"/>
                  </a:solidFill>
                  <a:prstDash val="solid"/>
                  <a:round/>
                  <a:headEnd type="none" w="med" len="med"/>
                  <a:tailEnd type="none" w="med" len="med"/>
                </a:ln>
              </p:spPr>
            </p:cxnSp>
            <p:cxnSp>
              <p:nvCxnSpPr>
                <p:cNvPr id="759" name="Google Shape;759;p39"/>
                <p:cNvCxnSpPr/>
                <p:nvPr/>
              </p:nvCxnSpPr>
              <p:spPr>
                <a:xfrm>
                  <a:off x="1023250" y="740225"/>
                  <a:ext cx="201300" cy="116100"/>
                </a:xfrm>
                <a:prstGeom prst="straightConnector1">
                  <a:avLst/>
                </a:prstGeom>
                <a:noFill/>
                <a:ln w="9525" cap="flat" cmpd="sng">
                  <a:solidFill>
                    <a:schemeClr val="lt2"/>
                  </a:solidFill>
                  <a:prstDash val="solid"/>
                  <a:round/>
                  <a:headEnd type="none" w="med" len="med"/>
                  <a:tailEnd type="none" w="med" len="med"/>
                </a:ln>
              </p:spPr>
            </p:cxnSp>
            <p:sp>
              <p:nvSpPr>
                <p:cNvPr id="760" name="Google Shape;760;p39"/>
                <p:cNvSpPr/>
                <p:nvPr/>
              </p:nvSpPr>
              <p:spPr>
                <a:xfrm>
                  <a:off x="998750" y="71845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39"/>
              <p:cNvGrpSpPr/>
              <p:nvPr/>
            </p:nvGrpSpPr>
            <p:grpSpPr>
              <a:xfrm>
                <a:off x="1224550" y="612300"/>
                <a:ext cx="427175" cy="242225"/>
                <a:chOff x="797375" y="718450"/>
                <a:chExt cx="427175" cy="242225"/>
              </a:xfrm>
            </p:grpSpPr>
            <p:cxnSp>
              <p:nvCxnSpPr>
                <p:cNvPr id="762" name="Google Shape;762;p39"/>
                <p:cNvCxnSpPr/>
                <p:nvPr/>
              </p:nvCxnSpPr>
              <p:spPr>
                <a:xfrm rot="10800000" flipH="1">
                  <a:off x="797375" y="737475"/>
                  <a:ext cx="223200" cy="223200"/>
                </a:xfrm>
                <a:prstGeom prst="straightConnector1">
                  <a:avLst/>
                </a:prstGeom>
                <a:noFill/>
                <a:ln w="9525" cap="flat" cmpd="sng">
                  <a:solidFill>
                    <a:schemeClr val="lt2"/>
                  </a:solidFill>
                  <a:prstDash val="solid"/>
                  <a:round/>
                  <a:headEnd type="none" w="med" len="med"/>
                  <a:tailEnd type="none" w="med" len="med"/>
                </a:ln>
              </p:spPr>
            </p:cxnSp>
            <p:cxnSp>
              <p:nvCxnSpPr>
                <p:cNvPr id="763" name="Google Shape;763;p39"/>
                <p:cNvCxnSpPr/>
                <p:nvPr/>
              </p:nvCxnSpPr>
              <p:spPr>
                <a:xfrm>
                  <a:off x="1023250" y="740225"/>
                  <a:ext cx="201300" cy="116100"/>
                </a:xfrm>
                <a:prstGeom prst="straightConnector1">
                  <a:avLst/>
                </a:prstGeom>
                <a:noFill/>
                <a:ln w="9525" cap="flat" cmpd="sng">
                  <a:solidFill>
                    <a:schemeClr val="lt2"/>
                  </a:solidFill>
                  <a:prstDash val="solid"/>
                  <a:round/>
                  <a:headEnd type="none" w="med" len="med"/>
                  <a:tailEnd type="none" w="med" len="med"/>
                </a:ln>
              </p:spPr>
            </p:cxnSp>
            <p:sp>
              <p:nvSpPr>
                <p:cNvPr id="764" name="Google Shape;764;p39"/>
                <p:cNvSpPr/>
                <p:nvPr/>
              </p:nvSpPr>
              <p:spPr>
                <a:xfrm>
                  <a:off x="998750" y="71845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5" name="Google Shape;765;p39"/>
              <p:cNvCxnSpPr/>
              <p:nvPr/>
            </p:nvCxnSpPr>
            <p:spPr>
              <a:xfrm rot="10800000" flipH="1">
                <a:off x="1651725" y="525175"/>
                <a:ext cx="223200" cy="223200"/>
              </a:xfrm>
              <a:prstGeom prst="straightConnector1">
                <a:avLst/>
              </a:prstGeom>
              <a:noFill/>
              <a:ln w="9525" cap="flat" cmpd="sng">
                <a:solidFill>
                  <a:schemeClr val="lt2"/>
                </a:solidFill>
                <a:prstDash val="solid"/>
                <a:round/>
                <a:headEnd type="none" w="med" len="med"/>
                <a:tailEnd type="none" w="med" len="med"/>
              </a:ln>
            </p:spPr>
          </p:cxnSp>
          <p:sp>
            <p:nvSpPr>
              <p:cNvPr id="766" name="Google Shape;766;p39"/>
              <p:cNvSpPr/>
              <p:nvPr/>
            </p:nvSpPr>
            <p:spPr>
              <a:xfrm>
                <a:off x="1205400" y="83270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1627225" y="711663"/>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8" name="Google Shape;768;p39"/>
            <p:cNvCxnSpPr/>
            <p:nvPr/>
          </p:nvCxnSpPr>
          <p:spPr>
            <a:xfrm>
              <a:off x="789225" y="400050"/>
              <a:ext cx="0" cy="685800"/>
            </a:xfrm>
            <a:prstGeom prst="straightConnector1">
              <a:avLst/>
            </a:prstGeom>
            <a:noFill/>
            <a:ln w="9525" cap="flat" cmpd="sng">
              <a:solidFill>
                <a:schemeClr val="lt2"/>
              </a:solidFill>
              <a:prstDash val="solid"/>
              <a:round/>
              <a:headEnd type="none" w="med" len="med"/>
              <a:tailEnd type="none" w="med" len="med"/>
            </a:ln>
          </p:spPr>
        </p:cxnSp>
        <p:cxnSp>
          <p:nvCxnSpPr>
            <p:cNvPr id="769" name="Google Shape;769;p39"/>
            <p:cNvCxnSpPr/>
            <p:nvPr/>
          </p:nvCxnSpPr>
          <p:spPr>
            <a:xfrm>
              <a:off x="655875" y="977000"/>
              <a:ext cx="1276500" cy="0"/>
            </a:xfrm>
            <a:prstGeom prst="straightConnector1">
              <a:avLst/>
            </a:prstGeom>
            <a:noFill/>
            <a:ln w="9525" cap="flat" cmpd="sng">
              <a:solidFill>
                <a:schemeClr val="lt2"/>
              </a:solidFill>
              <a:prstDash val="solid"/>
              <a:round/>
              <a:headEnd type="none" w="med" len="med"/>
              <a:tailEnd type="none" w="med" len="med"/>
            </a:ln>
          </p:spPr>
        </p:cxnSp>
      </p:grpSp>
      <p:grpSp>
        <p:nvGrpSpPr>
          <p:cNvPr id="770" name="Google Shape;770;p39"/>
          <p:cNvGrpSpPr/>
          <p:nvPr/>
        </p:nvGrpSpPr>
        <p:grpSpPr>
          <a:xfrm>
            <a:off x="7635152" y="4180125"/>
            <a:ext cx="1179263" cy="707950"/>
            <a:chOff x="5706375" y="1468100"/>
            <a:chExt cx="1442700" cy="866100"/>
          </a:xfrm>
        </p:grpSpPr>
        <p:sp>
          <p:nvSpPr>
            <p:cNvPr id="771" name="Google Shape;771;p39"/>
            <p:cNvSpPr/>
            <p:nvPr/>
          </p:nvSpPr>
          <p:spPr>
            <a:xfrm>
              <a:off x="5793352" y="1583160"/>
              <a:ext cx="4797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5793350" y="1818189"/>
              <a:ext cx="8712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5793361" y="2053217"/>
              <a:ext cx="12789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4" name="Google Shape;774;p39"/>
            <p:cNvCxnSpPr/>
            <p:nvPr/>
          </p:nvCxnSpPr>
          <p:spPr>
            <a:xfrm rot="10800000" flipH="1">
              <a:off x="5792650" y="1817875"/>
              <a:ext cx="75600" cy="132000"/>
            </a:xfrm>
            <a:prstGeom prst="straightConnector1">
              <a:avLst/>
            </a:prstGeom>
            <a:noFill/>
            <a:ln w="9525" cap="flat" cmpd="sng">
              <a:solidFill>
                <a:schemeClr val="lt2"/>
              </a:solidFill>
              <a:prstDash val="solid"/>
              <a:round/>
              <a:headEnd type="none" w="med" len="med"/>
              <a:tailEnd type="none" w="med" len="med"/>
            </a:ln>
          </p:spPr>
        </p:cxnSp>
        <p:cxnSp>
          <p:nvCxnSpPr>
            <p:cNvPr id="775" name="Google Shape;775;p39"/>
            <p:cNvCxnSpPr/>
            <p:nvPr/>
          </p:nvCxnSpPr>
          <p:spPr>
            <a:xfrm rot="10800000" flipH="1">
              <a:off x="5847117"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6" name="Google Shape;776;p39"/>
            <p:cNvCxnSpPr/>
            <p:nvPr/>
          </p:nvCxnSpPr>
          <p:spPr>
            <a:xfrm rot="10800000" flipH="1">
              <a:off x="5922308"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7" name="Google Shape;777;p39"/>
            <p:cNvCxnSpPr/>
            <p:nvPr/>
          </p:nvCxnSpPr>
          <p:spPr>
            <a:xfrm rot="10800000" flipH="1">
              <a:off x="5997500"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8" name="Google Shape;778;p39"/>
            <p:cNvCxnSpPr/>
            <p:nvPr/>
          </p:nvCxnSpPr>
          <p:spPr>
            <a:xfrm rot="10800000" flipH="1">
              <a:off x="6072692"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9" name="Google Shape;779;p39"/>
            <p:cNvCxnSpPr/>
            <p:nvPr/>
          </p:nvCxnSpPr>
          <p:spPr>
            <a:xfrm rot="10800000" flipH="1">
              <a:off x="6147883"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0" name="Google Shape;780;p39"/>
            <p:cNvCxnSpPr/>
            <p:nvPr/>
          </p:nvCxnSpPr>
          <p:spPr>
            <a:xfrm rot="10800000" flipH="1">
              <a:off x="6223075"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1" name="Google Shape;781;p39"/>
            <p:cNvCxnSpPr/>
            <p:nvPr/>
          </p:nvCxnSpPr>
          <p:spPr>
            <a:xfrm rot="10800000" flipH="1">
              <a:off x="6298267"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2" name="Google Shape;782;p39"/>
            <p:cNvCxnSpPr/>
            <p:nvPr/>
          </p:nvCxnSpPr>
          <p:spPr>
            <a:xfrm rot="10800000" flipH="1">
              <a:off x="6373458"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3" name="Google Shape;783;p39"/>
            <p:cNvCxnSpPr/>
            <p:nvPr/>
          </p:nvCxnSpPr>
          <p:spPr>
            <a:xfrm rot="10800000" flipH="1">
              <a:off x="6523842"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4" name="Google Shape;784;p39"/>
            <p:cNvCxnSpPr/>
            <p:nvPr/>
          </p:nvCxnSpPr>
          <p:spPr>
            <a:xfrm rot="10800000" flipH="1">
              <a:off x="6599033" y="1863638"/>
              <a:ext cx="66600" cy="120900"/>
            </a:xfrm>
            <a:prstGeom prst="straightConnector1">
              <a:avLst/>
            </a:prstGeom>
            <a:noFill/>
            <a:ln w="9525" cap="flat" cmpd="sng">
              <a:solidFill>
                <a:schemeClr val="lt2"/>
              </a:solidFill>
              <a:prstDash val="solid"/>
              <a:round/>
              <a:headEnd type="none" w="med" len="med"/>
              <a:tailEnd type="none" w="med" len="med"/>
            </a:ln>
          </p:spPr>
        </p:cxnSp>
        <p:cxnSp>
          <p:nvCxnSpPr>
            <p:cNvPr id="785" name="Google Shape;785;p39"/>
            <p:cNvCxnSpPr/>
            <p:nvPr/>
          </p:nvCxnSpPr>
          <p:spPr>
            <a:xfrm rot="10800000" flipH="1">
              <a:off x="6448650"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6" name="Google Shape;786;p39"/>
            <p:cNvCxnSpPr/>
            <p:nvPr/>
          </p:nvCxnSpPr>
          <p:spPr>
            <a:xfrm>
              <a:off x="5792650" y="1468100"/>
              <a:ext cx="0" cy="866100"/>
            </a:xfrm>
            <a:prstGeom prst="straightConnector1">
              <a:avLst/>
            </a:prstGeom>
            <a:noFill/>
            <a:ln w="9525" cap="flat" cmpd="sng">
              <a:solidFill>
                <a:schemeClr val="lt2"/>
              </a:solidFill>
              <a:prstDash val="solid"/>
              <a:round/>
              <a:headEnd type="none" w="med" len="med"/>
              <a:tailEnd type="none" w="med" len="med"/>
            </a:ln>
          </p:spPr>
        </p:cxnSp>
        <p:cxnSp>
          <p:nvCxnSpPr>
            <p:cNvPr id="787" name="Google Shape;787;p39"/>
            <p:cNvCxnSpPr/>
            <p:nvPr/>
          </p:nvCxnSpPr>
          <p:spPr>
            <a:xfrm>
              <a:off x="5706375" y="2274275"/>
              <a:ext cx="1442700" cy="0"/>
            </a:xfrm>
            <a:prstGeom prst="straightConnector1">
              <a:avLst/>
            </a:prstGeom>
            <a:noFill/>
            <a:ln w="9525" cap="flat" cmpd="sng">
              <a:solidFill>
                <a:schemeClr val="lt2"/>
              </a:solidFill>
              <a:prstDash val="solid"/>
              <a:round/>
              <a:headEnd type="none" w="med" len="med"/>
              <a:tailEnd type="none" w="med" len="med"/>
            </a:ln>
          </p:spPr>
        </p:cxnSp>
      </p:grpSp>
      <p:grpSp>
        <p:nvGrpSpPr>
          <p:cNvPr id="788" name="Google Shape;788;p39"/>
          <p:cNvGrpSpPr/>
          <p:nvPr/>
        </p:nvGrpSpPr>
        <p:grpSpPr>
          <a:xfrm>
            <a:off x="-811666" y="183700"/>
            <a:ext cx="10372105" cy="4995125"/>
            <a:chOff x="-811666" y="183700"/>
            <a:chExt cx="10372105" cy="4995125"/>
          </a:xfrm>
        </p:grpSpPr>
        <p:grpSp>
          <p:nvGrpSpPr>
            <p:cNvPr id="789" name="Google Shape;789;p39"/>
            <p:cNvGrpSpPr/>
            <p:nvPr/>
          </p:nvGrpSpPr>
          <p:grpSpPr>
            <a:xfrm rot="10800000">
              <a:off x="7828736" y="1971090"/>
              <a:ext cx="1731702" cy="1750273"/>
              <a:chOff x="-345650" y="0"/>
              <a:chExt cx="1885975" cy="1906200"/>
            </a:xfrm>
          </p:grpSpPr>
          <p:sp>
            <p:nvSpPr>
              <p:cNvPr id="790" name="Google Shape;790;p39"/>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p:nvPr/>
            </p:nvSpPr>
            <p:spPr>
              <a:xfrm>
                <a:off x="227767" y="320409"/>
                <a:ext cx="733200" cy="635400"/>
              </a:xfrm>
              <a:prstGeom prst="hexagon">
                <a:avLst>
                  <a:gd name="adj" fmla="val 25000"/>
                  <a:gd name="vf" fmla="val 115470"/>
                </a:avLst>
              </a:prstGeom>
              <a:solidFill>
                <a:srgbClr val="DEE9F1">
                  <a:alpha val="101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9"/>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9"/>
            <p:cNvGrpSpPr/>
            <p:nvPr/>
          </p:nvGrpSpPr>
          <p:grpSpPr>
            <a:xfrm>
              <a:off x="-811666" y="2156938"/>
              <a:ext cx="2138900" cy="1378564"/>
              <a:chOff x="-345650" y="0"/>
              <a:chExt cx="2957550" cy="1906200"/>
            </a:xfrm>
          </p:grpSpPr>
          <p:sp>
            <p:nvSpPr>
              <p:cNvPr id="797" name="Google Shape;797;p39"/>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405325" y="2954925"/>
              <a:ext cx="2237088" cy="2223900"/>
              <a:chOff x="-304187" y="2778200"/>
              <a:chExt cx="2237088" cy="2223900"/>
            </a:xfrm>
          </p:grpSpPr>
          <p:sp>
            <p:nvSpPr>
              <p:cNvPr id="806" name="Google Shape;806;p39"/>
              <p:cNvSpPr/>
              <p:nvPr/>
            </p:nvSpPr>
            <p:spPr>
              <a:xfrm>
                <a:off x="-304175" y="30959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263863" y="27782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63863" y="3413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304187" y="37313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1199700" y="3413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812575" y="43667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39"/>
            <p:cNvSpPr/>
            <p:nvPr/>
          </p:nvSpPr>
          <p:spPr>
            <a:xfrm>
              <a:off x="7521825" y="221000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1161525" y="3043000"/>
              <a:ext cx="213900" cy="2139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39"/>
            <p:cNvGrpSpPr/>
            <p:nvPr/>
          </p:nvGrpSpPr>
          <p:grpSpPr>
            <a:xfrm>
              <a:off x="8797200" y="472000"/>
              <a:ext cx="58800" cy="58800"/>
              <a:chOff x="3262950" y="539500"/>
              <a:chExt cx="58800" cy="58800"/>
            </a:xfrm>
          </p:grpSpPr>
          <p:sp>
            <p:nvSpPr>
              <p:cNvPr id="815" name="Google Shape;815;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9"/>
            <p:cNvGrpSpPr/>
            <p:nvPr/>
          </p:nvGrpSpPr>
          <p:grpSpPr>
            <a:xfrm>
              <a:off x="307590" y="3569453"/>
              <a:ext cx="46523" cy="46523"/>
              <a:chOff x="3262950" y="539500"/>
              <a:chExt cx="58800" cy="58800"/>
            </a:xfrm>
          </p:grpSpPr>
          <p:sp>
            <p:nvSpPr>
              <p:cNvPr id="818" name="Google Shape;818;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9"/>
            <p:cNvGrpSpPr/>
            <p:nvPr/>
          </p:nvGrpSpPr>
          <p:grpSpPr>
            <a:xfrm>
              <a:off x="1631395" y="3547378"/>
              <a:ext cx="90699" cy="90699"/>
              <a:chOff x="3262950" y="539500"/>
              <a:chExt cx="58800" cy="58800"/>
            </a:xfrm>
          </p:grpSpPr>
          <p:sp>
            <p:nvSpPr>
              <p:cNvPr id="821" name="Google Shape;821;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766425" y="14224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7231725" y="380527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8681700" y="14545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8681700" y="20899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8098750" y="1136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8098750" y="17722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8098750" y="2407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7187000" y="152155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8098750" y="1837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39"/>
            <p:cNvGrpSpPr/>
            <p:nvPr/>
          </p:nvGrpSpPr>
          <p:grpSpPr>
            <a:xfrm>
              <a:off x="8199345" y="1726853"/>
              <a:ext cx="90699" cy="90699"/>
              <a:chOff x="3262950" y="539500"/>
              <a:chExt cx="58800" cy="58800"/>
            </a:xfrm>
          </p:grpSpPr>
          <p:sp>
            <p:nvSpPr>
              <p:cNvPr id="833" name="Google Shape;833;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39"/>
            <p:cNvGrpSpPr/>
            <p:nvPr/>
          </p:nvGrpSpPr>
          <p:grpSpPr>
            <a:xfrm>
              <a:off x="8781244" y="2679941"/>
              <a:ext cx="90699" cy="90699"/>
              <a:chOff x="3262950" y="539500"/>
              <a:chExt cx="58800" cy="58800"/>
            </a:xfrm>
          </p:grpSpPr>
          <p:sp>
            <p:nvSpPr>
              <p:cNvPr id="836" name="Google Shape;836;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2">
            <a:extLst>
              <a:ext uri="{FF2B5EF4-FFF2-40B4-BE49-F238E27FC236}">
                <a16:creationId xmlns:a16="http://schemas.microsoft.com/office/drawing/2014/main" id="{CAA8D201-3285-2026-DD12-F5BD6EE0F28D}"/>
              </a:ext>
            </a:extLst>
          </p:cNvPr>
          <p:cNvSpPr txBox="1"/>
          <p:nvPr/>
        </p:nvSpPr>
        <p:spPr>
          <a:xfrm>
            <a:off x="4336557" y="465853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accent2"/>
                </a:solidFill>
                <a:latin typeface="Nunito"/>
              </a:rPr>
              <a:t>22</a:t>
            </a:r>
          </a:p>
        </p:txBody>
      </p:sp>
    </p:spTree>
    <p:extLst>
      <p:ext uri="{BB962C8B-B14F-4D97-AF65-F5344CB8AC3E}">
        <p14:creationId xmlns:p14="http://schemas.microsoft.com/office/powerpoint/2010/main" val="382809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0"/>
          <p:cNvSpPr txBox="1">
            <a:spLocks noGrp="1"/>
          </p:cNvSpPr>
          <p:nvPr>
            <p:ph type="title"/>
          </p:nvPr>
        </p:nvSpPr>
        <p:spPr>
          <a:xfrm>
            <a:off x="720000" y="197016"/>
            <a:ext cx="8325531" cy="572700"/>
          </a:xfrm>
          <a:prstGeom prst="rect">
            <a:avLst/>
          </a:prstGeom>
        </p:spPr>
        <p:txBody>
          <a:bodyPr spcFirstLastPara="1" wrap="square" lIns="91425" tIns="91425" rIns="91425" bIns="91425" anchor="t" anchorCtr="0">
            <a:noAutofit/>
          </a:bodyPr>
          <a:lstStyle/>
          <a:p>
            <a:r>
              <a:rPr lang="en" dirty="0" err="1"/>
              <a:t>Qu'est</a:t>
            </a:r>
            <a:r>
              <a:rPr lang="en" dirty="0"/>
              <a:t> </a:t>
            </a:r>
            <a:r>
              <a:rPr lang="en" dirty="0" err="1"/>
              <a:t>ce</a:t>
            </a:r>
            <a:r>
              <a:rPr lang="en" dirty="0"/>
              <a:t> </a:t>
            </a:r>
            <a:r>
              <a:rPr lang="en" dirty="0" err="1"/>
              <a:t>qu'une</a:t>
            </a:r>
            <a:r>
              <a:rPr lang="en" dirty="0"/>
              <a:t> Anova à deux </a:t>
            </a:r>
            <a:r>
              <a:rPr lang="en" dirty="0" err="1"/>
              <a:t>facteurs</a:t>
            </a:r>
            <a:r>
              <a:rPr lang="en" dirty="0"/>
              <a:t>?</a:t>
            </a:r>
          </a:p>
        </p:txBody>
      </p:sp>
      <p:sp>
        <p:nvSpPr>
          <p:cNvPr id="843" name="Google Shape;843;p40"/>
          <p:cNvSpPr txBox="1">
            <a:spLocks noGrp="1"/>
          </p:cNvSpPr>
          <p:nvPr>
            <p:ph type="subTitle" idx="1"/>
          </p:nvPr>
        </p:nvSpPr>
        <p:spPr>
          <a:xfrm>
            <a:off x="720000" y="1506206"/>
            <a:ext cx="6451403" cy="1176867"/>
          </a:xfrm>
          <a:prstGeom prst="rect">
            <a:avLst/>
          </a:prstGeom>
        </p:spPr>
        <p:txBody>
          <a:bodyPr spcFirstLastPara="1" wrap="square" lIns="91425" tIns="91425" rIns="91425" bIns="91425" anchor="t" anchorCtr="0">
            <a:noAutofit/>
          </a:bodyPr>
          <a:lstStyle/>
          <a:p>
            <a:pPr marL="0" indent="0">
              <a:lnSpc>
                <a:spcPct val="114999"/>
              </a:lnSpc>
              <a:buNone/>
            </a:pPr>
            <a:r>
              <a:rPr lang="en" dirty="0">
                <a:solidFill>
                  <a:schemeClr val="tx1"/>
                </a:solidFill>
              </a:rPr>
              <a:t>L'ANOVA à deux </a:t>
            </a:r>
            <a:r>
              <a:rPr lang="en" dirty="0" err="1">
                <a:solidFill>
                  <a:schemeClr val="tx1"/>
                </a:solidFill>
              </a:rPr>
              <a:t>facteurs</a:t>
            </a:r>
            <a:r>
              <a:rPr lang="en" dirty="0">
                <a:solidFill>
                  <a:schemeClr val="tx1"/>
                </a:solidFill>
              </a:rPr>
              <a:t> </a:t>
            </a:r>
            <a:r>
              <a:rPr lang="en" dirty="0" err="1">
                <a:solidFill>
                  <a:schemeClr val="tx1"/>
                </a:solidFill>
              </a:rPr>
              <a:t>est</a:t>
            </a:r>
            <a:r>
              <a:rPr lang="en" dirty="0">
                <a:solidFill>
                  <a:schemeClr val="tx1"/>
                </a:solidFill>
              </a:rPr>
              <a:t> </a:t>
            </a:r>
            <a:r>
              <a:rPr lang="en" dirty="0" err="1">
                <a:solidFill>
                  <a:schemeClr val="tx1"/>
                </a:solidFill>
              </a:rPr>
              <a:t>une</a:t>
            </a:r>
            <a:r>
              <a:rPr lang="en" dirty="0">
                <a:solidFill>
                  <a:schemeClr val="tx1"/>
                </a:solidFill>
              </a:rPr>
              <a:t> </a:t>
            </a:r>
            <a:r>
              <a:rPr lang="en" dirty="0" err="1">
                <a:solidFill>
                  <a:schemeClr val="tx1"/>
                </a:solidFill>
              </a:rPr>
              <a:t>méthode</a:t>
            </a:r>
            <a:r>
              <a:rPr lang="en" dirty="0">
                <a:solidFill>
                  <a:schemeClr val="tx1"/>
                </a:solidFill>
              </a:rPr>
              <a:t> </a:t>
            </a:r>
            <a:r>
              <a:rPr lang="en" dirty="0" err="1">
                <a:solidFill>
                  <a:schemeClr val="tx1"/>
                </a:solidFill>
              </a:rPr>
              <a:t>statistique</a:t>
            </a:r>
            <a:r>
              <a:rPr lang="en" dirty="0">
                <a:solidFill>
                  <a:schemeClr val="tx1"/>
                </a:solidFill>
              </a:rPr>
              <a:t> </a:t>
            </a:r>
            <a:r>
              <a:rPr lang="en" dirty="0" err="1">
                <a:solidFill>
                  <a:schemeClr val="tx1"/>
                </a:solidFill>
              </a:rPr>
              <a:t>utilisée</a:t>
            </a:r>
            <a:r>
              <a:rPr lang="en" dirty="0">
                <a:solidFill>
                  <a:schemeClr val="tx1"/>
                </a:solidFill>
              </a:rPr>
              <a:t> pour </a:t>
            </a:r>
            <a:r>
              <a:rPr lang="en" dirty="0" err="1">
                <a:solidFill>
                  <a:schemeClr val="tx1"/>
                </a:solidFill>
              </a:rPr>
              <a:t>évaluer</a:t>
            </a:r>
            <a:r>
              <a:rPr lang="en" dirty="0">
                <a:solidFill>
                  <a:schemeClr val="tx1"/>
                </a:solidFill>
              </a:rPr>
              <a:t> </a:t>
            </a:r>
            <a:r>
              <a:rPr lang="en" dirty="0" err="1">
                <a:solidFill>
                  <a:schemeClr val="tx1"/>
                </a:solidFill>
              </a:rPr>
              <a:t>si</a:t>
            </a:r>
            <a:r>
              <a:rPr lang="en" dirty="0">
                <a:solidFill>
                  <a:schemeClr val="tx1"/>
                </a:solidFill>
              </a:rPr>
              <a:t> les </a:t>
            </a:r>
            <a:r>
              <a:rPr lang="en" dirty="0" err="1">
                <a:solidFill>
                  <a:schemeClr val="tx1"/>
                </a:solidFill>
              </a:rPr>
              <a:t>moyennes</a:t>
            </a:r>
            <a:r>
              <a:rPr lang="en" dirty="0">
                <a:solidFill>
                  <a:schemeClr val="tx1"/>
                </a:solidFill>
              </a:rPr>
              <a:t> de </a:t>
            </a:r>
            <a:r>
              <a:rPr lang="en" dirty="0" err="1">
                <a:solidFill>
                  <a:schemeClr val="tx1"/>
                </a:solidFill>
              </a:rPr>
              <a:t>groupes</a:t>
            </a:r>
            <a:r>
              <a:rPr lang="en" dirty="0">
                <a:solidFill>
                  <a:schemeClr val="tx1"/>
                </a:solidFill>
              </a:rPr>
              <a:t> </a:t>
            </a:r>
            <a:r>
              <a:rPr lang="en" dirty="0" err="1">
                <a:solidFill>
                  <a:schemeClr val="tx1"/>
                </a:solidFill>
              </a:rPr>
              <a:t>diffèrent</a:t>
            </a:r>
            <a:r>
              <a:rPr lang="en" dirty="0">
                <a:solidFill>
                  <a:schemeClr val="tx1"/>
                </a:solidFill>
              </a:rPr>
              <a:t> de manière significative </a:t>
            </a:r>
            <a:r>
              <a:rPr lang="en" dirty="0" err="1">
                <a:solidFill>
                  <a:schemeClr val="tx1"/>
                </a:solidFill>
              </a:rPr>
              <a:t>en</a:t>
            </a:r>
            <a:r>
              <a:rPr lang="en" dirty="0">
                <a:solidFill>
                  <a:schemeClr val="tx1"/>
                </a:solidFill>
              </a:rPr>
              <a:t> </a:t>
            </a:r>
            <a:r>
              <a:rPr lang="en" dirty="0" err="1">
                <a:solidFill>
                  <a:schemeClr val="tx1"/>
                </a:solidFill>
              </a:rPr>
              <a:t>présence</a:t>
            </a:r>
            <a:r>
              <a:rPr lang="en" dirty="0">
                <a:solidFill>
                  <a:schemeClr val="tx1"/>
                </a:solidFill>
              </a:rPr>
              <a:t> de deux variables </a:t>
            </a:r>
            <a:r>
              <a:rPr lang="en" dirty="0" err="1">
                <a:solidFill>
                  <a:schemeClr val="tx1"/>
                </a:solidFill>
              </a:rPr>
              <a:t>indépendantes</a:t>
            </a:r>
            <a:r>
              <a:rPr lang="en" dirty="0">
                <a:solidFill>
                  <a:schemeClr val="tx1"/>
                </a:solidFill>
              </a:rPr>
              <a:t> (</a:t>
            </a:r>
            <a:r>
              <a:rPr lang="en" dirty="0" err="1">
                <a:solidFill>
                  <a:schemeClr val="tx1"/>
                </a:solidFill>
              </a:rPr>
              <a:t>facteurs</a:t>
            </a:r>
            <a:r>
              <a:rPr lang="en" dirty="0">
                <a:solidFill>
                  <a:schemeClr val="tx1"/>
                </a:solidFill>
              </a:rPr>
              <a:t>). Elle examine </a:t>
            </a:r>
            <a:r>
              <a:rPr lang="en" dirty="0" err="1">
                <a:solidFill>
                  <a:schemeClr val="tx1"/>
                </a:solidFill>
              </a:rPr>
              <a:t>l'effet</a:t>
            </a:r>
            <a:r>
              <a:rPr lang="en" dirty="0">
                <a:solidFill>
                  <a:schemeClr val="tx1"/>
                </a:solidFill>
              </a:rPr>
              <a:t> </a:t>
            </a:r>
            <a:r>
              <a:rPr lang="en" dirty="0" err="1">
                <a:solidFill>
                  <a:schemeClr val="tx1"/>
                </a:solidFill>
              </a:rPr>
              <a:t>combiné</a:t>
            </a:r>
            <a:r>
              <a:rPr lang="en" dirty="0">
                <a:solidFill>
                  <a:schemeClr val="tx1"/>
                </a:solidFill>
              </a:rPr>
              <a:t> de </a:t>
            </a:r>
            <a:r>
              <a:rPr lang="en" dirty="0" err="1">
                <a:solidFill>
                  <a:schemeClr val="tx1"/>
                </a:solidFill>
              </a:rPr>
              <a:t>ces</a:t>
            </a:r>
            <a:r>
              <a:rPr lang="en" dirty="0">
                <a:solidFill>
                  <a:schemeClr val="tx1"/>
                </a:solidFill>
              </a:rPr>
              <a:t> deux </a:t>
            </a:r>
            <a:r>
              <a:rPr lang="en" dirty="0" err="1">
                <a:solidFill>
                  <a:schemeClr val="tx1"/>
                </a:solidFill>
              </a:rPr>
              <a:t>facteurs</a:t>
            </a:r>
            <a:r>
              <a:rPr lang="en" dirty="0">
                <a:solidFill>
                  <a:schemeClr val="tx1"/>
                </a:solidFill>
              </a:rPr>
              <a:t> sur </a:t>
            </a:r>
            <a:r>
              <a:rPr lang="en" dirty="0" err="1">
                <a:solidFill>
                  <a:schemeClr val="tx1"/>
                </a:solidFill>
              </a:rPr>
              <a:t>une</a:t>
            </a:r>
            <a:r>
              <a:rPr lang="en" dirty="0">
                <a:solidFill>
                  <a:schemeClr val="tx1"/>
                </a:solidFill>
              </a:rPr>
              <a:t> variable </a:t>
            </a:r>
            <a:r>
              <a:rPr lang="en" dirty="0" err="1">
                <a:solidFill>
                  <a:schemeClr val="tx1"/>
                </a:solidFill>
              </a:rPr>
              <a:t>dépendante</a:t>
            </a:r>
            <a:r>
              <a:rPr lang="en" dirty="0">
                <a:solidFill>
                  <a:schemeClr val="tx1"/>
                </a:solidFill>
              </a:rPr>
              <a:t>.</a:t>
            </a:r>
            <a:endParaRPr lang="fr-FR" dirty="0">
              <a:solidFill>
                <a:schemeClr val="tx1"/>
              </a:solidFill>
            </a:endParaRPr>
          </a:p>
        </p:txBody>
      </p:sp>
      <p:sp>
        <p:nvSpPr>
          <p:cNvPr id="844" name="Google Shape;844;p40"/>
          <p:cNvSpPr/>
          <p:nvPr/>
        </p:nvSpPr>
        <p:spPr>
          <a:xfrm>
            <a:off x="1161525" y="3043000"/>
            <a:ext cx="213900" cy="2139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40"/>
          <p:cNvGrpSpPr/>
          <p:nvPr/>
        </p:nvGrpSpPr>
        <p:grpSpPr>
          <a:xfrm>
            <a:off x="307590" y="3569453"/>
            <a:ext cx="46523" cy="46523"/>
            <a:chOff x="3262950" y="539500"/>
            <a:chExt cx="58800" cy="58800"/>
          </a:xfrm>
        </p:grpSpPr>
        <p:sp>
          <p:nvSpPr>
            <p:cNvPr id="846" name="Google Shape;846;p4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40"/>
          <p:cNvSpPr/>
          <p:nvPr/>
        </p:nvSpPr>
        <p:spPr>
          <a:xfrm>
            <a:off x="766425" y="14224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0"/>
          <p:cNvSpPr/>
          <p:nvPr/>
        </p:nvSpPr>
        <p:spPr>
          <a:xfrm>
            <a:off x="7231725" y="380527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a:extLst>
              <a:ext uri="{FF2B5EF4-FFF2-40B4-BE49-F238E27FC236}">
                <a16:creationId xmlns:a16="http://schemas.microsoft.com/office/drawing/2014/main" id="{9605FAED-9FB8-074A-43FA-747F96F2598E}"/>
              </a:ext>
            </a:extLst>
          </p:cNvPr>
          <p:cNvPicPr>
            <a:picLocks noChangeAspect="1"/>
          </p:cNvPicPr>
          <p:nvPr/>
        </p:nvPicPr>
        <p:blipFill>
          <a:blip r:embed="rId3"/>
          <a:stretch>
            <a:fillRect/>
          </a:stretch>
        </p:blipFill>
        <p:spPr>
          <a:xfrm>
            <a:off x="2691712" y="2737089"/>
            <a:ext cx="3092030" cy="2214112"/>
          </a:xfrm>
          <a:prstGeom prst="rect">
            <a:avLst/>
          </a:prstGeom>
        </p:spPr>
      </p:pic>
      <p:sp>
        <p:nvSpPr>
          <p:cNvPr id="3" name="TextBox 3">
            <a:extLst>
              <a:ext uri="{FF2B5EF4-FFF2-40B4-BE49-F238E27FC236}">
                <a16:creationId xmlns:a16="http://schemas.microsoft.com/office/drawing/2014/main" id="{69A0A766-9A79-C87E-08E1-271158C67762}"/>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23</a:t>
            </a:r>
          </a:p>
        </p:txBody>
      </p:sp>
    </p:spTree>
    <p:extLst>
      <p:ext uri="{BB962C8B-B14F-4D97-AF65-F5344CB8AC3E}">
        <p14:creationId xmlns:p14="http://schemas.microsoft.com/office/powerpoint/2010/main" val="673401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43"/>
          <p:cNvSpPr txBox="1">
            <a:spLocks noGrp="1"/>
          </p:cNvSpPr>
          <p:nvPr>
            <p:ph type="title"/>
          </p:nvPr>
        </p:nvSpPr>
        <p:spPr>
          <a:xfrm>
            <a:off x="720000" y="33719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Exemple</a:t>
            </a:r>
            <a:endParaRPr dirty="0" err="1"/>
          </a:p>
        </p:txBody>
      </p:sp>
      <p:sp>
        <p:nvSpPr>
          <p:cNvPr id="899" name="Google Shape;899;p43"/>
          <p:cNvSpPr txBox="1">
            <a:spLocks noGrp="1"/>
          </p:cNvSpPr>
          <p:nvPr>
            <p:ph type="subTitle" idx="1"/>
          </p:nvPr>
        </p:nvSpPr>
        <p:spPr>
          <a:xfrm>
            <a:off x="1059068" y="1142004"/>
            <a:ext cx="7026763" cy="1603523"/>
          </a:xfrm>
          <a:prstGeom prst="rect">
            <a:avLst/>
          </a:prstGeom>
        </p:spPr>
        <p:txBody>
          <a:bodyPr spcFirstLastPara="1" wrap="square" lIns="91425" tIns="91425" rIns="91425" bIns="91425" anchor="t" anchorCtr="0">
            <a:noAutofit/>
          </a:bodyPr>
          <a:lstStyle/>
          <a:p>
            <a:pPr marL="0" indent="0">
              <a:lnSpc>
                <a:spcPct val="114999"/>
              </a:lnSpc>
            </a:pPr>
            <a:r>
              <a:rPr lang="en" dirty="0">
                <a:solidFill>
                  <a:schemeClr val="tx1"/>
                </a:solidFill>
              </a:rPr>
              <a:t>Par </a:t>
            </a:r>
            <a:r>
              <a:rPr lang="en" err="1">
                <a:solidFill>
                  <a:schemeClr val="tx1"/>
                </a:solidFill>
              </a:rPr>
              <a:t>exemple</a:t>
            </a:r>
            <a:r>
              <a:rPr lang="en" dirty="0">
                <a:solidFill>
                  <a:schemeClr val="tx1"/>
                </a:solidFill>
              </a:rPr>
              <a:t>, </a:t>
            </a:r>
            <a:r>
              <a:rPr lang="en" err="1">
                <a:solidFill>
                  <a:schemeClr val="tx1"/>
                </a:solidFill>
              </a:rPr>
              <a:t>vous</a:t>
            </a:r>
            <a:r>
              <a:rPr lang="en" dirty="0">
                <a:solidFill>
                  <a:schemeClr val="tx1"/>
                </a:solidFill>
              </a:rPr>
              <a:t> </a:t>
            </a:r>
            <a:r>
              <a:rPr lang="en" err="1">
                <a:solidFill>
                  <a:schemeClr val="tx1"/>
                </a:solidFill>
              </a:rPr>
              <a:t>pourriez</a:t>
            </a:r>
            <a:r>
              <a:rPr lang="en" dirty="0">
                <a:solidFill>
                  <a:schemeClr val="tx1"/>
                </a:solidFill>
              </a:rPr>
              <a:t> tester </a:t>
            </a:r>
            <a:r>
              <a:rPr lang="en" err="1">
                <a:solidFill>
                  <a:schemeClr val="tx1"/>
                </a:solidFill>
              </a:rPr>
              <a:t>si</a:t>
            </a:r>
            <a:r>
              <a:rPr lang="en" dirty="0">
                <a:solidFill>
                  <a:schemeClr val="tx1"/>
                </a:solidFill>
              </a:rPr>
              <a:t> le </a:t>
            </a:r>
            <a:r>
              <a:rPr lang="en" err="1">
                <a:solidFill>
                  <a:schemeClr val="tx1"/>
                </a:solidFill>
              </a:rPr>
              <a:t>domaine</a:t>
            </a:r>
            <a:r>
              <a:rPr lang="en" dirty="0">
                <a:solidFill>
                  <a:schemeClr val="tx1"/>
                </a:solidFill>
              </a:rPr>
              <a:t> </a:t>
            </a:r>
            <a:r>
              <a:rPr lang="en" err="1">
                <a:solidFill>
                  <a:schemeClr val="tx1"/>
                </a:solidFill>
              </a:rPr>
              <a:t>d'étude</a:t>
            </a:r>
            <a:r>
              <a:rPr lang="en" dirty="0">
                <a:solidFill>
                  <a:schemeClr val="tx1"/>
                </a:solidFill>
              </a:rPr>
              <a:t> et </a:t>
            </a:r>
            <a:r>
              <a:rPr lang="en" err="1">
                <a:solidFill>
                  <a:schemeClr val="tx1"/>
                </a:solidFill>
              </a:rPr>
              <a:t>l'université</a:t>
            </a:r>
            <a:r>
              <a:rPr lang="en" dirty="0">
                <a:solidFill>
                  <a:schemeClr val="tx1"/>
                </a:solidFill>
              </a:rPr>
              <a:t> </a:t>
            </a:r>
            <a:r>
              <a:rPr lang="en" err="1">
                <a:solidFill>
                  <a:schemeClr val="tx1"/>
                </a:solidFill>
              </a:rPr>
              <a:t>fréquentée</a:t>
            </a:r>
            <a:r>
              <a:rPr lang="en" dirty="0">
                <a:solidFill>
                  <a:schemeClr val="tx1"/>
                </a:solidFill>
              </a:rPr>
              <a:t> </a:t>
            </a:r>
            <a:r>
              <a:rPr lang="en" err="1">
                <a:solidFill>
                  <a:schemeClr val="tx1"/>
                </a:solidFill>
              </a:rPr>
              <a:t>ont</a:t>
            </a:r>
            <a:r>
              <a:rPr lang="en" dirty="0">
                <a:solidFill>
                  <a:schemeClr val="tx1"/>
                </a:solidFill>
              </a:rPr>
              <a:t> </a:t>
            </a:r>
            <a:r>
              <a:rPr lang="en" err="1">
                <a:solidFill>
                  <a:schemeClr val="tx1"/>
                </a:solidFill>
              </a:rPr>
              <a:t>une</a:t>
            </a:r>
            <a:r>
              <a:rPr lang="en" dirty="0">
                <a:solidFill>
                  <a:schemeClr val="tx1"/>
                </a:solidFill>
              </a:rPr>
              <a:t> influence sur la durée des études.</a:t>
            </a:r>
            <a:endParaRPr lang="fr-FR" dirty="0">
              <a:solidFill>
                <a:schemeClr val="tx1"/>
              </a:solidFill>
            </a:endParaRPr>
          </a:p>
          <a:p>
            <a:pPr marL="0" indent="0">
              <a:lnSpc>
                <a:spcPct val="114999"/>
              </a:lnSpc>
            </a:pPr>
            <a:endParaRPr lang="en" b="1" dirty="0"/>
          </a:p>
          <a:p>
            <a:pPr marL="0" indent="0">
              <a:lnSpc>
                <a:spcPct val="114999"/>
              </a:lnSpc>
            </a:pPr>
            <a:r>
              <a:rPr lang="en" b="1" dirty="0"/>
              <a:t>Valeur quantitative :</a:t>
            </a:r>
            <a:r>
              <a:rPr lang="en" dirty="0"/>
              <a:t> la durée des études</a:t>
            </a:r>
            <a:endParaRPr lang="en"/>
          </a:p>
          <a:p>
            <a:pPr marL="0" indent="0">
              <a:lnSpc>
                <a:spcPct val="114999"/>
              </a:lnSpc>
            </a:pPr>
            <a:r>
              <a:rPr lang="en" b="1" dirty="0" err="1"/>
              <a:t>Valeurs</a:t>
            </a:r>
            <a:r>
              <a:rPr lang="en" b="1" dirty="0"/>
              <a:t> </a:t>
            </a:r>
            <a:r>
              <a:rPr lang="en" b="1" dirty="0" err="1"/>
              <a:t>qualitatives</a:t>
            </a:r>
            <a:r>
              <a:rPr lang="en" b="1" dirty="0"/>
              <a:t> :</a:t>
            </a:r>
            <a:r>
              <a:rPr lang="en" dirty="0"/>
              <a:t> le </a:t>
            </a:r>
            <a:r>
              <a:rPr lang="en" dirty="0" err="1"/>
              <a:t>domaine</a:t>
            </a:r>
            <a:r>
              <a:rPr lang="en" dirty="0"/>
              <a:t> </a:t>
            </a:r>
            <a:r>
              <a:rPr lang="en" dirty="0" err="1"/>
              <a:t>d'étude</a:t>
            </a:r>
            <a:r>
              <a:rPr lang="en" dirty="0"/>
              <a:t> et </a:t>
            </a:r>
            <a:r>
              <a:rPr lang="en" dirty="0" err="1"/>
              <a:t>l'université</a:t>
            </a:r>
            <a:r>
              <a:rPr lang="en" dirty="0"/>
              <a:t> </a:t>
            </a:r>
            <a:r>
              <a:rPr lang="en" dirty="0" err="1"/>
              <a:t>fréquentée</a:t>
            </a:r>
            <a:endParaRPr lang="en"/>
          </a:p>
        </p:txBody>
      </p:sp>
      <p:pic>
        <p:nvPicPr>
          <p:cNvPr id="18" name="Image 17" descr="Une image contenant diagramme, Police, capture d’écran, ligne&#10;&#10;Description générée automatiquement">
            <a:extLst>
              <a:ext uri="{FF2B5EF4-FFF2-40B4-BE49-F238E27FC236}">
                <a16:creationId xmlns:a16="http://schemas.microsoft.com/office/drawing/2014/main" id="{78EB4A97-85BF-95A3-1FD5-3CB1050070AE}"/>
              </a:ext>
            </a:extLst>
          </p:cNvPr>
          <p:cNvPicPr>
            <a:picLocks noChangeAspect="1"/>
          </p:cNvPicPr>
          <p:nvPr/>
        </p:nvPicPr>
        <p:blipFill>
          <a:blip r:embed="rId3"/>
          <a:stretch>
            <a:fillRect/>
          </a:stretch>
        </p:blipFill>
        <p:spPr>
          <a:xfrm>
            <a:off x="3172455" y="2853726"/>
            <a:ext cx="2799091" cy="2067104"/>
          </a:xfrm>
          <a:prstGeom prst="rect">
            <a:avLst/>
          </a:prstGeom>
        </p:spPr>
      </p:pic>
      <p:sp>
        <p:nvSpPr>
          <p:cNvPr id="2" name="TextBox 3">
            <a:extLst>
              <a:ext uri="{FF2B5EF4-FFF2-40B4-BE49-F238E27FC236}">
                <a16:creationId xmlns:a16="http://schemas.microsoft.com/office/drawing/2014/main" id="{8D2B7800-B848-29C0-D82E-1961E5B30015}"/>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24</a:t>
            </a:r>
          </a:p>
        </p:txBody>
      </p:sp>
    </p:spTree>
    <p:extLst>
      <p:ext uri="{BB962C8B-B14F-4D97-AF65-F5344CB8AC3E}">
        <p14:creationId xmlns:p14="http://schemas.microsoft.com/office/powerpoint/2010/main" val="2966091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7" name="Google Shape;877;p42"/>
          <p:cNvSpPr txBox="1">
            <a:spLocks noGrp="1"/>
          </p:cNvSpPr>
          <p:nvPr>
            <p:ph type="subTitle" idx="1"/>
          </p:nvPr>
        </p:nvSpPr>
        <p:spPr>
          <a:xfrm>
            <a:off x="1983577" y="1504851"/>
            <a:ext cx="6186583" cy="594963"/>
          </a:xfrm>
          <a:prstGeom prst="rect">
            <a:avLst/>
          </a:prstGeom>
        </p:spPr>
        <p:txBody>
          <a:bodyPr spcFirstLastPara="1" wrap="square" lIns="91425" tIns="91425" rIns="91425" bIns="91425" anchor="t" anchorCtr="0">
            <a:noAutofit/>
          </a:bodyPr>
          <a:lstStyle/>
          <a:p>
            <a:pPr marL="0" indent="0">
              <a:lnSpc>
                <a:spcPct val="114999"/>
              </a:lnSpc>
            </a:pPr>
            <a:r>
              <a:rPr lang="en" sz="1700" dirty="0">
                <a:solidFill>
                  <a:schemeClr val="tx1"/>
                </a:solidFill>
              </a:rPr>
              <a:t>Est-</a:t>
            </a:r>
            <a:r>
              <a:rPr lang="en" sz="1700" err="1">
                <a:solidFill>
                  <a:schemeClr val="tx1"/>
                </a:solidFill>
              </a:rPr>
              <a:t>ce</a:t>
            </a:r>
            <a:r>
              <a:rPr lang="en" sz="1700" dirty="0">
                <a:solidFill>
                  <a:schemeClr val="tx1"/>
                </a:solidFill>
              </a:rPr>
              <a:t> que le </a:t>
            </a:r>
            <a:r>
              <a:rPr lang="en" sz="1700" err="1">
                <a:solidFill>
                  <a:schemeClr val="tx1"/>
                </a:solidFill>
              </a:rPr>
              <a:t>facteur</a:t>
            </a:r>
            <a:r>
              <a:rPr lang="en" sz="1700" dirty="0">
                <a:solidFill>
                  <a:schemeClr val="tx1"/>
                </a:solidFill>
              </a:rPr>
              <a:t> 1 a un </a:t>
            </a:r>
            <a:r>
              <a:rPr lang="en" sz="1700" err="1">
                <a:solidFill>
                  <a:schemeClr val="tx1"/>
                </a:solidFill>
              </a:rPr>
              <a:t>effet</a:t>
            </a:r>
            <a:r>
              <a:rPr lang="en" sz="1700" dirty="0">
                <a:solidFill>
                  <a:schemeClr val="tx1"/>
                </a:solidFill>
              </a:rPr>
              <a:t> sur la variable </a:t>
            </a:r>
            <a:r>
              <a:rPr lang="en" sz="1700" err="1">
                <a:solidFill>
                  <a:schemeClr val="tx1"/>
                </a:solidFill>
              </a:rPr>
              <a:t>dépendante</a:t>
            </a:r>
            <a:r>
              <a:rPr lang="en" sz="1700" dirty="0">
                <a:solidFill>
                  <a:schemeClr val="tx1"/>
                </a:solidFill>
              </a:rPr>
              <a:t> ?</a:t>
            </a:r>
            <a:endParaRPr lang="fr-FR" sz="1700">
              <a:solidFill>
                <a:schemeClr val="tx1"/>
              </a:solidFill>
            </a:endParaRPr>
          </a:p>
        </p:txBody>
      </p:sp>
      <p:sp>
        <p:nvSpPr>
          <p:cNvPr id="878" name="Google Shape;878;p42"/>
          <p:cNvSpPr txBox="1">
            <a:spLocks noGrp="1"/>
          </p:cNvSpPr>
          <p:nvPr>
            <p:ph type="subTitle" idx="2"/>
          </p:nvPr>
        </p:nvSpPr>
        <p:spPr>
          <a:xfrm>
            <a:off x="2028643" y="2540022"/>
            <a:ext cx="6143451" cy="573397"/>
          </a:xfrm>
          <a:prstGeom prst="rect">
            <a:avLst/>
          </a:prstGeom>
        </p:spPr>
        <p:txBody>
          <a:bodyPr spcFirstLastPara="1" wrap="square" lIns="91425" tIns="91425" rIns="91425" bIns="91425" anchor="t" anchorCtr="0">
            <a:noAutofit/>
          </a:bodyPr>
          <a:lstStyle/>
          <a:p>
            <a:pPr marL="0" indent="0">
              <a:lnSpc>
                <a:spcPct val="114999"/>
              </a:lnSpc>
            </a:pPr>
            <a:r>
              <a:rPr lang="en" sz="1700" dirty="0">
                <a:solidFill>
                  <a:schemeClr val="tx1"/>
                </a:solidFill>
              </a:rPr>
              <a:t>Est-</a:t>
            </a:r>
            <a:r>
              <a:rPr lang="en" sz="1700" err="1">
                <a:solidFill>
                  <a:schemeClr val="tx1"/>
                </a:solidFill>
              </a:rPr>
              <a:t>ce</a:t>
            </a:r>
            <a:r>
              <a:rPr lang="en" sz="1700" dirty="0">
                <a:solidFill>
                  <a:schemeClr val="tx1"/>
                </a:solidFill>
              </a:rPr>
              <a:t> que le </a:t>
            </a:r>
            <a:r>
              <a:rPr lang="en" sz="1700" err="1">
                <a:solidFill>
                  <a:schemeClr val="tx1"/>
                </a:solidFill>
              </a:rPr>
              <a:t>facteur</a:t>
            </a:r>
            <a:r>
              <a:rPr lang="en" sz="1700" dirty="0">
                <a:solidFill>
                  <a:schemeClr val="tx1"/>
                </a:solidFill>
              </a:rPr>
              <a:t> 2 a un </a:t>
            </a:r>
            <a:r>
              <a:rPr lang="en" sz="1700" err="1">
                <a:solidFill>
                  <a:schemeClr val="tx1"/>
                </a:solidFill>
              </a:rPr>
              <a:t>effet</a:t>
            </a:r>
            <a:r>
              <a:rPr lang="en" sz="1700" dirty="0">
                <a:solidFill>
                  <a:schemeClr val="tx1"/>
                </a:solidFill>
              </a:rPr>
              <a:t> sur la variable </a:t>
            </a:r>
            <a:r>
              <a:rPr lang="en" sz="1700" err="1">
                <a:solidFill>
                  <a:schemeClr val="tx1"/>
                </a:solidFill>
              </a:rPr>
              <a:t>dépendante</a:t>
            </a:r>
            <a:r>
              <a:rPr lang="en" sz="1700" dirty="0">
                <a:solidFill>
                  <a:schemeClr val="tx1"/>
                </a:solidFill>
              </a:rPr>
              <a:t> ?</a:t>
            </a:r>
            <a:endParaRPr lang="fr-FR" sz="1700">
              <a:solidFill>
                <a:schemeClr val="tx1"/>
              </a:solidFill>
            </a:endParaRPr>
          </a:p>
        </p:txBody>
      </p:sp>
      <p:sp>
        <p:nvSpPr>
          <p:cNvPr id="879" name="Google Shape;879;p42"/>
          <p:cNvSpPr txBox="1">
            <a:spLocks noGrp="1"/>
          </p:cNvSpPr>
          <p:nvPr>
            <p:ph type="subTitle" idx="3"/>
          </p:nvPr>
        </p:nvSpPr>
        <p:spPr>
          <a:xfrm>
            <a:off x="2030574" y="3553625"/>
            <a:ext cx="5625866" cy="627312"/>
          </a:xfrm>
          <a:prstGeom prst="rect">
            <a:avLst/>
          </a:prstGeom>
        </p:spPr>
        <p:txBody>
          <a:bodyPr spcFirstLastPara="1" wrap="square" lIns="91425" tIns="91425" rIns="91425" bIns="91425" anchor="t" anchorCtr="0">
            <a:noAutofit/>
          </a:bodyPr>
          <a:lstStyle/>
          <a:p>
            <a:pPr marL="0" indent="0">
              <a:lnSpc>
                <a:spcPct val="114999"/>
              </a:lnSpc>
            </a:pPr>
            <a:r>
              <a:rPr lang="en" sz="1700" dirty="0">
                <a:solidFill>
                  <a:schemeClr val="tx1"/>
                </a:solidFill>
              </a:rPr>
              <a:t>Y a-t-il </a:t>
            </a:r>
            <a:r>
              <a:rPr lang="en" sz="1700" err="1">
                <a:solidFill>
                  <a:schemeClr val="tx1"/>
                </a:solidFill>
              </a:rPr>
              <a:t>une</a:t>
            </a:r>
            <a:r>
              <a:rPr lang="en" sz="1700" dirty="0">
                <a:solidFill>
                  <a:schemeClr val="tx1"/>
                </a:solidFill>
              </a:rPr>
              <a:t> interaction entre le </a:t>
            </a:r>
            <a:r>
              <a:rPr lang="en" sz="1700" err="1">
                <a:solidFill>
                  <a:schemeClr val="tx1"/>
                </a:solidFill>
              </a:rPr>
              <a:t>facteur</a:t>
            </a:r>
            <a:r>
              <a:rPr lang="en" sz="1700" dirty="0">
                <a:solidFill>
                  <a:schemeClr val="tx1"/>
                </a:solidFill>
              </a:rPr>
              <a:t> 1 et le </a:t>
            </a:r>
            <a:r>
              <a:rPr lang="en" sz="1700" err="1">
                <a:solidFill>
                  <a:schemeClr val="tx1"/>
                </a:solidFill>
              </a:rPr>
              <a:t>facteur</a:t>
            </a:r>
            <a:r>
              <a:rPr lang="en" sz="1700" dirty="0">
                <a:solidFill>
                  <a:schemeClr val="tx1"/>
                </a:solidFill>
              </a:rPr>
              <a:t> 2 ?</a:t>
            </a:r>
            <a:endParaRPr lang="fr-FR" sz="1700">
              <a:solidFill>
                <a:schemeClr val="tx1"/>
              </a:solidFill>
            </a:endParaRPr>
          </a:p>
        </p:txBody>
      </p:sp>
      <p:sp>
        <p:nvSpPr>
          <p:cNvPr id="883" name="Google Shape;883;p42"/>
          <p:cNvSpPr/>
          <p:nvPr/>
        </p:nvSpPr>
        <p:spPr>
          <a:xfrm>
            <a:off x="1154873" y="1499435"/>
            <a:ext cx="727200" cy="608434"/>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latin typeface="Fira Sans bold"/>
            </a:endParaRPr>
          </a:p>
        </p:txBody>
      </p:sp>
      <p:sp>
        <p:nvSpPr>
          <p:cNvPr id="884" name="Google Shape;884;p42"/>
          <p:cNvSpPr/>
          <p:nvPr/>
        </p:nvSpPr>
        <p:spPr>
          <a:xfrm>
            <a:off x="1156806" y="2513040"/>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1147955" y="3558991"/>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2;p36">
            <a:extLst>
              <a:ext uri="{FF2B5EF4-FFF2-40B4-BE49-F238E27FC236}">
                <a16:creationId xmlns:a16="http://schemas.microsoft.com/office/drawing/2014/main" id="{F4C732B2-6030-A17C-06C9-C531876FA839}"/>
              </a:ext>
            </a:extLst>
          </p:cNvPr>
          <p:cNvSpPr txBox="1">
            <a:spLocks/>
          </p:cNvSpPr>
          <p:nvPr/>
        </p:nvSpPr>
        <p:spPr>
          <a:xfrm>
            <a:off x="1152672" y="1580022"/>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chemeClr val="accent2"/>
                </a:solidFill>
                <a:latin typeface="Fira Sans bold"/>
              </a:rPr>
              <a:t>01</a:t>
            </a:r>
          </a:p>
        </p:txBody>
      </p:sp>
      <p:sp>
        <p:nvSpPr>
          <p:cNvPr id="14" name="Google Shape;652;p36">
            <a:extLst>
              <a:ext uri="{FF2B5EF4-FFF2-40B4-BE49-F238E27FC236}">
                <a16:creationId xmlns:a16="http://schemas.microsoft.com/office/drawing/2014/main" id="{4140A569-FC9B-4581-FE65-C338756B51FD}"/>
              </a:ext>
            </a:extLst>
          </p:cNvPr>
          <p:cNvSpPr txBox="1">
            <a:spLocks/>
          </p:cNvSpPr>
          <p:nvPr/>
        </p:nvSpPr>
        <p:spPr>
          <a:xfrm>
            <a:off x="1152672" y="2604409"/>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chemeClr val="accent2"/>
                </a:solidFill>
                <a:latin typeface="Fira Sans bold"/>
              </a:rPr>
              <a:t>02</a:t>
            </a:r>
          </a:p>
        </p:txBody>
      </p:sp>
      <p:sp>
        <p:nvSpPr>
          <p:cNvPr id="15" name="Google Shape;652;p36">
            <a:extLst>
              <a:ext uri="{FF2B5EF4-FFF2-40B4-BE49-F238E27FC236}">
                <a16:creationId xmlns:a16="http://schemas.microsoft.com/office/drawing/2014/main" id="{9A294CEB-7C1C-62D8-86A5-539CDDC9B9CB}"/>
              </a:ext>
            </a:extLst>
          </p:cNvPr>
          <p:cNvSpPr txBox="1">
            <a:spLocks/>
          </p:cNvSpPr>
          <p:nvPr/>
        </p:nvSpPr>
        <p:spPr>
          <a:xfrm>
            <a:off x="1152672" y="365036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b="1" dirty="0">
                <a:solidFill>
                  <a:schemeClr val="accent2"/>
                </a:solidFill>
                <a:latin typeface="Fira Sans bold"/>
              </a:rPr>
              <a:t>03</a:t>
            </a:r>
            <a:endParaRPr lang="fr-FR" dirty="0">
              <a:solidFill>
                <a:schemeClr val="accent2"/>
              </a:solidFill>
            </a:endParaRPr>
          </a:p>
        </p:txBody>
      </p:sp>
      <p:sp>
        <p:nvSpPr>
          <p:cNvPr id="17" name="Google Shape;878;p42">
            <a:extLst>
              <a:ext uri="{FF2B5EF4-FFF2-40B4-BE49-F238E27FC236}">
                <a16:creationId xmlns:a16="http://schemas.microsoft.com/office/drawing/2014/main" id="{1CA3E935-AD21-6967-86FD-3A718355B872}"/>
              </a:ext>
            </a:extLst>
          </p:cNvPr>
          <p:cNvSpPr txBox="1">
            <a:spLocks/>
          </p:cNvSpPr>
          <p:nvPr/>
        </p:nvSpPr>
        <p:spPr>
          <a:xfrm>
            <a:off x="1889901" y="1118101"/>
            <a:ext cx="2175300" cy="573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endParaRPr lang="en" dirty="0"/>
          </a:p>
        </p:txBody>
      </p:sp>
      <p:sp>
        <p:nvSpPr>
          <p:cNvPr id="19" name="Google Shape;878;p42">
            <a:extLst>
              <a:ext uri="{FF2B5EF4-FFF2-40B4-BE49-F238E27FC236}">
                <a16:creationId xmlns:a16="http://schemas.microsoft.com/office/drawing/2014/main" id="{851D8531-84B6-3B52-758C-D8763C9B7F5F}"/>
              </a:ext>
            </a:extLst>
          </p:cNvPr>
          <p:cNvSpPr txBox="1">
            <a:spLocks/>
          </p:cNvSpPr>
          <p:nvPr/>
        </p:nvSpPr>
        <p:spPr>
          <a:xfrm>
            <a:off x="897863" y="546601"/>
            <a:ext cx="6941393" cy="573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lnSpc>
                <a:spcPct val="114999"/>
              </a:lnSpc>
            </a:pPr>
            <a:r>
              <a:rPr lang="en" dirty="0">
                <a:solidFill>
                  <a:schemeClr val="tx1"/>
                </a:solidFill>
              </a:rPr>
              <a:t>En </a:t>
            </a:r>
            <a:r>
              <a:rPr lang="en" err="1">
                <a:solidFill>
                  <a:schemeClr val="tx1"/>
                </a:solidFill>
              </a:rPr>
              <a:t>utilisant</a:t>
            </a:r>
            <a:r>
              <a:rPr lang="en" dirty="0">
                <a:solidFill>
                  <a:schemeClr val="tx1"/>
                </a:solidFill>
              </a:rPr>
              <a:t> </a:t>
            </a:r>
            <a:r>
              <a:rPr lang="en" err="1">
                <a:solidFill>
                  <a:schemeClr val="tx1"/>
                </a:solidFill>
              </a:rPr>
              <a:t>l'analyse</a:t>
            </a:r>
            <a:r>
              <a:rPr lang="en" dirty="0">
                <a:solidFill>
                  <a:schemeClr val="tx1"/>
                </a:solidFill>
              </a:rPr>
              <a:t> de variance à deux </a:t>
            </a:r>
            <a:r>
              <a:rPr lang="en" err="1">
                <a:solidFill>
                  <a:schemeClr val="tx1"/>
                </a:solidFill>
              </a:rPr>
              <a:t>facteurs</a:t>
            </a:r>
            <a:r>
              <a:rPr lang="en" dirty="0">
                <a:solidFill>
                  <a:schemeClr val="tx1"/>
                </a:solidFill>
              </a:rPr>
              <a:t>, </a:t>
            </a:r>
            <a:r>
              <a:rPr lang="en" err="1">
                <a:solidFill>
                  <a:schemeClr val="tx1"/>
                </a:solidFill>
              </a:rPr>
              <a:t>vous</a:t>
            </a:r>
            <a:r>
              <a:rPr lang="en" dirty="0">
                <a:solidFill>
                  <a:schemeClr val="tx1"/>
                </a:solidFill>
              </a:rPr>
              <a:t> </a:t>
            </a:r>
            <a:r>
              <a:rPr lang="en" err="1">
                <a:solidFill>
                  <a:schemeClr val="tx1"/>
                </a:solidFill>
              </a:rPr>
              <a:t>pouvez</a:t>
            </a:r>
            <a:r>
              <a:rPr lang="en" dirty="0">
                <a:solidFill>
                  <a:schemeClr val="tx1"/>
                </a:solidFill>
              </a:rPr>
              <a:t> </a:t>
            </a:r>
            <a:r>
              <a:rPr lang="en" err="1">
                <a:solidFill>
                  <a:schemeClr val="tx1"/>
                </a:solidFill>
              </a:rPr>
              <a:t>maintenant</a:t>
            </a:r>
            <a:r>
              <a:rPr lang="en" dirty="0">
                <a:solidFill>
                  <a:schemeClr val="tx1"/>
                </a:solidFill>
              </a:rPr>
              <a:t> </a:t>
            </a:r>
            <a:r>
              <a:rPr lang="en" err="1">
                <a:solidFill>
                  <a:schemeClr val="tx1"/>
                </a:solidFill>
              </a:rPr>
              <a:t>répondre</a:t>
            </a:r>
            <a:r>
              <a:rPr lang="en" dirty="0">
                <a:solidFill>
                  <a:schemeClr val="tx1"/>
                </a:solidFill>
              </a:rPr>
              <a:t> à trois questions :</a:t>
            </a:r>
            <a:endParaRPr lang="fr-FR">
              <a:solidFill>
                <a:schemeClr val="tx1"/>
              </a:solidFill>
            </a:endParaRPr>
          </a:p>
        </p:txBody>
      </p:sp>
      <p:sp>
        <p:nvSpPr>
          <p:cNvPr id="2" name="TextBox 3">
            <a:extLst>
              <a:ext uri="{FF2B5EF4-FFF2-40B4-BE49-F238E27FC236}">
                <a16:creationId xmlns:a16="http://schemas.microsoft.com/office/drawing/2014/main" id="{1294DF5D-532E-AD58-2C38-41DE8403DB58}"/>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25</a:t>
            </a:r>
          </a:p>
        </p:txBody>
      </p:sp>
    </p:spTree>
    <p:extLst>
      <p:ext uri="{BB962C8B-B14F-4D97-AF65-F5344CB8AC3E}">
        <p14:creationId xmlns:p14="http://schemas.microsoft.com/office/powerpoint/2010/main" val="2328506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5"/>
          <p:cNvSpPr txBox="1">
            <a:spLocks noGrp="1"/>
          </p:cNvSpPr>
          <p:nvPr>
            <p:ph type="title"/>
          </p:nvPr>
        </p:nvSpPr>
        <p:spPr>
          <a:xfrm>
            <a:off x="720000" y="347978"/>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err="1"/>
              <a:t>Hypothèses</a:t>
            </a:r>
            <a:endParaRPr lang="fr-FR" dirty="0" err="1"/>
          </a:p>
        </p:txBody>
      </p:sp>
      <p:sp>
        <p:nvSpPr>
          <p:cNvPr id="620" name="Google Shape;620;p35"/>
          <p:cNvSpPr txBox="1">
            <a:spLocks noGrp="1"/>
          </p:cNvSpPr>
          <p:nvPr>
            <p:ph type="body" idx="1"/>
          </p:nvPr>
        </p:nvSpPr>
        <p:spPr>
          <a:xfrm>
            <a:off x="1032708" y="1194186"/>
            <a:ext cx="7272680" cy="3793805"/>
          </a:xfrm>
          <a:prstGeom prst="rect">
            <a:avLst/>
          </a:prstGeom>
        </p:spPr>
        <p:txBody>
          <a:bodyPr spcFirstLastPara="1" wrap="square" lIns="91425" tIns="91425" rIns="91425" bIns="91425" anchor="t" anchorCtr="0">
            <a:noAutofit/>
          </a:bodyPr>
          <a:lstStyle/>
          <a:p>
            <a:pPr marL="0" indent="0">
              <a:lnSpc>
                <a:spcPct val="114999"/>
              </a:lnSpc>
              <a:buNone/>
            </a:pPr>
            <a:r>
              <a:rPr lang="en" dirty="0">
                <a:solidFill>
                  <a:schemeClr val="tx1"/>
                </a:solidFill>
              </a:rPr>
              <a:t>Trois </a:t>
            </a:r>
            <a:r>
              <a:rPr lang="en" err="1">
                <a:solidFill>
                  <a:schemeClr val="tx1"/>
                </a:solidFill>
              </a:rPr>
              <a:t>déclarations</a:t>
            </a:r>
            <a:r>
              <a:rPr lang="en" dirty="0">
                <a:solidFill>
                  <a:schemeClr val="tx1"/>
                </a:solidFill>
              </a:rPr>
              <a:t> </a:t>
            </a:r>
            <a:r>
              <a:rPr lang="en" err="1">
                <a:solidFill>
                  <a:schemeClr val="tx1"/>
                </a:solidFill>
              </a:rPr>
              <a:t>peuvent</a:t>
            </a:r>
            <a:r>
              <a:rPr lang="en" dirty="0">
                <a:solidFill>
                  <a:schemeClr val="tx1"/>
                </a:solidFill>
              </a:rPr>
              <a:t> </a:t>
            </a:r>
            <a:r>
              <a:rPr lang="en" err="1">
                <a:solidFill>
                  <a:schemeClr val="tx1"/>
                </a:solidFill>
              </a:rPr>
              <a:t>être</a:t>
            </a:r>
            <a:r>
              <a:rPr lang="en" dirty="0">
                <a:solidFill>
                  <a:schemeClr val="tx1"/>
                </a:solidFill>
              </a:rPr>
              <a:t> </a:t>
            </a:r>
            <a:r>
              <a:rPr lang="en" err="1">
                <a:solidFill>
                  <a:schemeClr val="tx1"/>
                </a:solidFill>
              </a:rPr>
              <a:t>testées</a:t>
            </a:r>
            <a:r>
              <a:rPr lang="en" dirty="0">
                <a:solidFill>
                  <a:schemeClr val="tx1"/>
                </a:solidFill>
              </a:rPr>
              <a:t> avec </a:t>
            </a:r>
            <a:r>
              <a:rPr lang="en" err="1">
                <a:solidFill>
                  <a:schemeClr val="tx1"/>
                </a:solidFill>
              </a:rPr>
              <a:t>l'ANOVA</a:t>
            </a:r>
            <a:r>
              <a:rPr lang="en" dirty="0">
                <a:solidFill>
                  <a:schemeClr val="tx1"/>
                </a:solidFill>
              </a:rPr>
              <a:t> à deux </a:t>
            </a:r>
            <a:r>
              <a:rPr lang="en" err="1">
                <a:solidFill>
                  <a:schemeClr val="tx1"/>
                </a:solidFill>
              </a:rPr>
              <a:t>facteurs</a:t>
            </a:r>
            <a:r>
              <a:rPr lang="en" dirty="0">
                <a:solidFill>
                  <a:schemeClr val="tx1"/>
                </a:solidFill>
              </a:rPr>
              <a:t>, </a:t>
            </a:r>
            <a:r>
              <a:rPr lang="en" err="1">
                <a:solidFill>
                  <a:schemeClr val="tx1"/>
                </a:solidFill>
              </a:rPr>
              <a:t>ce</a:t>
            </a:r>
            <a:r>
              <a:rPr lang="en" dirty="0">
                <a:solidFill>
                  <a:schemeClr val="tx1"/>
                </a:solidFill>
              </a:rPr>
              <a:t> qui </a:t>
            </a:r>
            <a:r>
              <a:rPr lang="en" err="1">
                <a:solidFill>
                  <a:schemeClr val="tx1"/>
                </a:solidFill>
              </a:rPr>
              <a:t>signifie</a:t>
            </a:r>
            <a:r>
              <a:rPr lang="en" dirty="0">
                <a:solidFill>
                  <a:schemeClr val="tx1"/>
                </a:solidFill>
              </a:rPr>
              <a:t> </a:t>
            </a:r>
            <a:r>
              <a:rPr lang="en" err="1">
                <a:solidFill>
                  <a:schemeClr val="tx1"/>
                </a:solidFill>
              </a:rPr>
              <a:t>qu'il</a:t>
            </a:r>
            <a:r>
              <a:rPr lang="en" dirty="0">
                <a:solidFill>
                  <a:schemeClr val="tx1"/>
                </a:solidFill>
              </a:rPr>
              <a:t> </a:t>
            </a:r>
            <a:r>
              <a:rPr lang="en" err="1">
                <a:solidFill>
                  <a:schemeClr val="tx1"/>
                </a:solidFill>
              </a:rPr>
              <a:t>existe</a:t>
            </a:r>
            <a:r>
              <a:rPr lang="en" dirty="0">
                <a:solidFill>
                  <a:schemeClr val="tx1"/>
                </a:solidFill>
              </a:rPr>
              <a:t> trois </a:t>
            </a:r>
            <a:r>
              <a:rPr lang="en" err="1">
                <a:solidFill>
                  <a:schemeClr val="tx1"/>
                </a:solidFill>
              </a:rPr>
              <a:t>hypothèses</a:t>
            </a:r>
            <a:r>
              <a:rPr lang="en" dirty="0">
                <a:solidFill>
                  <a:schemeClr val="tx1"/>
                </a:solidFill>
              </a:rPr>
              <a:t> </a:t>
            </a:r>
            <a:r>
              <a:rPr lang="en" err="1">
                <a:solidFill>
                  <a:schemeClr val="tx1"/>
                </a:solidFill>
              </a:rPr>
              <a:t>nulles</a:t>
            </a:r>
            <a:r>
              <a:rPr lang="en" dirty="0">
                <a:solidFill>
                  <a:schemeClr val="tx1"/>
                </a:solidFill>
              </a:rPr>
              <a:t> et, par </a:t>
            </a:r>
            <a:r>
              <a:rPr lang="en" err="1">
                <a:solidFill>
                  <a:schemeClr val="tx1"/>
                </a:solidFill>
              </a:rPr>
              <a:t>conséquent</a:t>
            </a:r>
            <a:r>
              <a:rPr lang="en" dirty="0">
                <a:solidFill>
                  <a:schemeClr val="tx1"/>
                </a:solidFill>
              </a:rPr>
              <a:t>, trois </a:t>
            </a:r>
            <a:r>
              <a:rPr lang="en" err="1">
                <a:solidFill>
                  <a:schemeClr val="tx1"/>
                </a:solidFill>
              </a:rPr>
              <a:t>hypothèses</a:t>
            </a:r>
            <a:r>
              <a:rPr lang="en" dirty="0">
                <a:solidFill>
                  <a:schemeClr val="tx1"/>
                </a:solidFill>
              </a:rPr>
              <a:t> alternatives.</a:t>
            </a:r>
            <a:endParaRPr lang="fr-FR" dirty="0">
              <a:solidFill>
                <a:schemeClr val="tx1"/>
              </a:solidFill>
            </a:endParaRPr>
          </a:p>
        </p:txBody>
      </p:sp>
      <p:graphicFrame>
        <p:nvGraphicFramePr>
          <p:cNvPr id="2" name="Tableau 1">
            <a:extLst>
              <a:ext uri="{FF2B5EF4-FFF2-40B4-BE49-F238E27FC236}">
                <a16:creationId xmlns:a16="http://schemas.microsoft.com/office/drawing/2014/main" id="{79EC2A0B-1635-C2F8-043A-588CBA1AE133}"/>
              </a:ext>
            </a:extLst>
          </p:cNvPr>
          <p:cNvGraphicFramePr>
            <a:graphicFrameLocks noGrp="1"/>
          </p:cNvGraphicFramePr>
          <p:nvPr/>
        </p:nvGraphicFramePr>
        <p:xfrm>
          <a:off x="1105906" y="1994772"/>
          <a:ext cx="6936078" cy="2681384"/>
        </p:xfrm>
        <a:graphic>
          <a:graphicData uri="http://schemas.openxmlformats.org/drawingml/2006/table">
            <a:tbl>
              <a:tblPr firstRow="1" bandRow="1">
                <a:tableStyleId>{CE0D83E0-BFE4-4B52-8938-A2CA470A759C}</a:tableStyleId>
              </a:tblPr>
              <a:tblGrid>
                <a:gridCol w="3468039">
                  <a:extLst>
                    <a:ext uri="{9D8B030D-6E8A-4147-A177-3AD203B41FA5}">
                      <a16:colId xmlns:a16="http://schemas.microsoft.com/office/drawing/2014/main" val="4192201627"/>
                    </a:ext>
                  </a:extLst>
                </a:gridCol>
                <a:gridCol w="3468039">
                  <a:extLst>
                    <a:ext uri="{9D8B030D-6E8A-4147-A177-3AD203B41FA5}">
                      <a16:colId xmlns:a16="http://schemas.microsoft.com/office/drawing/2014/main" val="1916481525"/>
                    </a:ext>
                  </a:extLst>
                </a:gridCol>
              </a:tblGrid>
              <a:tr h="459441">
                <a:tc>
                  <a:txBody>
                    <a:bodyPr/>
                    <a:lstStyle/>
                    <a:p>
                      <a:pPr lvl="0" algn="ctr">
                        <a:buNone/>
                      </a:pPr>
                      <a:r>
                        <a:rPr lang="fr-FR" sz="1600" b="1" i="0" u="none" strike="noStrike" noProof="0" dirty="0">
                          <a:solidFill>
                            <a:schemeClr val="accent3"/>
                          </a:solidFill>
                          <a:latin typeface="Nunito"/>
                        </a:rPr>
                        <a:t>Hypothèses nulles H0</a:t>
                      </a:r>
                      <a:endParaRPr lang="fr-FR" sz="1600" b="1">
                        <a:solidFill>
                          <a:schemeClr val="accent3"/>
                        </a:solidFill>
                      </a:endParaRPr>
                    </a:p>
                  </a:txBody>
                  <a:tcPr anchor="ctr">
                    <a:solidFill>
                      <a:schemeClr val="tx1"/>
                    </a:solidFill>
                  </a:tcPr>
                </a:tc>
                <a:tc>
                  <a:txBody>
                    <a:bodyPr/>
                    <a:lstStyle/>
                    <a:p>
                      <a:pPr lvl="0" algn="ctr">
                        <a:buNone/>
                      </a:pPr>
                      <a:r>
                        <a:rPr lang="fr-FR" sz="1600" b="1" i="0" u="none" strike="noStrike" noProof="0" dirty="0">
                          <a:solidFill>
                            <a:schemeClr val="accent3"/>
                          </a:solidFill>
                          <a:latin typeface="Nunito"/>
                        </a:rPr>
                        <a:t>Hypothèses alternatives H1</a:t>
                      </a:r>
                      <a:endParaRPr lang="fr-FR" sz="1600" b="1">
                        <a:solidFill>
                          <a:schemeClr val="accent3"/>
                        </a:solidFill>
                        <a:latin typeface="Nunito"/>
                      </a:endParaRPr>
                    </a:p>
                  </a:txBody>
                  <a:tcPr anchor="ctr">
                    <a:solidFill>
                      <a:schemeClr val="tx1"/>
                    </a:solidFill>
                  </a:tcPr>
                </a:tc>
                <a:extLst>
                  <a:ext uri="{0D108BD9-81ED-4DB2-BD59-A6C34878D82A}">
                    <a16:rowId xmlns:a16="http://schemas.microsoft.com/office/drawing/2014/main" val="1780653145"/>
                  </a:ext>
                </a:extLst>
              </a:tr>
              <a:tr h="750387">
                <a:tc>
                  <a:txBody>
                    <a:bodyPr/>
                    <a:lstStyle/>
                    <a:p>
                      <a:pPr lvl="0">
                        <a:buNone/>
                      </a:pPr>
                      <a:r>
                        <a:rPr lang="fr-FR" sz="1400" b="0" i="0" u="none" strike="noStrike" noProof="0" dirty="0">
                          <a:solidFill>
                            <a:schemeClr val="tx1"/>
                          </a:solidFill>
                          <a:latin typeface="Nunito"/>
                        </a:rPr>
                        <a:t>Il n'y a pas de différences significatives dans la moyenne entre les groupes (niveaux du facteur) du premier facteur.</a:t>
                      </a:r>
                      <a:endParaRPr lang="fr-FR" sz="1400" dirty="0">
                        <a:solidFill>
                          <a:schemeClr val="tx1"/>
                        </a:solidFill>
                        <a:latin typeface="Nunito"/>
                      </a:endParaRPr>
                    </a:p>
                  </a:txBody>
                  <a:tcPr>
                    <a:solidFill>
                      <a:schemeClr val="accent3"/>
                    </a:solidFill>
                  </a:tcPr>
                </a:tc>
                <a:tc>
                  <a:txBody>
                    <a:bodyPr/>
                    <a:lstStyle/>
                    <a:p>
                      <a:pPr lvl="0">
                        <a:buNone/>
                      </a:pPr>
                      <a:r>
                        <a:rPr lang="fr-FR" sz="1400" b="0" i="0" u="none" strike="noStrike" noProof="0" dirty="0">
                          <a:solidFill>
                            <a:schemeClr val="tx1"/>
                          </a:solidFill>
                          <a:latin typeface="Nunito"/>
                        </a:rPr>
                        <a:t>Il existe une différence significative dans la moyenne entre les groupes (niveaux du facteur) du premier facteur.</a:t>
                      </a:r>
                      <a:endParaRPr lang="fr-FR" sz="1400" dirty="0">
                        <a:solidFill>
                          <a:schemeClr val="tx1"/>
                        </a:solidFill>
                        <a:latin typeface="Nunito"/>
                      </a:endParaRPr>
                    </a:p>
                  </a:txBody>
                  <a:tcPr>
                    <a:solidFill>
                      <a:schemeClr val="accent3"/>
                    </a:solidFill>
                  </a:tcPr>
                </a:tc>
                <a:extLst>
                  <a:ext uri="{0D108BD9-81ED-4DB2-BD59-A6C34878D82A}">
                    <a16:rowId xmlns:a16="http://schemas.microsoft.com/office/drawing/2014/main" val="1949998216"/>
                  </a:ext>
                </a:extLst>
              </a:tr>
              <a:tr h="750387">
                <a:tc>
                  <a:txBody>
                    <a:bodyPr/>
                    <a:lstStyle/>
                    <a:p>
                      <a:pPr lvl="0">
                        <a:buNone/>
                      </a:pPr>
                      <a:r>
                        <a:rPr lang="fr-FR" sz="1400" b="0" i="0" u="none" strike="noStrike" noProof="0" dirty="0">
                          <a:solidFill>
                            <a:schemeClr val="tx1"/>
                          </a:solidFill>
                          <a:latin typeface="Nunito"/>
                        </a:rPr>
                        <a:t>Il n'y a pas de différences significatives dans la moyenne entre les groupes (niveaux du facteur) du deuxième facteur.</a:t>
                      </a:r>
                      <a:endParaRPr lang="fr-FR" sz="1400" dirty="0">
                        <a:solidFill>
                          <a:schemeClr val="tx1"/>
                        </a:solidFill>
                        <a:latin typeface="Nunito"/>
                      </a:endParaRPr>
                    </a:p>
                  </a:txBody>
                  <a:tcPr>
                    <a:solidFill>
                      <a:schemeClr val="accent3"/>
                    </a:solidFill>
                  </a:tcPr>
                </a:tc>
                <a:tc>
                  <a:txBody>
                    <a:bodyPr/>
                    <a:lstStyle/>
                    <a:p>
                      <a:pPr lvl="0">
                        <a:buNone/>
                      </a:pPr>
                      <a:r>
                        <a:rPr lang="fr-FR" sz="1400" b="0" i="0" u="none" strike="noStrike" noProof="0" dirty="0">
                          <a:solidFill>
                            <a:schemeClr val="tx1"/>
                          </a:solidFill>
                          <a:latin typeface="Nunito"/>
                        </a:rPr>
                        <a:t>Il existe une différence significative dans la moyenne entre les groupes (niveaux du facteur) du deuxième facteur.</a:t>
                      </a:r>
                      <a:endParaRPr lang="fr-FR" sz="1400" dirty="0">
                        <a:solidFill>
                          <a:schemeClr val="tx1"/>
                        </a:solidFill>
                        <a:latin typeface="Nunito"/>
                      </a:endParaRPr>
                    </a:p>
                  </a:txBody>
                  <a:tcPr>
                    <a:solidFill>
                      <a:schemeClr val="accent3"/>
                    </a:solidFill>
                  </a:tcPr>
                </a:tc>
                <a:extLst>
                  <a:ext uri="{0D108BD9-81ED-4DB2-BD59-A6C34878D82A}">
                    <a16:rowId xmlns:a16="http://schemas.microsoft.com/office/drawing/2014/main" val="1275629786"/>
                  </a:ext>
                </a:extLst>
              </a:tr>
              <a:tr h="526676">
                <a:tc>
                  <a:txBody>
                    <a:bodyPr/>
                    <a:lstStyle/>
                    <a:p>
                      <a:pPr lvl="0">
                        <a:buNone/>
                      </a:pPr>
                      <a:r>
                        <a:rPr lang="fr-FR" sz="1400" b="0" i="0" u="none" strike="noStrike" noProof="0" dirty="0">
                          <a:solidFill>
                            <a:schemeClr val="tx1"/>
                          </a:solidFill>
                          <a:latin typeface="Nunito"/>
                        </a:rPr>
                        <a:t>Un facteur n'a aucun effet sur l'effet de l'autre facteur.</a:t>
                      </a:r>
                      <a:endParaRPr lang="fr-FR" sz="1400" dirty="0">
                        <a:solidFill>
                          <a:schemeClr val="tx1"/>
                        </a:solidFill>
                        <a:latin typeface="Nunito"/>
                      </a:endParaRPr>
                    </a:p>
                  </a:txBody>
                  <a:tcPr>
                    <a:solidFill>
                      <a:schemeClr val="accent3"/>
                    </a:solidFill>
                  </a:tcPr>
                </a:tc>
                <a:tc>
                  <a:txBody>
                    <a:bodyPr/>
                    <a:lstStyle/>
                    <a:p>
                      <a:pPr lvl="0">
                        <a:buNone/>
                      </a:pPr>
                      <a:r>
                        <a:rPr lang="fr-FR" sz="1400" b="0" i="0" u="none" strike="noStrike" noProof="0" dirty="0">
                          <a:solidFill>
                            <a:schemeClr val="tx1"/>
                          </a:solidFill>
                          <a:latin typeface="Nunito"/>
                        </a:rPr>
                        <a:t>Un facteur a un effet sur l'effet de l'autre facteur.</a:t>
                      </a:r>
                      <a:endParaRPr lang="fr-FR" sz="1400">
                        <a:solidFill>
                          <a:schemeClr val="tx1"/>
                        </a:solidFill>
                        <a:latin typeface="Nunito"/>
                      </a:endParaRPr>
                    </a:p>
                  </a:txBody>
                  <a:tcPr>
                    <a:solidFill>
                      <a:schemeClr val="accent3"/>
                    </a:solidFill>
                  </a:tcPr>
                </a:tc>
                <a:extLst>
                  <a:ext uri="{0D108BD9-81ED-4DB2-BD59-A6C34878D82A}">
                    <a16:rowId xmlns:a16="http://schemas.microsoft.com/office/drawing/2014/main" val="4289263918"/>
                  </a:ext>
                </a:extLst>
              </a:tr>
            </a:tbl>
          </a:graphicData>
        </a:graphic>
      </p:graphicFrame>
      <p:sp>
        <p:nvSpPr>
          <p:cNvPr id="3" name="TextBox 3">
            <a:extLst>
              <a:ext uri="{FF2B5EF4-FFF2-40B4-BE49-F238E27FC236}">
                <a16:creationId xmlns:a16="http://schemas.microsoft.com/office/drawing/2014/main" id="{5AE7A513-16C7-80CF-2B11-2010D58697DB}"/>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26</a:t>
            </a:r>
          </a:p>
        </p:txBody>
      </p:sp>
    </p:spTree>
    <p:extLst>
      <p:ext uri="{BB962C8B-B14F-4D97-AF65-F5344CB8AC3E}">
        <p14:creationId xmlns:p14="http://schemas.microsoft.com/office/powerpoint/2010/main" val="4020723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6"/>
          <p:cNvSpPr/>
          <p:nvPr/>
        </p:nvSpPr>
        <p:spPr>
          <a:xfrm>
            <a:off x="4770908" y="1327077"/>
            <a:ext cx="630153" cy="543736"/>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759396" y="3235671"/>
            <a:ext cx="630153" cy="543736"/>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txBox="1">
            <a:spLocks noGrp="1"/>
          </p:cNvSpPr>
          <p:nvPr>
            <p:ph type="title"/>
          </p:nvPr>
        </p:nvSpPr>
        <p:spPr>
          <a:xfrm>
            <a:off x="720000" y="304846"/>
            <a:ext cx="7704000" cy="572700"/>
          </a:xfrm>
          <a:prstGeom prst="rect">
            <a:avLst/>
          </a:prstGeom>
        </p:spPr>
        <p:txBody>
          <a:bodyPr spcFirstLastPara="1" wrap="square" lIns="91425" tIns="91425" rIns="91425" bIns="91425" anchor="t" anchorCtr="0">
            <a:noAutofit/>
          </a:bodyPr>
          <a:lstStyle/>
          <a:p>
            <a:r>
              <a:rPr lang="en" dirty="0">
                <a:solidFill>
                  <a:schemeClr val="bg2"/>
                </a:solidFill>
              </a:rPr>
              <a:t>conditions </a:t>
            </a:r>
            <a:r>
              <a:rPr lang="en" err="1">
                <a:solidFill>
                  <a:schemeClr val="bg2"/>
                </a:solidFill>
              </a:rPr>
              <a:t>préalables</a:t>
            </a:r>
            <a:endParaRPr lang="fr-FR">
              <a:solidFill>
                <a:schemeClr val="bg2"/>
              </a:solidFill>
            </a:endParaRPr>
          </a:p>
        </p:txBody>
      </p:sp>
      <p:sp>
        <p:nvSpPr>
          <p:cNvPr id="634" name="Google Shape;634;p36"/>
          <p:cNvSpPr txBox="1">
            <a:spLocks noGrp="1"/>
          </p:cNvSpPr>
          <p:nvPr>
            <p:ph type="subTitle" idx="3"/>
          </p:nvPr>
        </p:nvSpPr>
        <p:spPr>
          <a:xfrm>
            <a:off x="1464028" y="3122146"/>
            <a:ext cx="3254405" cy="572700"/>
          </a:xfrm>
          <a:prstGeom prst="rect">
            <a:avLst/>
          </a:prstGeom>
        </p:spPr>
        <p:txBody>
          <a:bodyPr spcFirstLastPara="1" wrap="square" lIns="91425" tIns="91425" rIns="91425" bIns="91425" anchor="t" anchorCtr="0">
            <a:noAutofit/>
          </a:bodyPr>
          <a:lstStyle/>
          <a:p>
            <a:pPr marL="0" indent="0">
              <a:lnSpc>
                <a:spcPct val="114999"/>
              </a:lnSpc>
            </a:pPr>
            <a:r>
              <a:rPr lang="en" sz="1600" b="1" err="1">
                <a:solidFill>
                  <a:schemeClr val="tx1"/>
                </a:solidFill>
              </a:rPr>
              <a:t>Homogénéité</a:t>
            </a:r>
            <a:r>
              <a:rPr lang="en" sz="1600" b="1" dirty="0">
                <a:solidFill>
                  <a:schemeClr val="tx1"/>
                </a:solidFill>
              </a:rPr>
              <a:t> :</a:t>
            </a:r>
            <a:r>
              <a:rPr lang="en" dirty="0">
                <a:solidFill>
                  <a:schemeClr val="bg2"/>
                </a:solidFill>
              </a:rPr>
              <a:t> Les variances dans </a:t>
            </a:r>
            <a:r>
              <a:rPr lang="en" err="1">
                <a:solidFill>
                  <a:schemeClr val="bg2"/>
                </a:solidFill>
              </a:rPr>
              <a:t>chaque</a:t>
            </a:r>
            <a:r>
              <a:rPr lang="en" dirty="0">
                <a:solidFill>
                  <a:schemeClr val="bg2"/>
                </a:solidFill>
              </a:rPr>
              <a:t> </a:t>
            </a:r>
            <a:r>
              <a:rPr lang="en" err="1">
                <a:solidFill>
                  <a:schemeClr val="bg2"/>
                </a:solidFill>
              </a:rPr>
              <a:t>groupe</a:t>
            </a:r>
            <a:r>
              <a:rPr lang="en" dirty="0">
                <a:solidFill>
                  <a:schemeClr val="bg2"/>
                </a:solidFill>
              </a:rPr>
              <a:t> </a:t>
            </a:r>
            <a:r>
              <a:rPr lang="en" err="1">
                <a:solidFill>
                  <a:schemeClr val="bg2"/>
                </a:solidFill>
              </a:rPr>
              <a:t>doivent</a:t>
            </a:r>
            <a:r>
              <a:rPr lang="en" dirty="0">
                <a:solidFill>
                  <a:schemeClr val="bg2"/>
                </a:solidFill>
              </a:rPr>
              <a:t> </a:t>
            </a:r>
            <a:r>
              <a:rPr lang="en" err="1">
                <a:solidFill>
                  <a:schemeClr val="bg2"/>
                </a:solidFill>
              </a:rPr>
              <a:t>être</a:t>
            </a:r>
            <a:r>
              <a:rPr lang="en" dirty="0">
                <a:solidFill>
                  <a:schemeClr val="bg2"/>
                </a:solidFill>
              </a:rPr>
              <a:t> </a:t>
            </a:r>
            <a:r>
              <a:rPr lang="en" err="1">
                <a:solidFill>
                  <a:schemeClr val="bg2"/>
                </a:solidFill>
              </a:rPr>
              <a:t>approximativement</a:t>
            </a:r>
            <a:r>
              <a:rPr lang="en" dirty="0">
                <a:solidFill>
                  <a:schemeClr val="bg2"/>
                </a:solidFill>
              </a:rPr>
              <a:t> </a:t>
            </a:r>
            <a:r>
              <a:rPr lang="en" err="1">
                <a:solidFill>
                  <a:schemeClr val="bg2"/>
                </a:solidFill>
              </a:rPr>
              <a:t>égales</a:t>
            </a:r>
            <a:r>
              <a:rPr lang="en" dirty="0">
                <a:solidFill>
                  <a:schemeClr val="bg2"/>
                </a:solidFill>
              </a:rPr>
              <a:t>. Cela </a:t>
            </a:r>
            <a:r>
              <a:rPr lang="en" err="1">
                <a:solidFill>
                  <a:schemeClr val="bg2"/>
                </a:solidFill>
              </a:rPr>
              <a:t>peut</a:t>
            </a:r>
            <a:r>
              <a:rPr lang="en" dirty="0">
                <a:solidFill>
                  <a:schemeClr val="bg2"/>
                </a:solidFill>
              </a:rPr>
              <a:t> </a:t>
            </a:r>
            <a:r>
              <a:rPr lang="en" err="1">
                <a:solidFill>
                  <a:schemeClr val="bg2"/>
                </a:solidFill>
              </a:rPr>
              <a:t>être</a:t>
            </a:r>
            <a:r>
              <a:rPr lang="en" dirty="0">
                <a:solidFill>
                  <a:schemeClr val="bg2"/>
                </a:solidFill>
              </a:rPr>
              <a:t> </a:t>
            </a:r>
            <a:r>
              <a:rPr lang="en" err="1">
                <a:solidFill>
                  <a:schemeClr val="bg2"/>
                </a:solidFill>
              </a:rPr>
              <a:t>vérifié</a:t>
            </a:r>
            <a:r>
              <a:rPr lang="en" dirty="0">
                <a:solidFill>
                  <a:schemeClr val="bg2"/>
                </a:solidFill>
              </a:rPr>
              <a:t> avec le test de Levene.</a:t>
            </a:r>
            <a:endParaRPr lang="fr-FR" dirty="0">
              <a:solidFill>
                <a:schemeClr val="bg2"/>
              </a:solidFill>
            </a:endParaRPr>
          </a:p>
        </p:txBody>
      </p:sp>
      <p:sp>
        <p:nvSpPr>
          <p:cNvPr id="635" name="Google Shape;635;p36"/>
          <p:cNvSpPr txBox="1">
            <a:spLocks noGrp="1"/>
          </p:cNvSpPr>
          <p:nvPr>
            <p:ph type="subTitle" idx="1"/>
          </p:nvPr>
        </p:nvSpPr>
        <p:spPr>
          <a:xfrm>
            <a:off x="1464028" y="1205654"/>
            <a:ext cx="3103442" cy="572700"/>
          </a:xfrm>
          <a:prstGeom prst="rect">
            <a:avLst/>
          </a:prstGeom>
        </p:spPr>
        <p:txBody>
          <a:bodyPr spcFirstLastPara="1" wrap="square" lIns="91425" tIns="91425" rIns="91425" bIns="91425" anchor="t" anchorCtr="0">
            <a:noAutofit/>
          </a:bodyPr>
          <a:lstStyle/>
          <a:p>
            <a:pPr marL="0" indent="0">
              <a:lnSpc>
                <a:spcPct val="114999"/>
              </a:lnSpc>
            </a:pPr>
            <a:r>
              <a:rPr lang="en" sz="1600" b="1" err="1"/>
              <a:t>Échelle</a:t>
            </a:r>
            <a:r>
              <a:rPr lang="en" sz="1600" b="1" dirty="0"/>
              <a:t> de </a:t>
            </a:r>
            <a:r>
              <a:rPr lang="en" sz="1600" b="1" err="1"/>
              <a:t>mesure</a:t>
            </a:r>
            <a:r>
              <a:rPr lang="en" sz="1600" b="1" dirty="0"/>
              <a:t> :</a:t>
            </a:r>
            <a:r>
              <a:rPr lang="en" sz="1200" dirty="0">
                <a:solidFill>
                  <a:srgbClr val="D1D5DB"/>
                </a:solidFill>
              </a:rPr>
              <a:t> </a:t>
            </a:r>
            <a:r>
              <a:rPr lang="en" dirty="0">
                <a:solidFill>
                  <a:schemeClr val="bg2"/>
                </a:solidFill>
              </a:rPr>
              <a:t>La variable </a:t>
            </a:r>
            <a:r>
              <a:rPr lang="en" err="1">
                <a:solidFill>
                  <a:schemeClr val="bg2"/>
                </a:solidFill>
              </a:rPr>
              <a:t>dépendante</a:t>
            </a:r>
            <a:r>
              <a:rPr lang="en" dirty="0">
                <a:solidFill>
                  <a:schemeClr val="bg2"/>
                </a:solidFill>
              </a:rPr>
              <a:t> doit </a:t>
            </a:r>
            <a:r>
              <a:rPr lang="en" err="1">
                <a:solidFill>
                  <a:schemeClr val="bg2"/>
                </a:solidFill>
              </a:rPr>
              <a:t>être</a:t>
            </a:r>
            <a:r>
              <a:rPr lang="en" dirty="0">
                <a:solidFill>
                  <a:schemeClr val="bg2"/>
                </a:solidFill>
              </a:rPr>
              <a:t> à </a:t>
            </a:r>
            <a:r>
              <a:rPr lang="en" err="1">
                <a:solidFill>
                  <a:schemeClr val="bg2"/>
                </a:solidFill>
              </a:rPr>
              <a:t>l'échelle</a:t>
            </a:r>
            <a:r>
              <a:rPr lang="en" dirty="0">
                <a:solidFill>
                  <a:schemeClr val="bg2"/>
                </a:solidFill>
              </a:rPr>
              <a:t> </a:t>
            </a:r>
            <a:r>
              <a:rPr lang="en" err="1">
                <a:solidFill>
                  <a:schemeClr val="bg2"/>
                </a:solidFill>
              </a:rPr>
              <a:t>métrique</a:t>
            </a:r>
            <a:r>
              <a:rPr lang="en" dirty="0">
                <a:solidFill>
                  <a:schemeClr val="bg2"/>
                </a:solidFill>
              </a:rPr>
              <a:t>, et </a:t>
            </a:r>
            <a:r>
              <a:rPr lang="en" err="1">
                <a:solidFill>
                  <a:schemeClr val="bg2"/>
                </a:solidFill>
              </a:rPr>
              <a:t>celle</a:t>
            </a:r>
            <a:r>
              <a:rPr lang="en" dirty="0">
                <a:solidFill>
                  <a:schemeClr val="bg2"/>
                </a:solidFill>
              </a:rPr>
              <a:t> des variables </a:t>
            </a:r>
            <a:r>
              <a:rPr lang="en" err="1">
                <a:solidFill>
                  <a:schemeClr val="bg2"/>
                </a:solidFill>
              </a:rPr>
              <a:t>indépendantes</a:t>
            </a:r>
            <a:r>
              <a:rPr lang="en" dirty="0">
                <a:solidFill>
                  <a:schemeClr val="bg2"/>
                </a:solidFill>
              </a:rPr>
              <a:t> (</a:t>
            </a:r>
            <a:r>
              <a:rPr lang="en" err="1">
                <a:solidFill>
                  <a:schemeClr val="bg2"/>
                </a:solidFill>
              </a:rPr>
              <a:t>facteurs</a:t>
            </a:r>
            <a:r>
              <a:rPr lang="en" dirty="0">
                <a:solidFill>
                  <a:schemeClr val="bg2"/>
                </a:solidFill>
              </a:rPr>
              <a:t>) doit </a:t>
            </a:r>
            <a:r>
              <a:rPr lang="en" err="1">
                <a:solidFill>
                  <a:schemeClr val="bg2"/>
                </a:solidFill>
              </a:rPr>
              <a:t>être</a:t>
            </a:r>
            <a:r>
              <a:rPr lang="en" dirty="0">
                <a:solidFill>
                  <a:schemeClr val="bg2"/>
                </a:solidFill>
              </a:rPr>
              <a:t> à </a:t>
            </a:r>
            <a:r>
              <a:rPr lang="en" err="1">
                <a:solidFill>
                  <a:schemeClr val="bg2"/>
                </a:solidFill>
              </a:rPr>
              <a:t>l'échelle</a:t>
            </a:r>
            <a:r>
              <a:rPr lang="en" sz="1200" dirty="0">
                <a:solidFill>
                  <a:srgbClr val="D1D5DB"/>
                </a:solidFill>
              </a:rPr>
              <a:t> </a:t>
            </a:r>
            <a:r>
              <a:rPr lang="en" err="1">
                <a:solidFill>
                  <a:schemeClr val="bg2"/>
                </a:solidFill>
              </a:rPr>
              <a:t>nominale</a:t>
            </a:r>
            <a:r>
              <a:rPr lang="en" dirty="0">
                <a:solidFill>
                  <a:schemeClr val="bg2"/>
                </a:solidFill>
              </a:rPr>
              <a:t>.</a:t>
            </a:r>
            <a:endParaRPr lang="fr-FR" dirty="0">
              <a:solidFill>
                <a:schemeClr val="bg2"/>
              </a:solidFill>
            </a:endParaRPr>
          </a:p>
        </p:txBody>
      </p:sp>
      <p:sp>
        <p:nvSpPr>
          <p:cNvPr id="636" name="Google Shape;636;p36"/>
          <p:cNvSpPr txBox="1">
            <a:spLocks noGrp="1"/>
          </p:cNvSpPr>
          <p:nvPr>
            <p:ph type="subTitle" idx="2"/>
          </p:nvPr>
        </p:nvSpPr>
        <p:spPr>
          <a:xfrm>
            <a:off x="5414130" y="1205654"/>
            <a:ext cx="3621028" cy="572700"/>
          </a:xfrm>
          <a:prstGeom prst="rect">
            <a:avLst/>
          </a:prstGeom>
        </p:spPr>
        <p:txBody>
          <a:bodyPr spcFirstLastPara="1" wrap="square" lIns="91425" tIns="91425" rIns="91425" bIns="91425" anchor="t" anchorCtr="0">
            <a:noAutofit/>
          </a:bodyPr>
          <a:lstStyle/>
          <a:p>
            <a:pPr marL="0" indent="0">
              <a:lnSpc>
                <a:spcPct val="114999"/>
              </a:lnSpc>
            </a:pPr>
            <a:r>
              <a:rPr lang="en" sz="1600" b="1" err="1">
                <a:solidFill>
                  <a:schemeClr val="tx1"/>
                </a:solidFill>
              </a:rPr>
              <a:t>Indépendance</a:t>
            </a:r>
            <a:r>
              <a:rPr lang="en" sz="1600" b="1" dirty="0">
                <a:solidFill>
                  <a:schemeClr val="tx1"/>
                </a:solidFill>
              </a:rPr>
              <a:t> :</a:t>
            </a:r>
            <a:r>
              <a:rPr lang="en" dirty="0">
                <a:solidFill>
                  <a:schemeClr val="bg2"/>
                </a:solidFill>
              </a:rPr>
              <a:t> Les </a:t>
            </a:r>
            <a:r>
              <a:rPr lang="en" err="1">
                <a:solidFill>
                  <a:schemeClr val="bg2"/>
                </a:solidFill>
              </a:rPr>
              <a:t>mesures</a:t>
            </a:r>
            <a:r>
              <a:rPr lang="en" dirty="0">
                <a:solidFill>
                  <a:schemeClr val="bg2"/>
                </a:solidFill>
              </a:rPr>
              <a:t> </a:t>
            </a:r>
            <a:r>
              <a:rPr lang="en" err="1">
                <a:solidFill>
                  <a:schemeClr val="bg2"/>
                </a:solidFill>
              </a:rPr>
              <a:t>doivent</a:t>
            </a:r>
            <a:r>
              <a:rPr lang="en" dirty="0">
                <a:solidFill>
                  <a:schemeClr val="bg2"/>
                </a:solidFill>
              </a:rPr>
              <a:t> </a:t>
            </a:r>
            <a:r>
              <a:rPr lang="en" err="1">
                <a:solidFill>
                  <a:schemeClr val="bg2"/>
                </a:solidFill>
              </a:rPr>
              <a:t>être</a:t>
            </a:r>
            <a:r>
              <a:rPr lang="en" dirty="0">
                <a:solidFill>
                  <a:schemeClr val="bg2"/>
                </a:solidFill>
              </a:rPr>
              <a:t> </a:t>
            </a:r>
            <a:r>
              <a:rPr lang="en" err="1">
                <a:solidFill>
                  <a:schemeClr val="bg2"/>
                </a:solidFill>
              </a:rPr>
              <a:t>indépendantes</a:t>
            </a:r>
            <a:r>
              <a:rPr lang="en" dirty="0">
                <a:solidFill>
                  <a:schemeClr val="bg2"/>
                </a:solidFill>
              </a:rPr>
              <a:t>, </a:t>
            </a:r>
            <a:r>
              <a:rPr lang="en" err="1">
                <a:solidFill>
                  <a:schemeClr val="bg2"/>
                </a:solidFill>
              </a:rPr>
              <a:t>c'est</a:t>
            </a:r>
            <a:r>
              <a:rPr lang="en" dirty="0">
                <a:solidFill>
                  <a:schemeClr val="bg2"/>
                </a:solidFill>
              </a:rPr>
              <a:t>-à-dire que la </a:t>
            </a:r>
            <a:r>
              <a:rPr lang="en" err="1">
                <a:solidFill>
                  <a:schemeClr val="bg2"/>
                </a:solidFill>
              </a:rPr>
              <a:t>valeur</a:t>
            </a:r>
            <a:r>
              <a:rPr lang="en" dirty="0">
                <a:solidFill>
                  <a:schemeClr val="bg2"/>
                </a:solidFill>
              </a:rPr>
              <a:t> </a:t>
            </a:r>
            <a:r>
              <a:rPr lang="en" err="1">
                <a:solidFill>
                  <a:schemeClr val="bg2"/>
                </a:solidFill>
              </a:rPr>
              <a:t>mesurée</a:t>
            </a:r>
            <a:r>
              <a:rPr lang="en" dirty="0">
                <a:solidFill>
                  <a:schemeClr val="bg2"/>
                </a:solidFill>
              </a:rPr>
              <a:t> d'un </a:t>
            </a:r>
            <a:r>
              <a:rPr lang="en" err="1">
                <a:solidFill>
                  <a:schemeClr val="bg2"/>
                </a:solidFill>
              </a:rPr>
              <a:t>groupe</a:t>
            </a:r>
            <a:r>
              <a:rPr lang="en" dirty="0">
                <a:solidFill>
                  <a:schemeClr val="bg2"/>
                </a:solidFill>
              </a:rPr>
              <a:t> ne doit pas </a:t>
            </a:r>
            <a:r>
              <a:rPr lang="en" err="1">
                <a:solidFill>
                  <a:schemeClr val="bg2"/>
                </a:solidFill>
              </a:rPr>
              <a:t>être</a:t>
            </a:r>
            <a:r>
              <a:rPr lang="en" dirty="0">
                <a:solidFill>
                  <a:schemeClr val="bg2"/>
                </a:solidFill>
              </a:rPr>
              <a:t> </a:t>
            </a:r>
            <a:r>
              <a:rPr lang="en" err="1">
                <a:solidFill>
                  <a:schemeClr val="bg2"/>
                </a:solidFill>
              </a:rPr>
              <a:t>influencée</a:t>
            </a:r>
            <a:r>
              <a:rPr lang="en" dirty="0">
                <a:solidFill>
                  <a:schemeClr val="bg2"/>
                </a:solidFill>
              </a:rPr>
              <a:t> par la </a:t>
            </a:r>
            <a:r>
              <a:rPr lang="en" err="1">
                <a:solidFill>
                  <a:schemeClr val="bg2"/>
                </a:solidFill>
              </a:rPr>
              <a:t>valeur</a:t>
            </a:r>
            <a:r>
              <a:rPr lang="en" dirty="0">
                <a:solidFill>
                  <a:schemeClr val="bg2"/>
                </a:solidFill>
              </a:rPr>
              <a:t> </a:t>
            </a:r>
            <a:r>
              <a:rPr lang="en" err="1">
                <a:solidFill>
                  <a:schemeClr val="bg2"/>
                </a:solidFill>
              </a:rPr>
              <a:t>mesurée</a:t>
            </a:r>
            <a:r>
              <a:rPr lang="en" dirty="0">
                <a:solidFill>
                  <a:schemeClr val="bg2"/>
                </a:solidFill>
              </a:rPr>
              <a:t> d'un </a:t>
            </a:r>
            <a:r>
              <a:rPr lang="en" err="1">
                <a:solidFill>
                  <a:schemeClr val="bg2"/>
                </a:solidFill>
              </a:rPr>
              <a:t>autre</a:t>
            </a:r>
            <a:r>
              <a:rPr lang="en" dirty="0">
                <a:solidFill>
                  <a:schemeClr val="bg2"/>
                </a:solidFill>
              </a:rPr>
              <a:t> </a:t>
            </a:r>
            <a:r>
              <a:rPr lang="en" err="1">
                <a:solidFill>
                  <a:schemeClr val="bg2"/>
                </a:solidFill>
              </a:rPr>
              <a:t>groupe</a:t>
            </a:r>
            <a:r>
              <a:rPr lang="en" dirty="0">
                <a:solidFill>
                  <a:schemeClr val="bg2"/>
                </a:solidFill>
              </a:rPr>
              <a:t>. Dans le </a:t>
            </a:r>
            <a:r>
              <a:rPr lang="en" err="1">
                <a:solidFill>
                  <a:schemeClr val="bg2"/>
                </a:solidFill>
              </a:rPr>
              <a:t>cas</a:t>
            </a:r>
            <a:r>
              <a:rPr lang="en" dirty="0">
                <a:solidFill>
                  <a:schemeClr val="bg2"/>
                </a:solidFill>
              </a:rPr>
              <a:t> contraire, </a:t>
            </a:r>
            <a:r>
              <a:rPr lang="en" err="1">
                <a:solidFill>
                  <a:schemeClr val="bg2"/>
                </a:solidFill>
              </a:rPr>
              <a:t>une</a:t>
            </a:r>
            <a:r>
              <a:rPr lang="en" dirty="0">
                <a:solidFill>
                  <a:schemeClr val="bg2"/>
                </a:solidFill>
              </a:rPr>
              <a:t> </a:t>
            </a:r>
            <a:r>
              <a:rPr lang="en" err="1">
                <a:solidFill>
                  <a:schemeClr val="bg2"/>
                </a:solidFill>
              </a:rPr>
              <a:t>analyse</a:t>
            </a:r>
            <a:r>
              <a:rPr lang="en" dirty="0">
                <a:solidFill>
                  <a:schemeClr val="bg2"/>
                </a:solidFill>
              </a:rPr>
              <a:t> de variance avec </a:t>
            </a:r>
            <a:r>
              <a:rPr lang="en" err="1">
                <a:solidFill>
                  <a:schemeClr val="bg2"/>
                </a:solidFill>
              </a:rPr>
              <a:t>mesures</a:t>
            </a:r>
            <a:r>
              <a:rPr lang="en" dirty="0">
                <a:solidFill>
                  <a:schemeClr val="bg2"/>
                </a:solidFill>
              </a:rPr>
              <a:t> </a:t>
            </a:r>
            <a:r>
              <a:rPr lang="en" err="1">
                <a:solidFill>
                  <a:schemeClr val="bg2"/>
                </a:solidFill>
              </a:rPr>
              <a:t>répétées</a:t>
            </a:r>
            <a:r>
              <a:rPr lang="en" dirty="0">
                <a:solidFill>
                  <a:schemeClr val="bg2"/>
                </a:solidFill>
              </a:rPr>
              <a:t> </a:t>
            </a:r>
            <a:r>
              <a:rPr lang="en" err="1">
                <a:solidFill>
                  <a:schemeClr val="bg2"/>
                </a:solidFill>
              </a:rPr>
              <a:t>serait</a:t>
            </a:r>
            <a:r>
              <a:rPr lang="en" dirty="0">
                <a:solidFill>
                  <a:schemeClr val="bg2"/>
                </a:solidFill>
              </a:rPr>
              <a:t> </a:t>
            </a:r>
            <a:r>
              <a:rPr lang="en" err="1">
                <a:solidFill>
                  <a:schemeClr val="bg2"/>
                </a:solidFill>
              </a:rPr>
              <a:t>nécessaire</a:t>
            </a:r>
            <a:r>
              <a:rPr lang="en" dirty="0">
                <a:solidFill>
                  <a:schemeClr val="bg2"/>
                </a:solidFill>
              </a:rPr>
              <a:t>.</a:t>
            </a:r>
            <a:endParaRPr lang="fr-FR">
              <a:solidFill>
                <a:schemeClr val="bg2"/>
              </a:solidFill>
            </a:endParaRPr>
          </a:p>
        </p:txBody>
      </p:sp>
      <p:sp>
        <p:nvSpPr>
          <p:cNvPr id="638" name="Google Shape;638;p36"/>
          <p:cNvSpPr txBox="1">
            <a:spLocks noGrp="1"/>
          </p:cNvSpPr>
          <p:nvPr>
            <p:ph type="subTitle" idx="5"/>
          </p:nvPr>
        </p:nvSpPr>
        <p:spPr>
          <a:xfrm>
            <a:off x="5277474" y="3125031"/>
            <a:ext cx="4537584" cy="572700"/>
          </a:xfrm>
          <a:prstGeom prst="rect">
            <a:avLst/>
          </a:prstGeom>
        </p:spPr>
        <p:txBody>
          <a:bodyPr spcFirstLastPara="1" wrap="square" lIns="91425" tIns="91425" rIns="91425" bIns="91425" anchor="t" anchorCtr="0">
            <a:noAutofit/>
          </a:bodyPr>
          <a:lstStyle/>
          <a:p>
            <a:pPr>
              <a:lnSpc>
                <a:spcPct val="114999"/>
              </a:lnSpc>
            </a:pPr>
            <a:r>
              <a:rPr lang="en" sz="1600" b="1" dirty="0">
                <a:solidFill>
                  <a:schemeClr val="tx1"/>
                </a:solidFill>
              </a:rPr>
              <a:t>Distribution </a:t>
            </a:r>
            <a:r>
              <a:rPr lang="en" sz="1600" b="1" dirty="0" err="1">
                <a:solidFill>
                  <a:schemeClr val="tx1"/>
                </a:solidFill>
              </a:rPr>
              <a:t>normale</a:t>
            </a:r>
            <a:r>
              <a:rPr lang="en" sz="1600" b="1" dirty="0">
                <a:solidFill>
                  <a:schemeClr val="tx1"/>
                </a:solidFill>
              </a:rPr>
              <a:t> :</a:t>
            </a:r>
            <a:r>
              <a:rPr lang="en" sz="1600" dirty="0">
                <a:solidFill>
                  <a:schemeClr val="bg2"/>
                </a:solidFill>
              </a:rPr>
              <a:t> </a:t>
            </a:r>
            <a:r>
              <a:rPr lang="en" dirty="0">
                <a:solidFill>
                  <a:schemeClr val="bg2"/>
                </a:solidFill>
              </a:rPr>
              <a:t>Les données</a:t>
            </a:r>
            <a:endParaRPr lang="fr-FR">
              <a:solidFill>
                <a:schemeClr val="bg2"/>
              </a:solidFill>
            </a:endParaRPr>
          </a:p>
          <a:p>
            <a:pPr>
              <a:lnSpc>
                <a:spcPct val="114999"/>
              </a:lnSpc>
            </a:pPr>
            <a:r>
              <a:rPr lang="en" dirty="0">
                <a:solidFill>
                  <a:schemeClr val="bg2"/>
                </a:solidFill>
              </a:rPr>
              <a:t>au sein des </a:t>
            </a:r>
            <a:r>
              <a:rPr lang="en" dirty="0" err="1">
                <a:solidFill>
                  <a:schemeClr val="bg2"/>
                </a:solidFill>
              </a:rPr>
              <a:t>groupes</a:t>
            </a:r>
            <a:r>
              <a:rPr lang="en" dirty="0">
                <a:solidFill>
                  <a:schemeClr val="bg2"/>
                </a:solidFill>
              </a:rPr>
              <a:t> </a:t>
            </a:r>
            <a:r>
              <a:rPr lang="en" dirty="0" err="1">
                <a:solidFill>
                  <a:schemeClr val="bg2"/>
                </a:solidFill>
              </a:rPr>
              <a:t>doivent</a:t>
            </a:r>
            <a:r>
              <a:rPr lang="en" dirty="0">
                <a:solidFill>
                  <a:schemeClr val="bg2"/>
                </a:solidFill>
              </a:rPr>
              <a:t> </a:t>
            </a:r>
            <a:r>
              <a:rPr lang="en" dirty="0" err="1">
                <a:solidFill>
                  <a:schemeClr val="bg2"/>
                </a:solidFill>
              </a:rPr>
              <a:t>suivre</a:t>
            </a:r>
            <a:endParaRPr lang="en" dirty="0">
              <a:solidFill>
                <a:schemeClr val="bg2"/>
              </a:solidFill>
            </a:endParaRPr>
          </a:p>
          <a:p>
            <a:pPr>
              <a:lnSpc>
                <a:spcPct val="114999"/>
              </a:lnSpc>
            </a:pPr>
            <a:r>
              <a:rPr lang="en" dirty="0" err="1">
                <a:solidFill>
                  <a:schemeClr val="bg2"/>
                </a:solidFill>
              </a:rPr>
              <a:t>une</a:t>
            </a:r>
            <a:r>
              <a:rPr lang="en" dirty="0">
                <a:solidFill>
                  <a:schemeClr val="bg2"/>
                </a:solidFill>
              </a:rPr>
              <a:t> distribution </a:t>
            </a:r>
            <a:r>
              <a:rPr lang="en" dirty="0" err="1">
                <a:solidFill>
                  <a:schemeClr val="bg2"/>
                </a:solidFill>
              </a:rPr>
              <a:t>normale</a:t>
            </a:r>
            <a:r>
              <a:rPr lang="en" dirty="0">
                <a:solidFill>
                  <a:schemeClr val="bg2"/>
                </a:solidFill>
              </a:rPr>
              <a:t>.</a:t>
            </a:r>
            <a:endParaRPr lang="fr-FR">
              <a:solidFill>
                <a:schemeClr val="bg2"/>
              </a:solidFill>
            </a:endParaRPr>
          </a:p>
          <a:p>
            <a:pPr marL="0" indent="0">
              <a:lnSpc>
                <a:spcPct val="114999"/>
              </a:lnSpc>
            </a:pPr>
            <a:br>
              <a:rPr lang="en-US" dirty="0"/>
            </a:br>
            <a:endParaRPr lang="en-US" sz="1600">
              <a:solidFill>
                <a:schemeClr val="bg2"/>
              </a:solidFill>
            </a:endParaRPr>
          </a:p>
        </p:txBody>
      </p:sp>
      <p:sp>
        <p:nvSpPr>
          <p:cNvPr id="641" name="Google Shape;641;p36"/>
          <p:cNvSpPr txBox="1">
            <a:spLocks noGrp="1"/>
          </p:cNvSpPr>
          <p:nvPr>
            <p:ph type="title" idx="9"/>
          </p:nvPr>
        </p:nvSpPr>
        <p:spPr>
          <a:xfrm>
            <a:off x="4777931" y="1407494"/>
            <a:ext cx="605304" cy="372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43" name="Google Shape;643;p36"/>
          <p:cNvSpPr txBox="1">
            <a:spLocks noGrp="1"/>
          </p:cNvSpPr>
          <p:nvPr>
            <p:ph type="title" idx="14"/>
          </p:nvPr>
        </p:nvSpPr>
        <p:spPr>
          <a:xfrm>
            <a:off x="759389" y="3326871"/>
            <a:ext cx="626870" cy="372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51" name="Google Shape;651;p36"/>
          <p:cNvSpPr/>
          <p:nvPr/>
        </p:nvSpPr>
        <p:spPr>
          <a:xfrm>
            <a:off x="768239" y="1327077"/>
            <a:ext cx="630153" cy="543736"/>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txBox="1">
            <a:spLocks noGrp="1"/>
          </p:cNvSpPr>
          <p:nvPr>
            <p:ph type="title" idx="7"/>
          </p:nvPr>
        </p:nvSpPr>
        <p:spPr>
          <a:xfrm>
            <a:off x="764483" y="1407494"/>
            <a:ext cx="637653" cy="372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 name="Google Shape;629;p36">
            <a:extLst>
              <a:ext uri="{FF2B5EF4-FFF2-40B4-BE49-F238E27FC236}">
                <a16:creationId xmlns:a16="http://schemas.microsoft.com/office/drawing/2014/main" id="{4CCC4EA0-435C-9176-BFD2-4894A69D987C}"/>
              </a:ext>
            </a:extLst>
          </p:cNvPr>
          <p:cNvSpPr/>
          <p:nvPr/>
        </p:nvSpPr>
        <p:spPr>
          <a:xfrm>
            <a:off x="4781462" y="3235671"/>
            <a:ext cx="630153" cy="543736"/>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fr-FR" dirty="0"/>
          </a:p>
        </p:txBody>
      </p:sp>
      <p:sp>
        <p:nvSpPr>
          <p:cNvPr id="8" name="ZoneTexte 7">
            <a:extLst>
              <a:ext uri="{FF2B5EF4-FFF2-40B4-BE49-F238E27FC236}">
                <a16:creationId xmlns:a16="http://schemas.microsoft.com/office/drawing/2014/main" id="{52DC47A2-2C21-8489-02A4-63E5BB498243}"/>
              </a:ext>
            </a:extLst>
          </p:cNvPr>
          <p:cNvSpPr txBox="1"/>
          <p:nvPr/>
        </p:nvSpPr>
        <p:spPr>
          <a:xfrm>
            <a:off x="4780894" y="3229620"/>
            <a:ext cx="127670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000" b="1" dirty="0">
                <a:solidFill>
                  <a:schemeClr val="accent2"/>
                </a:solidFill>
                <a:latin typeface="Fira Sans bold"/>
              </a:rPr>
              <a:t>04</a:t>
            </a:r>
            <a:endParaRPr lang="fr-FR" b="1" dirty="0">
              <a:solidFill>
                <a:schemeClr val="accent2"/>
              </a:solidFill>
            </a:endParaRPr>
          </a:p>
        </p:txBody>
      </p:sp>
      <p:sp>
        <p:nvSpPr>
          <p:cNvPr id="2" name="TextBox 3">
            <a:extLst>
              <a:ext uri="{FF2B5EF4-FFF2-40B4-BE49-F238E27FC236}">
                <a16:creationId xmlns:a16="http://schemas.microsoft.com/office/drawing/2014/main" id="{FC1B9B7A-30FC-D555-15AD-54AE5CF20D53}"/>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27</a:t>
            </a:r>
          </a:p>
        </p:txBody>
      </p:sp>
    </p:spTree>
    <p:extLst>
      <p:ext uri="{BB962C8B-B14F-4D97-AF65-F5344CB8AC3E}">
        <p14:creationId xmlns:p14="http://schemas.microsoft.com/office/powerpoint/2010/main" val="427221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9"/>
          <p:cNvSpPr/>
          <p:nvPr/>
        </p:nvSpPr>
        <p:spPr>
          <a:xfrm>
            <a:off x="3686017" y="1284600"/>
            <a:ext cx="1365900" cy="11835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txBox="1">
            <a:spLocks noGrp="1"/>
          </p:cNvSpPr>
          <p:nvPr>
            <p:ph type="title"/>
          </p:nvPr>
        </p:nvSpPr>
        <p:spPr>
          <a:xfrm>
            <a:off x="2296050" y="2155775"/>
            <a:ext cx="4551900" cy="1511400"/>
          </a:xfrm>
        </p:spPr>
        <p:txBody>
          <a:bodyPr spcFirstLastPara="1" wrap="square" lIns="91425" tIns="91425" rIns="91425" bIns="91425" anchor="b" anchorCtr="0">
            <a:noAutofit/>
          </a:bodyPr>
          <a:lstStyle/>
          <a:p>
            <a:pPr lvl="0"/>
            <a:r>
              <a:rPr lang="en" dirty="0"/>
              <a:t>Introduction</a:t>
            </a:r>
          </a:p>
        </p:txBody>
      </p:sp>
      <p:sp>
        <p:nvSpPr>
          <p:cNvPr id="753" name="Google Shape;753;p39"/>
          <p:cNvSpPr txBox="1">
            <a:spLocks noGrp="1"/>
          </p:cNvSpPr>
          <p:nvPr>
            <p:ph type="title" idx="2"/>
          </p:nvPr>
        </p:nvSpPr>
        <p:spPr>
          <a:xfrm>
            <a:off x="3720173" y="1424491"/>
            <a:ext cx="1293900" cy="915900"/>
          </a:xfrm>
        </p:spPr>
        <p:txBody>
          <a:bodyPr spcFirstLastPara="1" wrap="square" lIns="91425" tIns="91425" rIns="91425" bIns="91425" anchor="ctr" anchorCtr="0">
            <a:noAutofit/>
          </a:bodyPr>
          <a:lstStyle/>
          <a:p>
            <a:pPr lvl="0"/>
            <a:r>
              <a:rPr lang="en"/>
              <a:t>01</a:t>
            </a:r>
          </a:p>
        </p:txBody>
      </p:sp>
      <p:grpSp>
        <p:nvGrpSpPr>
          <p:cNvPr id="755" name="Google Shape;755;p39"/>
          <p:cNvGrpSpPr/>
          <p:nvPr/>
        </p:nvGrpSpPr>
        <p:grpSpPr>
          <a:xfrm>
            <a:off x="291675" y="277425"/>
            <a:ext cx="1276500" cy="685800"/>
            <a:chOff x="655875" y="400050"/>
            <a:chExt cx="1276500" cy="685800"/>
          </a:xfrm>
        </p:grpSpPr>
        <p:grpSp>
          <p:nvGrpSpPr>
            <p:cNvPr id="756" name="Google Shape;756;p39"/>
            <p:cNvGrpSpPr/>
            <p:nvPr/>
          </p:nvGrpSpPr>
          <p:grpSpPr>
            <a:xfrm>
              <a:off x="789225" y="539500"/>
              <a:ext cx="1077550" cy="435500"/>
              <a:chOff x="797375" y="525175"/>
              <a:chExt cx="1077550" cy="435500"/>
            </a:xfrm>
          </p:grpSpPr>
          <p:grpSp>
            <p:nvGrpSpPr>
              <p:cNvPr id="757" name="Google Shape;757;p39"/>
              <p:cNvGrpSpPr/>
              <p:nvPr/>
            </p:nvGrpSpPr>
            <p:grpSpPr>
              <a:xfrm>
                <a:off x="797375" y="718450"/>
                <a:ext cx="427175" cy="242225"/>
                <a:chOff x="797375" y="718450"/>
                <a:chExt cx="427175" cy="242225"/>
              </a:xfrm>
            </p:grpSpPr>
            <p:cxnSp>
              <p:nvCxnSpPr>
                <p:cNvPr id="758" name="Google Shape;758;p39"/>
                <p:cNvCxnSpPr/>
                <p:nvPr/>
              </p:nvCxnSpPr>
              <p:spPr>
                <a:xfrm rot="10800000" flipH="1">
                  <a:off x="797375" y="737475"/>
                  <a:ext cx="223200" cy="223200"/>
                </a:xfrm>
                <a:prstGeom prst="straightConnector1">
                  <a:avLst/>
                </a:prstGeom>
                <a:noFill/>
                <a:ln w="9525" cap="flat" cmpd="sng">
                  <a:solidFill>
                    <a:schemeClr val="lt2"/>
                  </a:solidFill>
                  <a:prstDash val="solid"/>
                  <a:round/>
                  <a:headEnd type="none" w="med" len="med"/>
                  <a:tailEnd type="none" w="med" len="med"/>
                </a:ln>
              </p:spPr>
            </p:cxnSp>
            <p:cxnSp>
              <p:nvCxnSpPr>
                <p:cNvPr id="759" name="Google Shape;759;p39"/>
                <p:cNvCxnSpPr/>
                <p:nvPr/>
              </p:nvCxnSpPr>
              <p:spPr>
                <a:xfrm>
                  <a:off x="1023250" y="740225"/>
                  <a:ext cx="201300" cy="116100"/>
                </a:xfrm>
                <a:prstGeom prst="straightConnector1">
                  <a:avLst/>
                </a:prstGeom>
                <a:noFill/>
                <a:ln w="9525" cap="flat" cmpd="sng">
                  <a:solidFill>
                    <a:schemeClr val="lt2"/>
                  </a:solidFill>
                  <a:prstDash val="solid"/>
                  <a:round/>
                  <a:headEnd type="none" w="med" len="med"/>
                  <a:tailEnd type="none" w="med" len="med"/>
                </a:ln>
              </p:spPr>
            </p:cxnSp>
            <p:sp>
              <p:nvSpPr>
                <p:cNvPr id="760" name="Google Shape;760;p39"/>
                <p:cNvSpPr/>
                <p:nvPr/>
              </p:nvSpPr>
              <p:spPr>
                <a:xfrm>
                  <a:off x="998750" y="71845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39"/>
              <p:cNvGrpSpPr/>
              <p:nvPr/>
            </p:nvGrpSpPr>
            <p:grpSpPr>
              <a:xfrm>
                <a:off x="1224550" y="612300"/>
                <a:ext cx="427175" cy="242225"/>
                <a:chOff x="797375" y="718450"/>
                <a:chExt cx="427175" cy="242225"/>
              </a:xfrm>
            </p:grpSpPr>
            <p:cxnSp>
              <p:nvCxnSpPr>
                <p:cNvPr id="762" name="Google Shape;762;p39"/>
                <p:cNvCxnSpPr/>
                <p:nvPr/>
              </p:nvCxnSpPr>
              <p:spPr>
                <a:xfrm rot="10800000" flipH="1">
                  <a:off x="797375" y="737475"/>
                  <a:ext cx="223200" cy="223200"/>
                </a:xfrm>
                <a:prstGeom prst="straightConnector1">
                  <a:avLst/>
                </a:prstGeom>
                <a:noFill/>
                <a:ln w="9525" cap="flat" cmpd="sng">
                  <a:solidFill>
                    <a:schemeClr val="lt2"/>
                  </a:solidFill>
                  <a:prstDash val="solid"/>
                  <a:round/>
                  <a:headEnd type="none" w="med" len="med"/>
                  <a:tailEnd type="none" w="med" len="med"/>
                </a:ln>
              </p:spPr>
            </p:cxnSp>
            <p:cxnSp>
              <p:nvCxnSpPr>
                <p:cNvPr id="763" name="Google Shape;763;p39"/>
                <p:cNvCxnSpPr/>
                <p:nvPr/>
              </p:nvCxnSpPr>
              <p:spPr>
                <a:xfrm>
                  <a:off x="1023250" y="740225"/>
                  <a:ext cx="201300" cy="116100"/>
                </a:xfrm>
                <a:prstGeom prst="straightConnector1">
                  <a:avLst/>
                </a:prstGeom>
                <a:noFill/>
                <a:ln w="9525" cap="flat" cmpd="sng">
                  <a:solidFill>
                    <a:schemeClr val="lt2"/>
                  </a:solidFill>
                  <a:prstDash val="solid"/>
                  <a:round/>
                  <a:headEnd type="none" w="med" len="med"/>
                  <a:tailEnd type="none" w="med" len="med"/>
                </a:ln>
              </p:spPr>
            </p:cxnSp>
            <p:sp>
              <p:nvSpPr>
                <p:cNvPr id="764" name="Google Shape;764;p39"/>
                <p:cNvSpPr/>
                <p:nvPr/>
              </p:nvSpPr>
              <p:spPr>
                <a:xfrm>
                  <a:off x="998750" y="71845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5" name="Google Shape;765;p39"/>
              <p:cNvCxnSpPr/>
              <p:nvPr/>
            </p:nvCxnSpPr>
            <p:spPr>
              <a:xfrm rot="10800000" flipH="1">
                <a:off x="1651725" y="525175"/>
                <a:ext cx="223200" cy="223200"/>
              </a:xfrm>
              <a:prstGeom prst="straightConnector1">
                <a:avLst/>
              </a:prstGeom>
              <a:noFill/>
              <a:ln w="9525" cap="flat" cmpd="sng">
                <a:solidFill>
                  <a:schemeClr val="lt2"/>
                </a:solidFill>
                <a:prstDash val="solid"/>
                <a:round/>
                <a:headEnd type="none" w="med" len="med"/>
                <a:tailEnd type="none" w="med" len="med"/>
              </a:ln>
            </p:spPr>
          </p:cxnSp>
          <p:sp>
            <p:nvSpPr>
              <p:cNvPr id="766" name="Google Shape;766;p39"/>
              <p:cNvSpPr/>
              <p:nvPr/>
            </p:nvSpPr>
            <p:spPr>
              <a:xfrm>
                <a:off x="1205400" y="83270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1627225" y="711663"/>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8" name="Google Shape;768;p39"/>
            <p:cNvCxnSpPr/>
            <p:nvPr/>
          </p:nvCxnSpPr>
          <p:spPr>
            <a:xfrm>
              <a:off x="789225" y="400050"/>
              <a:ext cx="0" cy="685800"/>
            </a:xfrm>
            <a:prstGeom prst="straightConnector1">
              <a:avLst/>
            </a:prstGeom>
            <a:noFill/>
            <a:ln w="9525" cap="flat" cmpd="sng">
              <a:solidFill>
                <a:schemeClr val="lt2"/>
              </a:solidFill>
              <a:prstDash val="solid"/>
              <a:round/>
              <a:headEnd type="none" w="med" len="med"/>
              <a:tailEnd type="none" w="med" len="med"/>
            </a:ln>
          </p:spPr>
        </p:cxnSp>
        <p:cxnSp>
          <p:nvCxnSpPr>
            <p:cNvPr id="769" name="Google Shape;769;p39"/>
            <p:cNvCxnSpPr/>
            <p:nvPr/>
          </p:nvCxnSpPr>
          <p:spPr>
            <a:xfrm>
              <a:off x="655875" y="977000"/>
              <a:ext cx="1276500" cy="0"/>
            </a:xfrm>
            <a:prstGeom prst="straightConnector1">
              <a:avLst/>
            </a:prstGeom>
            <a:noFill/>
            <a:ln w="9525" cap="flat" cmpd="sng">
              <a:solidFill>
                <a:schemeClr val="lt2"/>
              </a:solidFill>
              <a:prstDash val="solid"/>
              <a:round/>
              <a:headEnd type="none" w="med" len="med"/>
              <a:tailEnd type="none" w="med" len="med"/>
            </a:ln>
          </p:spPr>
        </p:cxnSp>
      </p:grpSp>
      <p:grpSp>
        <p:nvGrpSpPr>
          <p:cNvPr id="770" name="Google Shape;770;p39"/>
          <p:cNvGrpSpPr/>
          <p:nvPr/>
        </p:nvGrpSpPr>
        <p:grpSpPr>
          <a:xfrm>
            <a:off x="7635152" y="4180125"/>
            <a:ext cx="1179263" cy="707950"/>
            <a:chOff x="5706375" y="1468100"/>
            <a:chExt cx="1442700" cy="866100"/>
          </a:xfrm>
        </p:grpSpPr>
        <p:sp>
          <p:nvSpPr>
            <p:cNvPr id="771" name="Google Shape;771;p39"/>
            <p:cNvSpPr/>
            <p:nvPr/>
          </p:nvSpPr>
          <p:spPr>
            <a:xfrm>
              <a:off x="5793352" y="1583160"/>
              <a:ext cx="4797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5793350" y="1818189"/>
              <a:ext cx="8712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5793361" y="2053217"/>
              <a:ext cx="12789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4" name="Google Shape;774;p39"/>
            <p:cNvCxnSpPr/>
            <p:nvPr/>
          </p:nvCxnSpPr>
          <p:spPr>
            <a:xfrm rot="10800000" flipH="1">
              <a:off x="5792650" y="1817875"/>
              <a:ext cx="75600" cy="132000"/>
            </a:xfrm>
            <a:prstGeom prst="straightConnector1">
              <a:avLst/>
            </a:prstGeom>
            <a:noFill/>
            <a:ln w="9525" cap="flat" cmpd="sng">
              <a:solidFill>
                <a:schemeClr val="lt2"/>
              </a:solidFill>
              <a:prstDash val="solid"/>
              <a:round/>
              <a:headEnd type="none" w="med" len="med"/>
              <a:tailEnd type="none" w="med" len="med"/>
            </a:ln>
          </p:spPr>
        </p:cxnSp>
        <p:cxnSp>
          <p:nvCxnSpPr>
            <p:cNvPr id="775" name="Google Shape;775;p39"/>
            <p:cNvCxnSpPr/>
            <p:nvPr/>
          </p:nvCxnSpPr>
          <p:spPr>
            <a:xfrm rot="10800000" flipH="1">
              <a:off x="5847117"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6" name="Google Shape;776;p39"/>
            <p:cNvCxnSpPr/>
            <p:nvPr/>
          </p:nvCxnSpPr>
          <p:spPr>
            <a:xfrm rot="10800000" flipH="1">
              <a:off x="5922308"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7" name="Google Shape;777;p39"/>
            <p:cNvCxnSpPr/>
            <p:nvPr/>
          </p:nvCxnSpPr>
          <p:spPr>
            <a:xfrm rot="10800000" flipH="1">
              <a:off x="5997500"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8" name="Google Shape;778;p39"/>
            <p:cNvCxnSpPr/>
            <p:nvPr/>
          </p:nvCxnSpPr>
          <p:spPr>
            <a:xfrm rot="10800000" flipH="1">
              <a:off x="6072692"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9" name="Google Shape;779;p39"/>
            <p:cNvCxnSpPr/>
            <p:nvPr/>
          </p:nvCxnSpPr>
          <p:spPr>
            <a:xfrm rot="10800000" flipH="1">
              <a:off x="6147883"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0" name="Google Shape;780;p39"/>
            <p:cNvCxnSpPr/>
            <p:nvPr/>
          </p:nvCxnSpPr>
          <p:spPr>
            <a:xfrm rot="10800000" flipH="1">
              <a:off x="6223075"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1" name="Google Shape;781;p39"/>
            <p:cNvCxnSpPr/>
            <p:nvPr/>
          </p:nvCxnSpPr>
          <p:spPr>
            <a:xfrm rot="10800000" flipH="1">
              <a:off x="6298267"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2" name="Google Shape;782;p39"/>
            <p:cNvCxnSpPr/>
            <p:nvPr/>
          </p:nvCxnSpPr>
          <p:spPr>
            <a:xfrm rot="10800000" flipH="1">
              <a:off x="6373458"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3" name="Google Shape;783;p39"/>
            <p:cNvCxnSpPr/>
            <p:nvPr/>
          </p:nvCxnSpPr>
          <p:spPr>
            <a:xfrm rot="10800000" flipH="1">
              <a:off x="6523842"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4" name="Google Shape;784;p39"/>
            <p:cNvCxnSpPr/>
            <p:nvPr/>
          </p:nvCxnSpPr>
          <p:spPr>
            <a:xfrm rot="10800000" flipH="1">
              <a:off x="6599033" y="1863638"/>
              <a:ext cx="66600" cy="120900"/>
            </a:xfrm>
            <a:prstGeom prst="straightConnector1">
              <a:avLst/>
            </a:prstGeom>
            <a:noFill/>
            <a:ln w="9525" cap="flat" cmpd="sng">
              <a:solidFill>
                <a:schemeClr val="lt2"/>
              </a:solidFill>
              <a:prstDash val="solid"/>
              <a:round/>
              <a:headEnd type="none" w="med" len="med"/>
              <a:tailEnd type="none" w="med" len="med"/>
            </a:ln>
          </p:spPr>
        </p:cxnSp>
        <p:cxnSp>
          <p:nvCxnSpPr>
            <p:cNvPr id="785" name="Google Shape;785;p39"/>
            <p:cNvCxnSpPr/>
            <p:nvPr/>
          </p:nvCxnSpPr>
          <p:spPr>
            <a:xfrm rot="10800000" flipH="1">
              <a:off x="6448650"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6" name="Google Shape;786;p39"/>
            <p:cNvCxnSpPr/>
            <p:nvPr/>
          </p:nvCxnSpPr>
          <p:spPr>
            <a:xfrm>
              <a:off x="5792650" y="1468100"/>
              <a:ext cx="0" cy="866100"/>
            </a:xfrm>
            <a:prstGeom prst="straightConnector1">
              <a:avLst/>
            </a:prstGeom>
            <a:noFill/>
            <a:ln w="9525" cap="flat" cmpd="sng">
              <a:solidFill>
                <a:schemeClr val="lt2"/>
              </a:solidFill>
              <a:prstDash val="solid"/>
              <a:round/>
              <a:headEnd type="none" w="med" len="med"/>
              <a:tailEnd type="none" w="med" len="med"/>
            </a:ln>
          </p:spPr>
        </p:cxnSp>
        <p:cxnSp>
          <p:nvCxnSpPr>
            <p:cNvPr id="787" name="Google Shape;787;p39"/>
            <p:cNvCxnSpPr/>
            <p:nvPr/>
          </p:nvCxnSpPr>
          <p:spPr>
            <a:xfrm>
              <a:off x="5706375" y="2274275"/>
              <a:ext cx="1442700" cy="0"/>
            </a:xfrm>
            <a:prstGeom prst="straightConnector1">
              <a:avLst/>
            </a:prstGeom>
            <a:noFill/>
            <a:ln w="9525" cap="flat" cmpd="sng">
              <a:solidFill>
                <a:schemeClr val="lt2"/>
              </a:solidFill>
              <a:prstDash val="solid"/>
              <a:round/>
              <a:headEnd type="none" w="med" len="med"/>
              <a:tailEnd type="none" w="med" len="med"/>
            </a:ln>
          </p:spPr>
        </p:cxnSp>
      </p:grpSp>
      <p:grpSp>
        <p:nvGrpSpPr>
          <p:cNvPr id="788" name="Google Shape;788;p39"/>
          <p:cNvGrpSpPr/>
          <p:nvPr/>
        </p:nvGrpSpPr>
        <p:grpSpPr>
          <a:xfrm>
            <a:off x="-811666" y="183700"/>
            <a:ext cx="10372105" cy="4995125"/>
            <a:chOff x="-811666" y="183700"/>
            <a:chExt cx="10372105" cy="4995125"/>
          </a:xfrm>
        </p:grpSpPr>
        <p:grpSp>
          <p:nvGrpSpPr>
            <p:cNvPr id="789" name="Google Shape;789;p39"/>
            <p:cNvGrpSpPr/>
            <p:nvPr/>
          </p:nvGrpSpPr>
          <p:grpSpPr>
            <a:xfrm rot="10800000">
              <a:off x="7828736" y="1971090"/>
              <a:ext cx="1731702" cy="1750273"/>
              <a:chOff x="-345650" y="0"/>
              <a:chExt cx="1885975" cy="1906200"/>
            </a:xfrm>
          </p:grpSpPr>
          <p:sp>
            <p:nvSpPr>
              <p:cNvPr id="790" name="Google Shape;790;p39"/>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p:nvPr/>
            </p:nvSpPr>
            <p:spPr>
              <a:xfrm>
                <a:off x="227767" y="320409"/>
                <a:ext cx="733200" cy="635400"/>
              </a:xfrm>
              <a:prstGeom prst="hexagon">
                <a:avLst>
                  <a:gd name="adj" fmla="val 25000"/>
                  <a:gd name="vf" fmla="val 115470"/>
                </a:avLst>
              </a:prstGeom>
              <a:solidFill>
                <a:srgbClr val="DEE9F1">
                  <a:alpha val="101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9"/>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9"/>
            <p:cNvGrpSpPr/>
            <p:nvPr/>
          </p:nvGrpSpPr>
          <p:grpSpPr>
            <a:xfrm>
              <a:off x="-811666" y="2156938"/>
              <a:ext cx="2138900" cy="1378564"/>
              <a:chOff x="-345650" y="0"/>
              <a:chExt cx="2957550" cy="1906200"/>
            </a:xfrm>
          </p:grpSpPr>
          <p:sp>
            <p:nvSpPr>
              <p:cNvPr id="797" name="Google Shape;797;p39"/>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405325" y="2954925"/>
              <a:ext cx="2237088" cy="2223900"/>
              <a:chOff x="-304187" y="2778200"/>
              <a:chExt cx="2237088" cy="2223900"/>
            </a:xfrm>
          </p:grpSpPr>
          <p:sp>
            <p:nvSpPr>
              <p:cNvPr id="806" name="Google Shape;806;p39"/>
              <p:cNvSpPr/>
              <p:nvPr/>
            </p:nvSpPr>
            <p:spPr>
              <a:xfrm>
                <a:off x="-304175" y="30959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263863" y="27782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63863" y="3413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304187" y="37313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1199700" y="3413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812575" y="43667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39"/>
            <p:cNvSpPr/>
            <p:nvPr/>
          </p:nvSpPr>
          <p:spPr>
            <a:xfrm>
              <a:off x="7521825" y="221000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1161525" y="3043000"/>
              <a:ext cx="213900" cy="2139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39"/>
            <p:cNvGrpSpPr/>
            <p:nvPr/>
          </p:nvGrpSpPr>
          <p:grpSpPr>
            <a:xfrm>
              <a:off x="8797200" y="472000"/>
              <a:ext cx="58800" cy="58800"/>
              <a:chOff x="3262950" y="539500"/>
              <a:chExt cx="58800" cy="58800"/>
            </a:xfrm>
          </p:grpSpPr>
          <p:sp>
            <p:nvSpPr>
              <p:cNvPr id="815" name="Google Shape;815;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9"/>
            <p:cNvGrpSpPr/>
            <p:nvPr/>
          </p:nvGrpSpPr>
          <p:grpSpPr>
            <a:xfrm>
              <a:off x="307590" y="3569453"/>
              <a:ext cx="46523" cy="46523"/>
              <a:chOff x="3262950" y="539500"/>
              <a:chExt cx="58800" cy="58800"/>
            </a:xfrm>
          </p:grpSpPr>
          <p:sp>
            <p:nvSpPr>
              <p:cNvPr id="818" name="Google Shape;818;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9"/>
            <p:cNvGrpSpPr/>
            <p:nvPr/>
          </p:nvGrpSpPr>
          <p:grpSpPr>
            <a:xfrm>
              <a:off x="1631395" y="3547378"/>
              <a:ext cx="90699" cy="90699"/>
              <a:chOff x="3262950" y="539500"/>
              <a:chExt cx="58800" cy="58800"/>
            </a:xfrm>
          </p:grpSpPr>
          <p:sp>
            <p:nvSpPr>
              <p:cNvPr id="821" name="Google Shape;821;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766425" y="14224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7231725" y="380527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8681700" y="14545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8681700" y="20899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8098750" y="1136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8098750" y="17722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8098750" y="2407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7187000" y="152155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8098750" y="1837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39"/>
            <p:cNvGrpSpPr/>
            <p:nvPr/>
          </p:nvGrpSpPr>
          <p:grpSpPr>
            <a:xfrm>
              <a:off x="8199345" y="1726853"/>
              <a:ext cx="90699" cy="90699"/>
              <a:chOff x="3262950" y="539500"/>
              <a:chExt cx="58800" cy="58800"/>
            </a:xfrm>
          </p:grpSpPr>
          <p:sp>
            <p:nvSpPr>
              <p:cNvPr id="833" name="Google Shape;833;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39"/>
            <p:cNvGrpSpPr/>
            <p:nvPr/>
          </p:nvGrpSpPr>
          <p:grpSpPr>
            <a:xfrm>
              <a:off x="8781244" y="2679941"/>
              <a:ext cx="90699" cy="90699"/>
              <a:chOff x="3262950" y="539500"/>
              <a:chExt cx="58800" cy="58800"/>
            </a:xfrm>
          </p:grpSpPr>
          <p:sp>
            <p:nvSpPr>
              <p:cNvPr id="836" name="Google Shape;836;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658D97A9-2907-7634-F1B3-DDDB73B22062}"/>
              </a:ext>
            </a:extLst>
          </p:cNvPr>
          <p:cNvSpPr txBox="1"/>
          <p:nvPr/>
        </p:nvSpPr>
        <p:spPr>
          <a:xfrm>
            <a:off x="4288261" y="4650481"/>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accent2"/>
                </a:solidFill>
                <a:latin typeface="Nunito"/>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29F69C68-DE37-C18F-DC65-0AA7F26BE5B0}"/>
              </a:ext>
            </a:extLst>
          </p:cNvPr>
          <p:cNvGraphicFramePr>
            <a:graphicFrameLocks noGrp="1"/>
          </p:cNvGraphicFramePr>
          <p:nvPr/>
        </p:nvGraphicFramePr>
        <p:xfrm>
          <a:off x="1164565" y="1304745"/>
          <a:ext cx="7009144" cy="1854200"/>
        </p:xfrm>
        <a:graphic>
          <a:graphicData uri="http://schemas.openxmlformats.org/drawingml/2006/table">
            <a:tbl>
              <a:tblPr firstRow="1" bandRow="1">
                <a:tableStyleId>{CE0D83E0-BFE4-4B52-8938-A2CA470A759C}</a:tableStyleId>
              </a:tblPr>
              <a:tblGrid>
                <a:gridCol w="897279">
                  <a:extLst>
                    <a:ext uri="{9D8B030D-6E8A-4147-A177-3AD203B41FA5}">
                      <a16:colId xmlns:a16="http://schemas.microsoft.com/office/drawing/2014/main" val="739133093"/>
                    </a:ext>
                  </a:extLst>
                </a:gridCol>
                <a:gridCol w="6111865">
                  <a:extLst>
                    <a:ext uri="{9D8B030D-6E8A-4147-A177-3AD203B41FA5}">
                      <a16:colId xmlns:a16="http://schemas.microsoft.com/office/drawing/2014/main" val="1096758666"/>
                    </a:ext>
                  </a:extLst>
                </a:gridCol>
              </a:tblGrid>
              <a:tr h="370840">
                <a:tc>
                  <a:txBody>
                    <a:bodyPr/>
                    <a:lstStyle/>
                    <a:p>
                      <a:pPr lvl="0" algn="ctr">
                        <a:buNone/>
                      </a:pPr>
                      <a:r>
                        <a:rPr lang="fr-FR" sz="1400" b="0" i="0" u="none" strike="noStrike" noProof="0" dirty="0">
                          <a:solidFill>
                            <a:schemeClr val="accent3"/>
                          </a:solidFill>
                          <a:latin typeface="Nunito"/>
                        </a:rPr>
                        <a:t>x̄</a:t>
                      </a:r>
                      <a:endParaRPr lang="fr-FR" sz="1400" b="0">
                        <a:solidFill>
                          <a:schemeClr val="accent3"/>
                        </a:solidFill>
                        <a:latin typeface="Nunito"/>
                      </a:endParaRPr>
                    </a:p>
                  </a:txBody>
                  <a:tcPr anchor="ctr">
                    <a:solidFill>
                      <a:schemeClr val="tx1"/>
                    </a:solidFill>
                  </a:tcPr>
                </a:tc>
                <a:tc>
                  <a:txBody>
                    <a:bodyPr/>
                    <a:lstStyle/>
                    <a:p>
                      <a:pPr lvl="0" algn="l">
                        <a:lnSpc>
                          <a:spcPct val="100000"/>
                        </a:lnSpc>
                        <a:spcBef>
                          <a:spcPts val="0"/>
                        </a:spcBef>
                        <a:spcAft>
                          <a:spcPts val="0"/>
                        </a:spcAft>
                        <a:buNone/>
                      </a:pPr>
                      <a:r>
                        <a:rPr lang="en" sz="1400" b="0" i="0" u="none" strike="noStrike" noProof="0" dirty="0">
                          <a:solidFill>
                            <a:schemeClr val="tx1"/>
                          </a:solidFill>
                          <a:latin typeface="Arial"/>
                        </a:rPr>
                        <a:t>Valeur </a:t>
                      </a:r>
                      <a:r>
                        <a:rPr lang="en" sz="1400" b="0" i="0" u="none" strike="noStrike" noProof="0" dirty="0" err="1">
                          <a:solidFill>
                            <a:schemeClr val="tx1"/>
                          </a:solidFill>
                          <a:latin typeface="Arial"/>
                        </a:rPr>
                        <a:t>moyenne</a:t>
                      </a:r>
                      <a:r>
                        <a:rPr lang="en" sz="1400" b="0" i="0" u="none" strike="noStrike" noProof="0" dirty="0">
                          <a:solidFill>
                            <a:schemeClr val="tx1"/>
                          </a:solidFill>
                          <a:latin typeface="Arial"/>
                        </a:rPr>
                        <a:t> </a:t>
                      </a:r>
                      <a:r>
                        <a:rPr lang="en" sz="1400" b="0" i="0" u="none" strike="noStrike" noProof="0" dirty="0" err="1">
                          <a:solidFill>
                            <a:schemeClr val="tx1"/>
                          </a:solidFill>
                          <a:latin typeface="Arial"/>
                        </a:rPr>
                        <a:t>totale</a:t>
                      </a:r>
                    </a:p>
                  </a:txBody>
                  <a:tcPr anchor="ctr">
                    <a:solidFill>
                      <a:schemeClr val="accent3"/>
                    </a:solidFill>
                  </a:tcPr>
                </a:tc>
                <a:extLst>
                  <a:ext uri="{0D108BD9-81ED-4DB2-BD59-A6C34878D82A}">
                    <a16:rowId xmlns:a16="http://schemas.microsoft.com/office/drawing/2014/main" val="3596879354"/>
                  </a:ext>
                </a:extLst>
              </a:tr>
              <a:tr h="370840">
                <a:tc>
                  <a:txBody>
                    <a:bodyPr/>
                    <a:lstStyle/>
                    <a:p>
                      <a:pPr lvl="0" algn="ctr">
                        <a:buNone/>
                      </a:pPr>
                      <a:r>
                        <a:rPr lang="fr-FR" sz="1400" b="0" i="0" u="none" strike="noStrike" noProof="0" dirty="0">
                          <a:solidFill>
                            <a:schemeClr val="accent3"/>
                          </a:solidFill>
                          <a:latin typeface="Nunito"/>
                        </a:rPr>
                        <a:t>A</a:t>
                      </a:r>
                      <a:endParaRPr lang="fr-FR" sz="1400" b="0">
                        <a:solidFill>
                          <a:schemeClr val="accent3"/>
                        </a:solidFill>
                        <a:latin typeface="Nunito"/>
                      </a:endParaRPr>
                    </a:p>
                  </a:txBody>
                  <a:tcPr anchor="ctr">
                    <a:solidFill>
                      <a:schemeClr val="tx1"/>
                    </a:solidFill>
                  </a:tcPr>
                </a:tc>
                <a:tc>
                  <a:txBody>
                    <a:bodyPr/>
                    <a:lstStyle/>
                    <a:p>
                      <a:pPr lvl="0" algn="l">
                        <a:lnSpc>
                          <a:spcPct val="100000"/>
                        </a:lnSpc>
                        <a:spcBef>
                          <a:spcPts val="0"/>
                        </a:spcBef>
                        <a:spcAft>
                          <a:spcPts val="0"/>
                        </a:spcAft>
                        <a:buNone/>
                      </a:pPr>
                      <a:r>
                        <a:rPr lang="en" sz="1400" b="0" i="0" u="none" strike="noStrike" noProof="0" dirty="0" err="1">
                          <a:solidFill>
                            <a:schemeClr val="tx1"/>
                          </a:solidFill>
                          <a:latin typeface="Arial"/>
                        </a:rPr>
                        <a:t>Valeurs</a:t>
                      </a:r>
                      <a:r>
                        <a:rPr lang="en" sz="1400" b="0" i="0" u="none" strike="noStrike" noProof="0" dirty="0">
                          <a:solidFill>
                            <a:schemeClr val="tx1"/>
                          </a:solidFill>
                          <a:latin typeface="Arial"/>
                        </a:rPr>
                        <a:t> </a:t>
                      </a:r>
                      <a:r>
                        <a:rPr lang="en" sz="1400" b="0" i="0" u="none" strike="noStrike" noProof="0" dirty="0" err="1">
                          <a:solidFill>
                            <a:schemeClr val="tx1"/>
                          </a:solidFill>
                          <a:latin typeface="Arial"/>
                        </a:rPr>
                        <a:t>moyennes</a:t>
                      </a:r>
                      <a:r>
                        <a:rPr lang="en" sz="1400" b="0" i="0" u="none" strike="noStrike" noProof="0" dirty="0">
                          <a:solidFill>
                            <a:schemeClr val="tx1"/>
                          </a:solidFill>
                          <a:latin typeface="Arial"/>
                        </a:rPr>
                        <a:t> dans les </a:t>
                      </a:r>
                      <a:r>
                        <a:rPr lang="en" sz="1400" b="0" i="0" u="none" strike="noStrike" noProof="0" dirty="0" err="1">
                          <a:solidFill>
                            <a:schemeClr val="tx1"/>
                          </a:solidFill>
                          <a:latin typeface="Arial"/>
                        </a:rPr>
                        <a:t>groupes</a:t>
                      </a:r>
                      <a:r>
                        <a:rPr lang="en" sz="1400" b="0" i="0" u="none" strike="noStrike" noProof="0" dirty="0">
                          <a:solidFill>
                            <a:schemeClr val="tx1"/>
                          </a:solidFill>
                          <a:latin typeface="Arial"/>
                        </a:rPr>
                        <a:t> (</a:t>
                      </a:r>
                      <a:r>
                        <a:rPr lang="en" sz="1400" b="0" i="0" u="none" strike="noStrike" noProof="0" dirty="0" err="1">
                          <a:solidFill>
                            <a:schemeClr val="tx1"/>
                          </a:solidFill>
                          <a:latin typeface="Arial"/>
                        </a:rPr>
                        <a:t>niveaux</a:t>
                      </a:r>
                      <a:r>
                        <a:rPr lang="en" sz="1400" b="0" i="0" u="none" strike="noStrike" noProof="0" dirty="0">
                          <a:solidFill>
                            <a:schemeClr val="tx1"/>
                          </a:solidFill>
                          <a:latin typeface="Arial"/>
                        </a:rPr>
                        <a:t> du </a:t>
                      </a:r>
                      <a:r>
                        <a:rPr lang="en" sz="1400" b="0" i="0" u="none" strike="noStrike" noProof="0" dirty="0" err="1">
                          <a:solidFill>
                            <a:schemeClr val="tx1"/>
                          </a:solidFill>
                          <a:latin typeface="Arial"/>
                        </a:rPr>
                        <a:t>facteur</a:t>
                      </a:r>
                      <a:r>
                        <a:rPr lang="en" sz="1400" b="0" i="0" u="none" strike="noStrike" noProof="0" dirty="0">
                          <a:solidFill>
                            <a:schemeClr val="tx1"/>
                          </a:solidFill>
                          <a:latin typeface="Arial"/>
                        </a:rPr>
                        <a:t>) du </a:t>
                      </a:r>
                      <a:r>
                        <a:rPr lang="en" sz="1400" b="0" i="0" u="none" strike="noStrike" noProof="0" dirty="0" err="1">
                          <a:solidFill>
                            <a:schemeClr val="tx1"/>
                          </a:solidFill>
                          <a:latin typeface="Arial"/>
                        </a:rPr>
                        <a:t>facteur</a:t>
                      </a:r>
                      <a:r>
                        <a:rPr lang="en" sz="1400" b="0" i="0" u="none" strike="noStrike" noProof="0" dirty="0">
                          <a:solidFill>
                            <a:schemeClr val="tx1"/>
                          </a:solidFill>
                          <a:latin typeface="Arial"/>
                        </a:rPr>
                        <a:t> A</a:t>
                      </a:r>
                      <a:endParaRPr lang="fr-FR" sz="1400" b="0" i="0" u="none" strike="noStrike" noProof="0" dirty="0">
                        <a:solidFill>
                          <a:srgbClr val="084569"/>
                        </a:solidFill>
                        <a:latin typeface="Arial"/>
                      </a:endParaRPr>
                    </a:p>
                  </a:txBody>
                  <a:tcPr anchor="ctr">
                    <a:solidFill>
                      <a:schemeClr val="accent3"/>
                    </a:solidFill>
                  </a:tcPr>
                </a:tc>
                <a:extLst>
                  <a:ext uri="{0D108BD9-81ED-4DB2-BD59-A6C34878D82A}">
                    <a16:rowId xmlns:a16="http://schemas.microsoft.com/office/drawing/2014/main" val="560996834"/>
                  </a:ext>
                </a:extLst>
              </a:tr>
              <a:tr h="370840">
                <a:tc>
                  <a:txBody>
                    <a:bodyPr/>
                    <a:lstStyle/>
                    <a:p>
                      <a:pPr lvl="0" algn="ctr">
                        <a:buNone/>
                      </a:pPr>
                      <a:r>
                        <a:rPr lang="fr-FR" sz="1400" b="0" i="0" u="none" strike="noStrike" noProof="0" dirty="0">
                          <a:solidFill>
                            <a:schemeClr val="accent3"/>
                          </a:solidFill>
                          <a:latin typeface="Nunito"/>
                        </a:rPr>
                        <a:t>B</a:t>
                      </a:r>
                    </a:p>
                  </a:txBody>
                  <a:tcPr anchor="ctr">
                    <a:solidFill>
                      <a:schemeClr val="tx1"/>
                    </a:solidFill>
                  </a:tcPr>
                </a:tc>
                <a:tc>
                  <a:txBody>
                    <a:bodyPr/>
                    <a:lstStyle/>
                    <a:p>
                      <a:pPr lvl="0" algn="l">
                        <a:lnSpc>
                          <a:spcPct val="100000"/>
                        </a:lnSpc>
                        <a:spcBef>
                          <a:spcPts val="0"/>
                        </a:spcBef>
                        <a:spcAft>
                          <a:spcPts val="0"/>
                        </a:spcAft>
                        <a:buNone/>
                      </a:pPr>
                      <a:r>
                        <a:rPr lang="en" sz="1400" b="0" i="0" u="none" strike="noStrike" noProof="0" dirty="0" err="1">
                          <a:solidFill>
                            <a:schemeClr val="tx1"/>
                          </a:solidFill>
                          <a:latin typeface="Arial"/>
                        </a:rPr>
                        <a:t>Valeurs</a:t>
                      </a:r>
                      <a:r>
                        <a:rPr lang="en" sz="1400" b="0" i="0" u="none" strike="noStrike" noProof="0" dirty="0">
                          <a:solidFill>
                            <a:schemeClr val="tx1"/>
                          </a:solidFill>
                          <a:latin typeface="Arial"/>
                        </a:rPr>
                        <a:t> </a:t>
                      </a:r>
                      <a:r>
                        <a:rPr lang="en" sz="1400" b="0" i="0" u="none" strike="noStrike" noProof="0" dirty="0" err="1">
                          <a:solidFill>
                            <a:schemeClr val="tx1"/>
                          </a:solidFill>
                          <a:latin typeface="Arial"/>
                        </a:rPr>
                        <a:t>moyennes</a:t>
                      </a:r>
                      <a:r>
                        <a:rPr lang="en" sz="1400" b="0" i="0" u="none" strike="noStrike" noProof="0" dirty="0">
                          <a:solidFill>
                            <a:schemeClr val="tx1"/>
                          </a:solidFill>
                          <a:latin typeface="Arial"/>
                        </a:rPr>
                        <a:t> dans les </a:t>
                      </a:r>
                      <a:r>
                        <a:rPr lang="en" sz="1400" b="0" i="0" u="none" strike="noStrike" noProof="0" dirty="0" err="1">
                          <a:solidFill>
                            <a:schemeClr val="tx1"/>
                          </a:solidFill>
                          <a:latin typeface="Arial"/>
                        </a:rPr>
                        <a:t>groupes</a:t>
                      </a:r>
                      <a:r>
                        <a:rPr lang="en" sz="1400" b="0" i="0" u="none" strike="noStrike" noProof="0" dirty="0">
                          <a:solidFill>
                            <a:schemeClr val="tx1"/>
                          </a:solidFill>
                          <a:latin typeface="Arial"/>
                        </a:rPr>
                        <a:t> (</a:t>
                      </a:r>
                      <a:r>
                        <a:rPr lang="en" sz="1400" b="0" i="0" u="none" strike="noStrike" noProof="0" dirty="0" err="1">
                          <a:solidFill>
                            <a:schemeClr val="tx1"/>
                          </a:solidFill>
                          <a:latin typeface="Arial"/>
                        </a:rPr>
                        <a:t>niveaux</a:t>
                      </a:r>
                      <a:r>
                        <a:rPr lang="en" sz="1400" b="0" i="0" u="none" strike="noStrike" noProof="0" dirty="0">
                          <a:solidFill>
                            <a:schemeClr val="tx1"/>
                          </a:solidFill>
                          <a:latin typeface="Arial"/>
                        </a:rPr>
                        <a:t> du </a:t>
                      </a:r>
                      <a:r>
                        <a:rPr lang="en" sz="1400" b="0" i="0" u="none" strike="noStrike" noProof="0" dirty="0" err="1">
                          <a:solidFill>
                            <a:schemeClr val="tx1"/>
                          </a:solidFill>
                          <a:latin typeface="Arial"/>
                        </a:rPr>
                        <a:t>facteur</a:t>
                      </a:r>
                      <a:r>
                        <a:rPr lang="en" sz="1400" b="0" i="0" u="none" strike="noStrike" noProof="0" dirty="0">
                          <a:solidFill>
                            <a:schemeClr val="tx1"/>
                          </a:solidFill>
                          <a:latin typeface="Arial"/>
                        </a:rPr>
                        <a:t>) du </a:t>
                      </a:r>
                      <a:r>
                        <a:rPr lang="en" sz="1400" b="0" i="0" u="none" strike="noStrike" noProof="0" dirty="0" err="1">
                          <a:solidFill>
                            <a:schemeClr val="tx1"/>
                          </a:solidFill>
                          <a:latin typeface="Arial"/>
                        </a:rPr>
                        <a:t>facteur</a:t>
                      </a:r>
                      <a:r>
                        <a:rPr lang="en" sz="1400" b="0" i="0" u="none" strike="noStrike" noProof="0" dirty="0">
                          <a:solidFill>
                            <a:schemeClr val="tx1"/>
                          </a:solidFill>
                          <a:latin typeface="Arial"/>
                        </a:rPr>
                        <a:t> B</a:t>
                      </a:r>
                      <a:endParaRPr lang="fr-FR" sz="1400" b="0" i="0" u="none" strike="noStrike" noProof="0" dirty="0">
                        <a:solidFill>
                          <a:srgbClr val="084569"/>
                        </a:solidFill>
                        <a:latin typeface="Arial"/>
                      </a:endParaRPr>
                    </a:p>
                  </a:txBody>
                  <a:tcPr anchor="ctr">
                    <a:solidFill>
                      <a:schemeClr val="accent3"/>
                    </a:solidFill>
                  </a:tcPr>
                </a:tc>
                <a:extLst>
                  <a:ext uri="{0D108BD9-81ED-4DB2-BD59-A6C34878D82A}">
                    <a16:rowId xmlns:a16="http://schemas.microsoft.com/office/drawing/2014/main" val="874362612"/>
                  </a:ext>
                </a:extLst>
              </a:tr>
              <a:tr h="370840">
                <a:tc>
                  <a:txBody>
                    <a:bodyPr/>
                    <a:lstStyle/>
                    <a:p>
                      <a:pPr lvl="0" algn="ctr">
                        <a:buNone/>
                      </a:pPr>
                      <a:r>
                        <a:rPr lang="fr-FR" sz="1400" b="0" i="0" u="none" strike="noStrike" baseline="0" noProof="0" dirty="0">
                          <a:solidFill>
                            <a:schemeClr val="accent3"/>
                          </a:solidFill>
                          <a:latin typeface="Nunito"/>
                        </a:rPr>
                        <a:t>AB</a:t>
                      </a:r>
                      <a:endParaRPr lang="fr-FR" sz="1400" b="0" baseline="0">
                        <a:solidFill>
                          <a:schemeClr val="accent3"/>
                        </a:solidFill>
                        <a:latin typeface="Nunito"/>
                      </a:endParaRPr>
                    </a:p>
                  </a:txBody>
                  <a:tcPr anchor="ctr">
                    <a:solidFill>
                      <a:schemeClr val="tx1"/>
                    </a:solidFill>
                  </a:tcPr>
                </a:tc>
                <a:tc>
                  <a:txBody>
                    <a:bodyPr/>
                    <a:lstStyle/>
                    <a:p>
                      <a:pPr lvl="0" algn="l">
                        <a:lnSpc>
                          <a:spcPct val="100000"/>
                        </a:lnSpc>
                        <a:spcBef>
                          <a:spcPts val="0"/>
                        </a:spcBef>
                        <a:spcAft>
                          <a:spcPts val="0"/>
                        </a:spcAft>
                        <a:buNone/>
                      </a:pPr>
                      <a:r>
                        <a:rPr lang="en" sz="1400" b="0" i="0" u="none" strike="noStrike" noProof="0" dirty="0">
                          <a:solidFill>
                            <a:schemeClr val="tx1"/>
                          </a:solidFill>
                          <a:latin typeface="Arial"/>
                        </a:rPr>
                        <a:t>Les </a:t>
                      </a:r>
                      <a:r>
                        <a:rPr lang="en" sz="1400" b="0" i="0" u="none" strike="noStrike" noProof="0" dirty="0" err="1">
                          <a:solidFill>
                            <a:schemeClr val="tx1"/>
                          </a:solidFill>
                          <a:latin typeface="Arial"/>
                        </a:rPr>
                        <a:t>valeurs</a:t>
                      </a:r>
                      <a:r>
                        <a:rPr lang="en" sz="1400" b="0" i="0" u="none" strike="noStrike" noProof="0" dirty="0">
                          <a:solidFill>
                            <a:schemeClr val="tx1"/>
                          </a:solidFill>
                          <a:latin typeface="Arial"/>
                        </a:rPr>
                        <a:t> </a:t>
                      </a:r>
                      <a:r>
                        <a:rPr lang="en" sz="1400" b="0" i="0" u="none" strike="noStrike" noProof="0" dirty="0" err="1">
                          <a:solidFill>
                            <a:schemeClr val="tx1"/>
                          </a:solidFill>
                          <a:latin typeface="Arial"/>
                        </a:rPr>
                        <a:t>moyennes</a:t>
                      </a:r>
                      <a:r>
                        <a:rPr lang="en" sz="1400" b="0" i="0" u="none" strike="noStrike" noProof="0" dirty="0">
                          <a:solidFill>
                            <a:schemeClr val="tx1"/>
                          </a:solidFill>
                          <a:latin typeface="Arial"/>
                        </a:rPr>
                        <a:t> des </a:t>
                      </a:r>
                      <a:r>
                        <a:rPr lang="en" sz="1400" b="0" i="0" u="none" strike="noStrike" noProof="0" dirty="0" err="1">
                          <a:solidFill>
                            <a:schemeClr val="tx1"/>
                          </a:solidFill>
                          <a:latin typeface="Arial"/>
                        </a:rPr>
                        <a:t>combinaisons</a:t>
                      </a:r>
                      <a:r>
                        <a:rPr lang="en" sz="1400" b="0" i="0" u="none" strike="noStrike" noProof="0" dirty="0">
                          <a:solidFill>
                            <a:schemeClr val="tx1"/>
                          </a:solidFill>
                          <a:latin typeface="Arial"/>
                        </a:rPr>
                        <a:t> des </a:t>
                      </a:r>
                      <a:r>
                        <a:rPr lang="en" sz="1400" b="0" i="0" u="none" strike="noStrike" noProof="0" dirty="0" err="1">
                          <a:solidFill>
                            <a:schemeClr val="tx1"/>
                          </a:solidFill>
                          <a:latin typeface="Arial"/>
                        </a:rPr>
                        <a:t>facteurs</a:t>
                      </a:r>
                      <a:r>
                        <a:rPr lang="en" sz="1400" b="0" i="0" u="none" strike="noStrike" noProof="0" dirty="0">
                          <a:solidFill>
                            <a:schemeClr val="tx1"/>
                          </a:solidFill>
                          <a:latin typeface="Arial"/>
                        </a:rPr>
                        <a:t> A et B</a:t>
                      </a:r>
                    </a:p>
                  </a:txBody>
                  <a:tcPr anchor="ctr">
                    <a:solidFill>
                      <a:schemeClr val="accent3"/>
                    </a:solidFill>
                  </a:tcPr>
                </a:tc>
                <a:extLst>
                  <a:ext uri="{0D108BD9-81ED-4DB2-BD59-A6C34878D82A}">
                    <a16:rowId xmlns:a16="http://schemas.microsoft.com/office/drawing/2014/main" val="977349192"/>
                  </a:ext>
                </a:extLst>
              </a:tr>
              <a:tr h="370840">
                <a:tc>
                  <a:txBody>
                    <a:bodyPr/>
                    <a:lstStyle/>
                    <a:p>
                      <a:pPr lvl="0" algn="ctr">
                        <a:buNone/>
                      </a:pPr>
                      <a:r>
                        <a:rPr lang="fr-FR" sz="1400" b="0" i="0" u="none" strike="noStrike" noProof="0" err="1">
                          <a:solidFill>
                            <a:schemeClr val="accent3"/>
                          </a:solidFill>
                          <a:latin typeface="Nunito"/>
                        </a:rPr>
                        <a:t>x</a:t>
                      </a:r>
                      <a:r>
                        <a:rPr lang="fr-FR" sz="1400" b="0" i="0" u="none" strike="noStrike" baseline="-25000" noProof="0" err="1">
                          <a:solidFill>
                            <a:schemeClr val="accent3"/>
                          </a:solidFill>
                          <a:latin typeface="Nunito"/>
                        </a:rPr>
                        <a:t>mij</a:t>
                      </a:r>
                    </a:p>
                  </a:txBody>
                  <a:tcPr anchor="ctr">
                    <a:solidFill>
                      <a:schemeClr val="tx1"/>
                    </a:solidFill>
                  </a:tcPr>
                </a:tc>
                <a:tc>
                  <a:txBody>
                    <a:bodyPr/>
                    <a:lstStyle/>
                    <a:p>
                      <a:pPr lvl="0" algn="l">
                        <a:lnSpc>
                          <a:spcPct val="100000"/>
                        </a:lnSpc>
                        <a:spcBef>
                          <a:spcPts val="0"/>
                        </a:spcBef>
                        <a:spcAft>
                          <a:spcPts val="0"/>
                        </a:spcAft>
                        <a:buNone/>
                      </a:pPr>
                      <a:r>
                        <a:rPr lang="en" sz="1400" b="0" i="0" u="none" strike="noStrike" noProof="0" dirty="0">
                          <a:solidFill>
                            <a:schemeClr val="tx1"/>
                          </a:solidFill>
                          <a:latin typeface="Arial"/>
                        </a:rPr>
                        <a:t>La </a:t>
                      </a:r>
                      <a:r>
                        <a:rPr lang="en" sz="1400" b="0" i="0" u="none" strike="noStrike" noProof="0" dirty="0" err="1">
                          <a:solidFill>
                            <a:schemeClr val="tx1"/>
                          </a:solidFill>
                          <a:latin typeface="Arial"/>
                        </a:rPr>
                        <a:t>valeur</a:t>
                      </a:r>
                      <a:r>
                        <a:rPr lang="en" sz="1400" b="0" i="0" u="none" strike="noStrike" noProof="0" dirty="0">
                          <a:solidFill>
                            <a:schemeClr val="tx1"/>
                          </a:solidFill>
                          <a:latin typeface="Arial"/>
                        </a:rPr>
                        <a:t> m dans le </a:t>
                      </a:r>
                      <a:r>
                        <a:rPr lang="en" sz="1400" b="0" i="0" u="none" strike="noStrike" noProof="0" dirty="0" err="1">
                          <a:solidFill>
                            <a:schemeClr val="tx1"/>
                          </a:solidFill>
                          <a:latin typeface="Arial"/>
                        </a:rPr>
                        <a:t>groupe</a:t>
                      </a:r>
                      <a:r>
                        <a:rPr lang="en" sz="1400" b="0" i="0" u="none" strike="noStrike" noProof="0" dirty="0">
                          <a:solidFill>
                            <a:schemeClr val="tx1"/>
                          </a:solidFill>
                          <a:latin typeface="Arial"/>
                        </a:rPr>
                        <a:t> </a:t>
                      </a:r>
                      <a:r>
                        <a:rPr lang="en" sz="1400" b="0" i="0" u="none" strike="noStrike" noProof="0" dirty="0" err="1">
                          <a:solidFill>
                            <a:schemeClr val="tx1"/>
                          </a:solidFill>
                          <a:latin typeface="Arial"/>
                        </a:rPr>
                        <a:t>ij</a:t>
                      </a:r>
                    </a:p>
                  </a:txBody>
                  <a:tcPr anchor="ctr">
                    <a:solidFill>
                      <a:schemeClr val="accent3"/>
                    </a:solidFill>
                  </a:tcPr>
                </a:tc>
                <a:extLst>
                  <a:ext uri="{0D108BD9-81ED-4DB2-BD59-A6C34878D82A}">
                    <a16:rowId xmlns:a16="http://schemas.microsoft.com/office/drawing/2014/main" val="1336252823"/>
                  </a:ext>
                </a:extLst>
              </a:tr>
            </a:tbl>
          </a:graphicData>
        </a:graphic>
      </p:graphicFrame>
      <p:graphicFrame>
        <p:nvGraphicFramePr>
          <p:cNvPr id="9" name="Tableau 8">
            <a:extLst>
              <a:ext uri="{FF2B5EF4-FFF2-40B4-BE49-F238E27FC236}">
                <a16:creationId xmlns:a16="http://schemas.microsoft.com/office/drawing/2014/main" id="{6670802E-1B6B-5462-4ECF-28AE8F10C387}"/>
              </a:ext>
            </a:extLst>
          </p:cNvPr>
          <p:cNvGraphicFramePr>
            <a:graphicFrameLocks noGrp="1"/>
          </p:cNvGraphicFramePr>
          <p:nvPr/>
        </p:nvGraphicFramePr>
        <p:xfrm>
          <a:off x="1159822" y="3159337"/>
          <a:ext cx="7009151" cy="1854200"/>
        </p:xfrm>
        <a:graphic>
          <a:graphicData uri="http://schemas.openxmlformats.org/drawingml/2006/table">
            <a:tbl>
              <a:tblPr firstRow="1" bandRow="1">
                <a:tableStyleId>{CE0D83E0-BFE4-4B52-8938-A2CA470A759C}</a:tableStyleId>
              </a:tblPr>
              <a:tblGrid>
                <a:gridCol w="894521">
                  <a:extLst>
                    <a:ext uri="{9D8B030D-6E8A-4147-A177-3AD203B41FA5}">
                      <a16:colId xmlns:a16="http://schemas.microsoft.com/office/drawing/2014/main" val="2813866277"/>
                    </a:ext>
                  </a:extLst>
                </a:gridCol>
                <a:gridCol w="6114630">
                  <a:extLst>
                    <a:ext uri="{9D8B030D-6E8A-4147-A177-3AD203B41FA5}">
                      <a16:colId xmlns:a16="http://schemas.microsoft.com/office/drawing/2014/main" val="1890177169"/>
                    </a:ext>
                  </a:extLst>
                </a:gridCol>
              </a:tblGrid>
              <a:tr h="370840">
                <a:tc>
                  <a:txBody>
                    <a:bodyPr/>
                    <a:lstStyle/>
                    <a:p>
                      <a:pPr lvl="0" algn="ctr">
                        <a:buNone/>
                      </a:pPr>
                      <a:r>
                        <a:rPr lang="fr-FR" sz="1400" b="0" i="0" u="none" strike="noStrike" noProof="0" dirty="0">
                          <a:solidFill>
                            <a:schemeClr val="accent3"/>
                          </a:solidFill>
                          <a:latin typeface="Nunito"/>
                        </a:rPr>
                        <a:t>n</a:t>
                      </a:r>
                      <a:endParaRPr lang="fr-FR" sz="1400" b="0">
                        <a:solidFill>
                          <a:schemeClr val="accent3"/>
                        </a:solidFill>
                        <a:latin typeface="Nunito"/>
                      </a:endParaRPr>
                    </a:p>
                  </a:txBody>
                  <a:tcPr anchor="ctr">
                    <a:solidFill>
                      <a:schemeClr val="tx1"/>
                    </a:solidFill>
                  </a:tcPr>
                </a:tc>
                <a:tc>
                  <a:txBody>
                    <a:bodyPr/>
                    <a:lstStyle/>
                    <a:p>
                      <a:pPr lvl="0" algn="l">
                        <a:lnSpc>
                          <a:spcPct val="100000"/>
                        </a:lnSpc>
                        <a:spcBef>
                          <a:spcPts val="0"/>
                        </a:spcBef>
                        <a:spcAft>
                          <a:spcPts val="0"/>
                        </a:spcAft>
                        <a:buNone/>
                      </a:pPr>
                      <a:r>
                        <a:rPr lang="en" sz="1400" b="0" i="0" u="none" strike="noStrike" noProof="0" dirty="0">
                          <a:solidFill>
                            <a:schemeClr val="tx1"/>
                          </a:solidFill>
                          <a:latin typeface="Arial"/>
                        </a:rPr>
                        <a:t>Nombre de </a:t>
                      </a:r>
                      <a:r>
                        <a:rPr lang="en" sz="1400" b="0" i="0" u="none" strike="noStrike" noProof="0" dirty="0" err="1">
                          <a:solidFill>
                            <a:schemeClr val="tx1"/>
                          </a:solidFill>
                          <a:latin typeface="Arial"/>
                        </a:rPr>
                        <a:t>valeurs</a:t>
                      </a:r>
                      <a:r>
                        <a:rPr lang="en" sz="1400" b="0" i="0" u="none" strike="noStrike" noProof="0" dirty="0">
                          <a:solidFill>
                            <a:schemeClr val="tx1"/>
                          </a:solidFill>
                          <a:latin typeface="Arial"/>
                        </a:rPr>
                        <a:t> par </a:t>
                      </a:r>
                      <a:r>
                        <a:rPr lang="en" sz="1400" b="0" i="0" u="none" strike="noStrike" noProof="0" dirty="0" err="1">
                          <a:solidFill>
                            <a:schemeClr val="tx1"/>
                          </a:solidFill>
                          <a:latin typeface="Arial"/>
                        </a:rPr>
                        <a:t>groupe</a:t>
                      </a:r>
                      <a:endParaRPr lang="fr-FR" sz="1400" b="0" i="0" u="none" strike="noStrike" noProof="0" dirty="0" err="1">
                        <a:solidFill>
                          <a:srgbClr val="084569"/>
                        </a:solidFill>
                        <a:latin typeface="Arial"/>
                      </a:endParaRPr>
                    </a:p>
                  </a:txBody>
                  <a:tcPr anchor="ctr">
                    <a:solidFill>
                      <a:schemeClr val="accent3"/>
                    </a:solidFill>
                  </a:tcPr>
                </a:tc>
                <a:extLst>
                  <a:ext uri="{0D108BD9-81ED-4DB2-BD59-A6C34878D82A}">
                    <a16:rowId xmlns:a16="http://schemas.microsoft.com/office/drawing/2014/main" val="478514666"/>
                  </a:ext>
                </a:extLst>
              </a:tr>
              <a:tr h="370840">
                <a:tc>
                  <a:txBody>
                    <a:bodyPr/>
                    <a:lstStyle/>
                    <a:p>
                      <a:pPr lvl="0" algn="ctr">
                        <a:buNone/>
                      </a:pPr>
                      <a:r>
                        <a:rPr lang="fr-FR" sz="1400" b="0" i="0" u="none" strike="noStrike" noProof="0" dirty="0">
                          <a:solidFill>
                            <a:schemeClr val="accent3"/>
                          </a:solidFill>
                          <a:latin typeface="Nunito"/>
                        </a:rPr>
                        <a:t>i</a:t>
                      </a:r>
                      <a:endParaRPr lang="fr-FR" sz="1400" b="0">
                        <a:solidFill>
                          <a:schemeClr val="accent3"/>
                        </a:solidFill>
                        <a:latin typeface="Nunito"/>
                      </a:endParaRPr>
                    </a:p>
                  </a:txBody>
                  <a:tcPr anchor="ctr">
                    <a:solidFill>
                      <a:schemeClr val="tx1"/>
                    </a:solidFill>
                  </a:tcPr>
                </a:tc>
                <a:tc>
                  <a:txBody>
                    <a:bodyPr/>
                    <a:lstStyle/>
                    <a:p>
                      <a:pPr lvl="0" algn="l">
                        <a:lnSpc>
                          <a:spcPct val="100000"/>
                        </a:lnSpc>
                        <a:spcBef>
                          <a:spcPts val="0"/>
                        </a:spcBef>
                        <a:spcAft>
                          <a:spcPts val="0"/>
                        </a:spcAft>
                        <a:buNone/>
                      </a:pPr>
                      <a:r>
                        <a:rPr lang="en" sz="1400" b="0" i="0" u="none" strike="noStrike" noProof="0" dirty="0" err="1">
                          <a:solidFill>
                            <a:schemeClr val="tx1"/>
                          </a:solidFill>
                          <a:latin typeface="Arial"/>
                        </a:rPr>
                        <a:t>Indice</a:t>
                      </a:r>
                      <a:r>
                        <a:rPr lang="en" sz="1400" b="0" i="0" u="none" strike="noStrike" noProof="0" dirty="0">
                          <a:solidFill>
                            <a:schemeClr val="tx1"/>
                          </a:solidFill>
                          <a:latin typeface="Arial"/>
                        </a:rPr>
                        <a:t> pour les </a:t>
                      </a:r>
                      <a:r>
                        <a:rPr lang="en" sz="1400" b="0" i="0" u="none" strike="noStrike" noProof="0" dirty="0" err="1">
                          <a:solidFill>
                            <a:schemeClr val="tx1"/>
                          </a:solidFill>
                          <a:latin typeface="Arial"/>
                        </a:rPr>
                        <a:t>groupes</a:t>
                      </a:r>
                      <a:r>
                        <a:rPr lang="en" sz="1400" b="0" i="0" u="none" strike="noStrike" noProof="0" dirty="0">
                          <a:solidFill>
                            <a:schemeClr val="tx1"/>
                          </a:solidFill>
                          <a:latin typeface="Arial"/>
                        </a:rPr>
                        <a:t> du </a:t>
                      </a:r>
                      <a:r>
                        <a:rPr lang="en" sz="1400" b="0" i="0" u="none" strike="noStrike" noProof="0" dirty="0" err="1">
                          <a:solidFill>
                            <a:schemeClr val="tx1"/>
                          </a:solidFill>
                          <a:latin typeface="Arial"/>
                        </a:rPr>
                        <a:t>facteur</a:t>
                      </a:r>
                      <a:r>
                        <a:rPr lang="en" sz="1400" b="0" i="0" u="none" strike="noStrike" noProof="0" dirty="0">
                          <a:solidFill>
                            <a:schemeClr val="tx1"/>
                          </a:solidFill>
                          <a:latin typeface="Arial"/>
                        </a:rPr>
                        <a:t> A</a:t>
                      </a:r>
                      <a:endParaRPr lang="fr-FR" sz="1400" b="0" i="0" u="none" strike="noStrike" noProof="0" dirty="0">
                        <a:solidFill>
                          <a:srgbClr val="084569"/>
                        </a:solidFill>
                        <a:latin typeface="Arial"/>
                      </a:endParaRPr>
                    </a:p>
                  </a:txBody>
                  <a:tcPr anchor="ctr">
                    <a:solidFill>
                      <a:schemeClr val="accent3"/>
                    </a:solidFill>
                  </a:tcPr>
                </a:tc>
                <a:extLst>
                  <a:ext uri="{0D108BD9-81ED-4DB2-BD59-A6C34878D82A}">
                    <a16:rowId xmlns:a16="http://schemas.microsoft.com/office/drawing/2014/main" val="3281426966"/>
                  </a:ext>
                </a:extLst>
              </a:tr>
              <a:tr h="370840">
                <a:tc>
                  <a:txBody>
                    <a:bodyPr/>
                    <a:lstStyle/>
                    <a:p>
                      <a:pPr lvl="0" algn="ctr">
                        <a:buNone/>
                      </a:pPr>
                      <a:r>
                        <a:rPr lang="fr-FR" sz="1400" b="0" i="0" u="none" strike="noStrike" noProof="0" dirty="0">
                          <a:solidFill>
                            <a:schemeClr val="accent3"/>
                          </a:solidFill>
                          <a:latin typeface="Nunito"/>
                        </a:rPr>
                        <a:t>j</a:t>
                      </a:r>
                      <a:endParaRPr lang="fr-FR" sz="1400" b="0">
                        <a:solidFill>
                          <a:schemeClr val="accent3"/>
                        </a:solidFill>
                        <a:latin typeface="Nunito"/>
                      </a:endParaRPr>
                    </a:p>
                  </a:txBody>
                  <a:tcPr anchor="ctr">
                    <a:solidFill>
                      <a:schemeClr val="tx1"/>
                    </a:solidFill>
                  </a:tcPr>
                </a:tc>
                <a:tc>
                  <a:txBody>
                    <a:bodyPr/>
                    <a:lstStyle/>
                    <a:p>
                      <a:pPr lvl="0" algn="l">
                        <a:lnSpc>
                          <a:spcPct val="100000"/>
                        </a:lnSpc>
                        <a:spcBef>
                          <a:spcPts val="0"/>
                        </a:spcBef>
                        <a:spcAft>
                          <a:spcPts val="0"/>
                        </a:spcAft>
                        <a:buNone/>
                      </a:pPr>
                      <a:r>
                        <a:rPr lang="en" sz="1400" b="0" i="0" u="none" strike="noStrike" noProof="0" dirty="0" err="1">
                          <a:solidFill>
                            <a:schemeClr val="tx1"/>
                          </a:solidFill>
                          <a:latin typeface="Arial"/>
                        </a:rPr>
                        <a:t>Indice</a:t>
                      </a:r>
                      <a:r>
                        <a:rPr lang="en" sz="1400" b="0" i="0" u="none" strike="noStrike" noProof="0" dirty="0">
                          <a:solidFill>
                            <a:schemeClr val="tx1"/>
                          </a:solidFill>
                          <a:latin typeface="Arial"/>
                        </a:rPr>
                        <a:t> pour les </a:t>
                      </a:r>
                      <a:r>
                        <a:rPr lang="en" sz="1400" b="0" i="0" u="none" strike="noStrike" noProof="0" dirty="0" err="1">
                          <a:solidFill>
                            <a:schemeClr val="tx1"/>
                          </a:solidFill>
                          <a:latin typeface="Arial"/>
                        </a:rPr>
                        <a:t>groupes</a:t>
                      </a:r>
                      <a:r>
                        <a:rPr lang="en" sz="1400" b="0" i="0" u="none" strike="noStrike" noProof="0" dirty="0">
                          <a:solidFill>
                            <a:schemeClr val="tx1"/>
                          </a:solidFill>
                          <a:latin typeface="Arial"/>
                        </a:rPr>
                        <a:t> du </a:t>
                      </a:r>
                      <a:r>
                        <a:rPr lang="en" sz="1400" b="0" i="0" u="none" strike="noStrike" noProof="0" dirty="0" err="1">
                          <a:solidFill>
                            <a:schemeClr val="tx1"/>
                          </a:solidFill>
                          <a:latin typeface="Arial"/>
                        </a:rPr>
                        <a:t>facteur</a:t>
                      </a:r>
                      <a:r>
                        <a:rPr lang="en" sz="1400" b="0" i="0" u="none" strike="noStrike" noProof="0" dirty="0">
                          <a:solidFill>
                            <a:schemeClr val="tx1"/>
                          </a:solidFill>
                          <a:latin typeface="Arial"/>
                        </a:rPr>
                        <a:t> B</a:t>
                      </a:r>
                      <a:endParaRPr lang="fr-FR" sz="1400" b="0" i="0" u="none" strike="noStrike" noProof="0" dirty="0">
                        <a:solidFill>
                          <a:srgbClr val="084569"/>
                        </a:solidFill>
                        <a:latin typeface="Arial"/>
                      </a:endParaRPr>
                    </a:p>
                  </a:txBody>
                  <a:tcPr anchor="ctr">
                    <a:solidFill>
                      <a:schemeClr val="accent3"/>
                    </a:solidFill>
                  </a:tcPr>
                </a:tc>
                <a:extLst>
                  <a:ext uri="{0D108BD9-81ED-4DB2-BD59-A6C34878D82A}">
                    <a16:rowId xmlns:a16="http://schemas.microsoft.com/office/drawing/2014/main" val="1525769651"/>
                  </a:ext>
                </a:extLst>
              </a:tr>
              <a:tr h="370840">
                <a:tc>
                  <a:txBody>
                    <a:bodyPr/>
                    <a:lstStyle/>
                    <a:p>
                      <a:pPr lvl="0" algn="ctr">
                        <a:buNone/>
                      </a:pPr>
                      <a:r>
                        <a:rPr lang="fr-FR" sz="1400" b="0" i="0" u="none" strike="noStrike" noProof="0" dirty="0">
                          <a:solidFill>
                            <a:schemeClr val="accent3"/>
                          </a:solidFill>
                          <a:latin typeface="Nunito"/>
                        </a:rPr>
                        <a:t>p</a:t>
                      </a:r>
                      <a:endParaRPr lang="fr-FR" sz="1400" b="0">
                        <a:solidFill>
                          <a:schemeClr val="accent3"/>
                        </a:solidFill>
                        <a:latin typeface="Nunito"/>
                      </a:endParaRPr>
                    </a:p>
                  </a:txBody>
                  <a:tcPr anchor="ctr">
                    <a:solidFill>
                      <a:schemeClr val="tx1"/>
                    </a:solidFill>
                  </a:tcPr>
                </a:tc>
                <a:tc>
                  <a:txBody>
                    <a:bodyPr/>
                    <a:lstStyle/>
                    <a:p>
                      <a:pPr lvl="0" algn="l">
                        <a:lnSpc>
                          <a:spcPct val="100000"/>
                        </a:lnSpc>
                        <a:spcBef>
                          <a:spcPts val="0"/>
                        </a:spcBef>
                        <a:spcAft>
                          <a:spcPts val="0"/>
                        </a:spcAft>
                        <a:buNone/>
                      </a:pPr>
                      <a:r>
                        <a:rPr lang="en" sz="1400" b="0" i="0" u="none" strike="noStrike" noProof="0" dirty="0">
                          <a:solidFill>
                            <a:schemeClr val="tx1"/>
                          </a:solidFill>
                          <a:latin typeface="Arial"/>
                        </a:rPr>
                        <a:t>Nombre de </a:t>
                      </a:r>
                      <a:r>
                        <a:rPr lang="en" sz="1400" b="0" i="0" u="none" strike="noStrike" noProof="0" dirty="0" err="1">
                          <a:solidFill>
                            <a:schemeClr val="tx1"/>
                          </a:solidFill>
                          <a:latin typeface="Arial"/>
                        </a:rPr>
                        <a:t>groupes</a:t>
                      </a:r>
                      <a:r>
                        <a:rPr lang="en" sz="1400" b="0" i="0" u="none" strike="noStrike" noProof="0" dirty="0">
                          <a:solidFill>
                            <a:schemeClr val="tx1"/>
                          </a:solidFill>
                          <a:latin typeface="Arial"/>
                        </a:rPr>
                        <a:t> dans le </a:t>
                      </a:r>
                      <a:r>
                        <a:rPr lang="en" sz="1400" b="0" i="0" u="none" strike="noStrike" noProof="0" dirty="0" err="1">
                          <a:solidFill>
                            <a:schemeClr val="tx1"/>
                          </a:solidFill>
                          <a:latin typeface="Arial"/>
                        </a:rPr>
                        <a:t>facteur</a:t>
                      </a:r>
                      <a:r>
                        <a:rPr lang="en" sz="1400" b="0" i="0" u="none" strike="noStrike" noProof="0" dirty="0">
                          <a:solidFill>
                            <a:schemeClr val="tx1"/>
                          </a:solidFill>
                          <a:latin typeface="Arial"/>
                        </a:rPr>
                        <a:t> A</a:t>
                      </a:r>
                      <a:endParaRPr lang="fr-FR" sz="1400" b="0" i="0" u="none" strike="noStrike" noProof="0" dirty="0">
                        <a:solidFill>
                          <a:srgbClr val="084569"/>
                        </a:solidFill>
                        <a:latin typeface="Arial"/>
                      </a:endParaRPr>
                    </a:p>
                  </a:txBody>
                  <a:tcPr anchor="ctr">
                    <a:solidFill>
                      <a:schemeClr val="accent3"/>
                    </a:solidFill>
                  </a:tcPr>
                </a:tc>
                <a:extLst>
                  <a:ext uri="{0D108BD9-81ED-4DB2-BD59-A6C34878D82A}">
                    <a16:rowId xmlns:a16="http://schemas.microsoft.com/office/drawing/2014/main" val="1216234853"/>
                  </a:ext>
                </a:extLst>
              </a:tr>
              <a:tr h="370840">
                <a:tc>
                  <a:txBody>
                    <a:bodyPr/>
                    <a:lstStyle/>
                    <a:p>
                      <a:pPr lvl="0" algn="ctr">
                        <a:buNone/>
                      </a:pPr>
                      <a:r>
                        <a:rPr lang="fr-FR" sz="1400" b="0" i="0" u="none" strike="noStrike" noProof="0" dirty="0">
                          <a:solidFill>
                            <a:schemeClr val="accent3"/>
                          </a:solidFill>
                          <a:latin typeface="Nunito"/>
                        </a:rPr>
                        <a:t>q</a:t>
                      </a:r>
                      <a:endParaRPr lang="fr-FR" sz="1400" b="0">
                        <a:solidFill>
                          <a:schemeClr val="accent3"/>
                        </a:solidFill>
                        <a:latin typeface="Nunito"/>
                      </a:endParaRPr>
                    </a:p>
                  </a:txBody>
                  <a:tcPr anchor="ctr">
                    <a:solidFill>
                      <a:schemeClr val="tx1"/>
                    </a:solidFill>
                  </a:tcPr>
                </a:tc>
                <a:tc>
                  <a:txBody>
                    <a:bodyPr/>
                    <a:lstStyle/>
                    <a:p>
                      <a:pPr lvl="0" algn="l">
                        <a:lnSpc>
                          <a:spcPct val="100000"/>
                        </a:lnSpc>
                        <a:spcBef>
                          <a:spcPts val="0"/>
                        </a:spcBef>
                        <a:spcAft>
                          <a:spcPts val="0"/>
                        </a:spcAft>
                        <a:buNone/>
                      </a:pPr>
                      <a:r>
                        <a:rPr lang="en" sz="1400" b="0" i="0" u="none" strike="noStrike" noProof="0" dirty="0">
                          <a:solidFill>
                            <a:schemeClr val="tx1"/>
                          </a:solidFill>
                          <a:latin typeface="Arial"/>
                        </a:rPr>
                        <a:t>Nombre de </a:t>
                      </a:r>
                      <a:r>
                        <a:rPr lang="en" sz="1400" b="0" i="0" u="none" strike="noStrike" noProof="0" dirty="0" err="1">
                          <a:solidFill>
                            <a:schemeClr val="tx1"/>
                          </a:solidFill>
                          <a:latin typeface="Arial"/>
                        </a:rPr>
                        <a:t>groupes</a:t>
                      </a:r>
                      <a:r>
                        <a:rPr lang="en" sz="1400" b="0" i="0" u="none" strike="noStrike" noProof="0" dirty="0">
                          <a:solidFill>
                            <a:schemeClr val="tx1"/>
                          </a:solidFill>
                          <a:latin typeface="Arial"/>
                        </a:rPr>
                        <a:t> dans le </a:t>
                      </a:r>
                      <a:r>
                        <a:rPr lang="en" sz="1400" b="0" i="0" u="none" strike="noStrike" noProof="0" dirty="0" err="1">
                          <a:solidFill>
                            <a:schemeClr val="tx1"/>
                          </a:solidFill>
                          <a:latin typeface="Arial"/>
                        </a:rPr>
                        <a:t>facteur</a:t>
                      </a:r>
                      <a:r>
                        <a:rPr lang="en" sz="1400" b="0" i="0" u="none" strike="noStrike" noProof="0" dirty="0">
                          <a:solidFill>
                            <a:schemeClr val="tx1"/>
                          </a:solidFill>
                          <a:latin typeface="Arial"/>
                        </a:rPr>
                        <a:t> B</a:t>
                      </a:r>
                      <a:endParaRPr lang="fr-FR" sz="1400" b="0" i="0" u="none" strike="noStrike" noProof="0" dirty="0">
                        <a:solidFill>
                          <a:srgbClr val="084569"/>
                        </a:solidFill>
                        <a:latin typeface="Arial"/>
                      </a:endParaRPr>
                    </a:p>
                  </a:txBody>
                  <a:tcPr anchor="ctr">
                    <a:solidFill>
                      <a:schemeClr val="accent3"/>
                    </a:solidFill>
                  </a:tcPr>
                </a:tc>
                <a:extLst>
                  <a:ext uri="{0D108BD9-81ED-4DB2-BD59-A6C34878D82A}">
                    <a16:rowId xmlns:a16="http://schemas.microsoft.com/office/drawing/2014/main" val="398967973"/>
                  </a:ext>
                </a:extLst>
              </a:tr>
            </a:tbl>
          </a:graphicData>
        </a:graphic>
      </p:graphicFrame>
      <p:sp>
        <p:nvSpPr>
          <p:cNvPr id="2" name="ZoneTexte 1">
            <a:extLst>
              <a:ext uri="{FF2B5EF4-FFF2-40B4-BE49-F238E27FC236}">
                <a16:creationId xmlns:a16="http://schemas.microsoft.com/office/drawing/2014/main" id="{D73329A6-7D79-C0B9-1A09-64C090FF1EE8}"/>
              </a:ext>
            </a:extLst>
          </p:cNvPr>
          <p:cNvSpPr txBox="1"/>
          <p:nvPr/>
        </p:nvSpPr>
        <p:spPr>
          <a:xfrm>
            <a:off x="547778" y="67933"/>
            <a:ext cx="8059227"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500" err="1">
                <a:solidFill>
                  <a:schemeClr val="dk1"/>
                </a:solidFill>
                <a:latin typeface="Fira Sans Medium"/>
                <a:sym typeface="Fira Sans Medium"/>
              </a:rPr>
              <a:t>Calculer</a:t>
            </a:r>
            <a:r>
              <a:rPr lang="en-US" sz="3500" dirty="0">
                <a:solidFill>
                  <a:schemeClr val="dk1"/>
                </a:solidFill>
                <a:latin typeface="Fira Sans Medium"/>
                <a:sym typeface="Fira Sans Medium"/>
              </a:rPr>
              <a:t> </a:t>
            </a:r>
            <a:r>
              <a:rPr lang="en-US" sz="3500" err="1">
                <a:solidFill>
                  <a:schemeClr val="dk1"/>
                </a:solidFill>
                <a:latin typeface="Fira Sans Medium"/>
                <a:sym typeface="Fira Sans Medium"/>
              </a:rPr>
              <a:t>une</a:t>
            </a:r>
            <a:r>
              <a:rPr lang="en-US" sz="3500" dirty="0">
                <a:solidFill>
                  <a:schemeClr val="dk1"/>
                </a:solidFill>
                <a:latin typeface="Fira Sans Medium"/>
                <a:sym typeface="Fira Sans Medium"/>
              </a:rPr>
              <a:t> ANOVA à deux </a:t>
            </a:r>
            <a:r>
              <a:rPr lang="en-US" sz="3500" err="1">
                <a:solidFill>
                  <a:schemeClr val="dk1"/>
                </a:solidFill>
                <a:latin typeface="Fira Sans Medium"/>
                <a:sym typeface="Fira Sans Medium"/>
              </a:rPr>
              <a:t>facteurs</a:t>
            </a:r>
            <a:endParaRPr lang="en-US" sz="3500" dirty="0">
              <a:solidFill>
                <a:schemeClr val="dk1"/>
              </a:solidFill>
              <a:latin typeface="Fira Sans Medium"/>
            </a:endParaRPr>
          </a:p>
        </p:txBody>
      </p:sp>
      <p:sp>
        <p:nvSpPr>
          <p:cNvPr id="3" name="ZoneTexte 2">
            <a:extLst>
              <a:ext uri="{FF2B5EF4-FFF2-40B4-BE49-F238E27FC236}">
                <a16:creationId xmlns:a16="http://schemas.microsoft.com/office/drawing/2014/main" id="{A8AA23B5-B239-0F4E-1893-FC97542B7485}"/>
              </a:ext>
            </a:extLst>
          </p:cNvPr>
          <p:cNvSpPr txBox="1"/>
          <p:nvPr/>
        </p:nvSpPr>
        <p:spPr>
          <a:xfrm>
            <a:off x="728593" y="707238"/>
            <a:ext cx="76984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solidFill>
                  <a:schemeClr val="tx1"/>
                </a:solidFill>
                <a:latin typeface="Nunito"/>
              </a:rPr>
              <a:t>Ce tableau est une représentation des caractères qu'on va utiliser dans les relations de </a:t>
            </a:r>
            <a:r>
              <a:rPr lang="fr-FR" dirty="0" err="1">
                <a:solidFill>
                  <a:schemeClr val="tx1"/>
                </a:solidFill>
                <a:latin typeface="Nunito"/>
              </a:rPr>
              <a:t>anova</a:t>
            </a:r>
            <a:r>
              <a:rPr lang="fr-FR" dirty="0">
                <a:solidFill>
                  <a:schemeClr val="tx1"/>
                </a:solidFill>
                <a:latin typeface="Nunito"/>
              </a:rPr>
              <a:t> à deux facteurs</a:t>
            </a:r>
          </a:p>
        </p:txBody>
      </p:sp>
      <p:sp>
        <p:nvSpPr>
          <p:cNvPr id="4" name="TextBox 3">
            <a:extLst>
              <a:ext uri="{FF2B5EF4-FFF2-40B4-BE49-F238E27FC236}">
                <a16:creationId xmlns:a16="http://schemas.microsoft.com/office/drawing/2014/main" id="{36088994-55E1-1344-5C90-27E665FFB34E}"/>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28</a:t>
            </a:r>
          </a:p>
        </p:txBody>
      </p:sp>
    </p:spTree>
    <p:extLst>
      <p:ext uri="{BB962C8B-B14F-4D97-AF65-F5344CB8AC3E}">
        <p14:creationId xmlns:p14="http://schemas.microsoft.com/office/powerpoint/2010/main" val="3465853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6" name="Google Shape;746;p38"/>
          <p:cNvSpPr txBox="1">
            <a:spLocks noGrp="1"/>
          </p:cNvSpPr>
          <p:nvPr>
            <p:ph type="subTitle" idx="2"/>
          </p:nvPr>
        </p:nvSpPr>
        <p:spPr>
          <a:xfrm>
            <a:off x="799071" y="61524"/>
            <a:ext cx="7071288" cy="328195"/>
          </a:xfrm>
          <a:prstGeom prst="rect">
            <a:avLst/>
          </a:prstGeom>
        </p:spPr>
        <p:txBody>
          <a:bodyPr spcFirstLastPara="1" wrap="square" lIns="91425" tIns="91425" rIns="91425" bIns="91425" anchor="t" anchorCtr="0">
            <a:noAutofit/>
          </a:bodyPr>
          <a:lstStyle/>
          <a:p>
            <a:pPr marL="0" indent="0">
              <a:lnSpc>
                <a:spcPct val="114999"/>
              </a:lnSpc>
            </a:pPr>
            <a:r>
              <a:rPr lang="en" dirty="0">
                <a:solidFill>
                  <a:schemeClr val="tx1"/>
                </a:solidFill>
              </a:rPr>
              <a:t>Pour </a:t>
            </a:r>
            <a:r>
              <a:rPr lang="en" err="1">
                <a:solidFill>
                  <a:schemeClr val="tx1"/>
                </a:solidFill>
              </a:rPr>
              <a:t>calculer</a:t>
            </a:r>
            <a:r>
              <a:rPr lang="en" dirty="0">
                <a:solidFill>
                  <a:schemeClr val="tx1"/>
                </a:solidFill>
              </a:rPr>
              <a:t> </a:t>
            </a:r>
            <a:r>
              <a:rPr lang="en" err="1">
                <a:solidFill>
                  <a:schemeClr val="tx1"/>
                </a:solidFill>
              </a:rPr>
              <a:t>une</a:t>
            </a:r>
            <a:r>
              <a:rPr lang="en" dirty="0">
                <a:solidFill>
                  <a:schemeClr val="tx1"/>
                </a:solidFill>
              </a:rPr>
              <a:t> ANOVA à deux </a:t>
            </a:r>
            <a:r>
              <a:rPr lang="en" err="1">
                <a:solidFill>
                  <a:schemeClr val="tx1"/>
                </a:solidFill>
              </a:rPr>
              <a:t>facteurs</a:t>
            </a:r>
            <a:r>
              <a:rPr lang="en" dirty="0">
                <a:solidFill>
                  <a:schemeClr val="tx1"/>
                </a:solidFill>
              </a:rPr>
              <a:t>, les </a:t>
            </a:r>
            <a:r>
              <a:rPr lang="en" err="1">
                <a:solidFill>
                  <a:schemeClr val="tx1"/>
                </a:solidFill>
              </a:rPr>
              <a:t>formules</a:t>
            </a:r>
            <a:r>
              <a:rPr lang="en" dirty="0">
                <a:solidFill>
                  <a:schemeClr val="tx1"/>
                </a:solidFill>
              </a:rPr>
              <a:t> </a:t>
            </a:r>
            <a:r>
              <a:rPr lang="en" err="1">
                <a:solidFill>
                  <a:schemeClr val="tx1"/>
                </a:solidFill>
              </a:rPr>
              <a:t>suivantes</a:t>
            </a:r>
            <a:r>
              <a:rPr lang="en" dirty="0">
                <a:solidFill>
                  <a:schemeClr val="tx1"/>
                </a:solidFill>
              </a:rPr>
              <a:t> </a:t>
            </a:r>
            <a:r>
              <a:rPr lang="en" err="1">
                <a:solidFill>
                  <a:schemeClr val="tx1"/>
                </a:solidFill>
              </a:rPr>
              <a:t>sont</a:t>
            </a:r>
            <a:r>
              <a:rPr lang="en" dirty="0">
                <a:solidFill>
                  <a:schemeClr val="tx1"/>
                </a:solidFill>
              </a:rPr>
              <a:t> </a:t>
            </a:r>
            <a:r>
              <a:rPr lang="en" err="1">
                <a:solidFill>
                  <a:schemeClr val="tx1"/>
                </a:solidFill>
              </a:rPr>
              <a:t>nécessaires</a:t>
            </a:r>
            <a:r>
              <a:rPr lang="en" dirty="0">
                <a:solidFill>
                  <a:schemeClr val="tx1"/>
                </a:solidFill>
              </a:rPr>
              <a:t>.</a:t>
            </a:r>
            <a:endParaRPr lang="fr-FR" dirty="0">
              <a:solidFill>
                <a:schemeClr val="tx1"/>
              </a:solidFill>
            </a:endParaRPr>
          </a:p>
        </p:txBody>
      </p:sp>
      <p:graphicFrame>
        <p:nvGraphicFramePr>
          <p:cNvPr id="4" name="Tableau 3">
            <a:extLst>
              <a:ext uri="{FF2B5EF4-FFF2-40B4-BE49-F238E27FC236}">
                <a16:creationId xmlns:a16="http://schemas.microsoft.com/office/drawing/2014/main" id="{EDA52CF3-9C01-E93B-0EEA-872679869228}"/>
              </a:ext>
            </a:extLst>
          </p:cNvPr>
          <p:cNvGraphicFramePr>
            <a:graphicFrameLocks noGrp="1"/>
          </p:cNvGraphicFramePr>
          <p:nvPr>
            <p:extLst>
              <p:ext uri="{D42A27DB-BD31-4B8C-83A1-F6EECF244321}">
                <p14:modId xmlns:p14="http://schemas.microsoft.com/office/powerpoint/2010/main" val="3731429662"/>
              </p:ext>
            </p:extLst>
          </p:nvPr>
        </p:nvGraphicFramePr>
        <p:xfrm>
          <a:off x="377907" y="614784"/>
          <a:ext cx="8043080" cy="4084808"/>
        </p:xfrm>
        <a:graphic>
          <a:graphicData uri="http://schemas.openxmlformats.org/drawingml/2006/table">
            <a:tbl>
              <a:tblPr firstRow="1" bandRow="1">
                <a:tableStyleId>{CE0D83E0-BFE4-4B52-8938-A2CA470A759C}</a:tableStyleId>
              </a:tblPr>
              <a:tblGrid>
                <a:gridCol w="1037816">
                  <a:extLst>
                    <a:ext uri="{9D8B030D-6E8A-4147-A177-3AD203B41FA5}">
                      <a16:colId xmlns:a16="http://schemas.microsoft.com/office/drawing/2014/main" val="3936690090"/>
                    </a:ext>
                  </a:extLst>
                </a:gridCol>
                <a:gridCol w="1979361">
                  <a:extLst>
                    <a:ext uri="{9D8B030D-6E8A-4147-A177-3AD203B41FA5}">
                      <a16:colId xmlns:a16="http://schemas.microsoft.com/office/drawing/2014/main" val="1589258025"/>
                    </a:ext>
                  </a:extLst>
                </a:gridCol>
                <a:gridCol w="1929378">
                  <a:extLst>
                    <a:ext uri="{9D8B030D-6E8A-4147-A177-3AD203B41FA5}">
                      <a16:colId xmlns:a16="http://schemas.microsoft.com/office/drawing/2014/main" val="2623372362"/>
                    </a:ext>
                  </a:extLst>
                </a:gridCol>
                <a:gridCol w="1769430">
                  <a:extLst>
                    <a:ext uri="{9D8B030D-6E8A-4147-A177-3AD203B41FA5}">
                      <a16:colId xmlns:a16="http://schemas.microsoft.com/office/drawing/2014/main" val="1481337294"/>
                    </a:ext>
                  </a:extLst>
                </a:gridCol>
                <a:gridCol w="1327095">
                  <a:extLst>
                    <a:ext uri="{9D8B030D-6E8A-4147-A177-3AD203B41FA5}">
                      <a16:colId xmlns:a16="http://schemas.microsoft.com/office/drawing/2014/main" val="636112803"/>
                    </a:ext>
                  </a:extLst>
                </a:gridCol>
              </a:tblGrid>
              <a:tr h="583544">
                <a:tc>
                  <a:txBody>
                    <a:bodyPr/>
                    <a:lstStyle/>
                    <a:p>
                      <a:endParaRPr lang="fr-FR" sz="1400" b="1" dirty="0">
                        <a:latin typeface="Nunito"/>
                      </a:endParaRPr>
                    </a:p>
                  </a:txBody>
                  <a:tcPr>
                    <a:lnL w="0">
                      <a:noFill/>
                    </a:lnL>
                    <a:lnR w="0">
                      <a:noFill/>
                    </a:lnR>
                    <a:lnT w="0">
                      <a:noFill/>
                    </a:lnT>
                    <a:lnB w="0">
                      <a:noFill/>
                    </a:lnB>
                    <a:noFill/>
                  </a:tcPr>
                </a:tc>
                <a:tc>
                  <a:txBody>
                    <a:bodyPr/>
                    <a:lstStyle/>
                    <a:p>
                      <a:pPr lvl="0" algn="ctr">
                        <a:buNone/>
                      </a:pPr>
                      <a:r>
                        <a:rPr lang="fr-FR" sz="1400" b="1" i="1" u="none" strike="noStrike" noProof="0" dirty="0">
                          <a:solidFill>
                            <a:schemeClr val="accent3"/>
                          </a:solidFill>
                          <a:latin typeface="Nunito"/>
                        </a:rPr>
                        <a:t>Somme des carrés</a:t>
                      </a:r>
                      <a:endParaRPr lang="fr-FR" sz="1400" b="1" i="1" dirty="0">
                        <a:solidFill>
                          <a:schemeClr val="accent3"/>
                        </a:solidFill>
                        <a:latin typeface="Nunito"/>
                      </a:endParaRPr>
                    </a:p>
                  </a:txBody>
                  <a:tcPr anchor="ctr">
                    <a:lnL w="0">
                      <a:noFill/>
                    </a:lnL>
                    <a:solidFill>
                      <a:schemeClr val="tx1"/>
                    </a:solidFill>
                  </a:tcPr>
                </a:tc>
                <a:tc>
                  <a:txBody>
                    <a:bodyPr/>
                    <a:lstStyle/>
                    <a:p>
                      <a:pPr lvl="0" algn="ctr">
                        <a:buNone/>
                      </a:pPr>
                      <a:r>
                        <a:rPr lang="fr-FR" sz="1400" b="1" i="1" u="none" strike="noStrike" noProof="0" dirty="0">
                          <a:solidFill>
                            <a:schemeClr val="accent3"/>
                          </a:solidFill>
                          <a:latin typeface="Nunito"/>
                        </a:rPr>
                        <a:t>Degré de liberté</a:t>
                      </a:r>
                      <a:endParaRPr lang="fr-FR" sz="1400" b="1" i="1" dirty="0">
                        <a:solidFill>
                          <a:schemeClr val="accent3"/>
                        </a:solidFill>
                        <a:latin typeface="Nunito"/>
                      </a:endParaRPr>
                    </a:p>
                  </a:txBody>
                  <a:tcPr anchor="ctr">
                    <a:solidFill>
                      <a:schemeClr val="tx1"/>
                    </a:solidFill>
                  </a:tcPr>
                </a:tc>
                <a:tc>
                  <a:txBody>
                    <a:bodyPr/>
                    <a:lstStyle/>
                    <a:p>
                      <a:pPr lvl="0" algn="ctr">
                        <a:buNone/>
                      </a:pPr>
                      <a:r>
                        <a:rPr lang="fr-FR" sz="1400" b="1" i="1" u="none" strike="noStrike" noProof="0" dirty="0">
                          <a:solidFill>
                            <a:schemeClr val="accent3"/>
                          </a:solidFill>
                          <a:latin typeface="Nunito"/>
                        </a:rPr>
                        <a:t>Variance</a:t>
                      </a:r>
                      <a:endParaRPr lang="fr-FR" sz="1400" b="1" i="1" dirty="0">
                        <a:solidFill>
                          <a:schemeClr val="accent3"/>
                        </a:solidFill>
                        <a:latin typeface="Nunito"/>
                      </a:endParaRPr>
                    </a:p>
                  </a:txBody>
                  <a:tcPr anchor="ctr">
                    <a:solidFill>
                      <a:schemeClr val="tx1"/>
                    </a:solidFill>
                  </a:tcPr>
                </a:tc>
                <a:tc>
                  <a:txBody>
                    <a:bodyPr/>
                    <a:lstStyle/>
                    <a:p>
                      <a:pPr algn="ctr"/>
                      <a:r>
                        <a:rPr lang="fr-FR" sz="1400" b="1" i="1" dirty="0">
                          <a:solidFill>
                            <a:schemeClr val="accent3"/>
                          </a:solidFill>
                          <a:latin typeface="Nunito"/>
                        </a:rPr>
                        <a:t>F</a:t>
                      </a:r>
                    </a:p>
                  </a:txBody>
                  <a:tcPr anchor="ctr">
                    <a:solidFill>
                      <a:schemeClr val="tx1"/>
                    </a:solidFill>
                  </a:tcPr>
                </a:tc>
                <a:extLst>
                  <a:ext uri="{0D108BD9-81ED-4DB2-BD59-A6C34878D82A}">
                    <a16:rowId xmlns:a16="http://schemas.microsoft.com/office/drawing/2014/main" val="962918694"/>
                  </a:ext>
                </a:extLst>
              </a:tr>
              <a:tr h="583544">
                <a:tc>
                  <a:txBody>
                    <a:bodyPr/>
                    <a:lstStyle/>
                    <a:p>
                      <a:pPr algn="ctr"/>
                      <a:r>
                        <a:rPr lang="fr-FR" sz="1400" b="1" i="1" dirty="0">
                          <a:solidFill>
                            <a:schemeClr val="accent3"/>
                          </a:solidFill>
                          <a:latin typeface="Nunito"/>
                        </a:rPr>
                        <a:t>Total</a:t>
                      </a:r>
                    </a:p>
                  </a:txBody>
                  <a:tcPr anchor="ctr">
                    <a:lnT w="0">
                      <a:noFill/>
                    </a:lnT>
                    <a:solidFill>
                      <a:schemeClr val="tx1"/>
                    </a:solidFill>
                  </a:tcPr>
                </a:tc>
                <a:tc>
                  <a:txBody>
                    <a:bodyPr/>
                    <a:lstStyle/>
                    <a:p>
                      <a:pPr algn="l"/>
                      <a:r>
                        <a:rPr lang="fr-FR" sz="1400" b="1" dirty="0" err="1">
                          <a:solidFill>
                            <a:schemeClr val="tx1"/>
                          </a:solidFill>
                          <a:latin typeface="Nunito"/>
                        </a:rPr>
                        <a:t>SC</a:t>
                      </a:r>
                      <a:r>
                        <a:rPr lang="fr-FR" sz="1400" b="1" baseline="-25000" dirty="0" err="1">
                          <a:solidFill>
                            <a:schemeClr val="tx1"/>
                          </a:solidFill>
                          <a:latin typeface="Nunito"/>
                        </a:rPr>
                        <a:t>tot</a:t>
                      </a:r>
                      <a:r>
                        <a:rPr lang="fr-FR" sz="1400" b="1" dirty="0">
                          <a:solidFill>
                            <a:schemeClr val="tx1"/>
                          </a:solidFill>
                          <a:latin typeface="Nunito"/>
                        </a:rPr>
                        <a:t> = </a:t>
                      </a:r>
                      <a:r>
                        <a:rPr lang="fr-FR" sz="1400" b="1" i="0" u="none" strike="noStrike" noProof="0" dirty="0">
                          <a:solidFill>
                            <a:schemeClr val="tx1"/>
                          </a:solidFill>
                          <a:latin typeface="Nunito"/>
                        </a:rPr>
                        <a:t>ΣΣΣ(</a:t>
                      </a:r>
                      <a:r>
                        <a:rPr lang="fr-FR" sz="1400" b="1" i="0" u="none" strike="noStrike" noProof="0" dirty="0" err="1">
                          <a:solidFill>
                            <a:schemeClr val="tx1"/>
                          </a:solidFill>
                          <a:latin typeface="Nunito"/>
                        </a:rPr>
                        <a:t>x</a:t>
                      </a:r>
                      <a:r>
                        <a:rPr lang="fr-FR" sz="1400" b="1" i="0" u="none" strike="noStrike" baseline="-25000" noProof="0" dirty="0" err="1">
                          <a:solidFill>
                            <a:schemeClr val="tx1"/>
                          </a:solidFill>
                          <a:latin typeface="Nunito"/>
                        </a:rPr>
                        <a:t>mij</a:t>
                      </a:r>
                      <a:r>
                        <a:rPr lang="fr-FR" sz="1400" b="1" i="0" u="none" strike="noStrike" noProof="0" dirty="0">
                          <a:solidFill>
                            <a:schemeClr val="tx1"/>
                          </a:solidFill>
                          <a:latin typeface="Nunito"/>
                        </a:rPr>
                        <a:t>-x̄ )</a:t>
                      </a:r>
                      <a:r>
                        <a:rPr lang="fr-FR" sz="1400" b="1" i="0" u="none" strike="noStrike" baseline="30000" noProof="0" dirty="0">
                          <a:solidFill>
                            <a:schemeClr val="tx1"/>
                          </a:solidFill>
                          <a:latin typeface="Nunito"/>
                        </a:rPr>
                        <a:t>2</a:t>
                      </a:r>
                    </a:p>
                  </a:txBody>
                  <a:tcPr anchor="ctr">
                    <a:solidFill>
                      <a:schemeClr val="accent3"/>
                    </a:solidFill>
                  </a:tcPr>
                </a:tc>
                <a:tc>
                  <a:txBody>
                    <a:bodyPr/>
                    <a:lstStyle/>
                    <a:p>
                      <a:pPr lvl="0" algn="l">
                        <a:buNone/>
                      </a:pPr>
                      <a:r>
                        <a:rPr lang="fr-FR" sz="1400" b="1" i="0" u="none" strike="noStrike" noProof="0" dirty="0" err="1">
                          <a:solidFill>
                            <a:schemeClr val="tx1"/>
                          </a:solidFill>
                          <a:latin typeface="Nunito"/>
                        </a:rPr>
                        <a:t>ddl</a:t>
                      </a:r>
                      <a:r>
                        <a:rPr lang="fr-FR" sz="1400" b="1" i="0" u="none" strike="noStrike" baseline="-25000" noProof="0" dirty="0" err="1">
                          <a:solidFill>
                            <a:schemeClr val="tx1"/>
                          </a:solidFill>
                          <a:latin typeface="Nunito"/>
                        </a:rPr>
                        <a:t>tot</a:t>
                      </a:r>
                      <a:r>
                        <a:rPr lang="fr-FR" sz="1400" b="1" i="0" u="none" strike="noStrike" noProof="0" dirty="0">
                          <a:solidFill>
                            <a:schemeClr val="tx1"/>
                          </a:solidFill>
                          <a:latin typeface="Nunito"/>
                        </a:rPr>
                        <a:t> = n . p . q - 1</a:t>
                      </a:r>
                    </a:p>
                  </a:txBody>
                  <a:tcPr anchor="ctr">
                    <a:solidFill>
                      <a:schemeClr val="accent3"/>
                    </a:solidFill>
                  </a:tcPr>
                </a:tc>
                <a:tc>
                  <a:txBody>
                    <a:bodyPr/>
                    <a:lstStyle/>
                    <a:p>
                      <a:pPr lvl="0" algn="l">
                        <a:buNone/>
                      </a:pPr>
                      <a:r>
                        <a:rPr lang="fr-FR" sz="1400" b="1" i="0" u="none" strike="noStrike" noProof="0" dirty="0">
                          <a:solidFill>
                            <a:schemeClr val="tx1"/>
                          </a:solidFill>
                          <a:latin typeface="Nunito"/>
                        </a:rPr>
                        <a:t>σ</a:t>
                      </a:r>
                      <a:r>
                        <a:rPr lang="fr-FR" sz="1400" b="1" i="0" u="none" strike="noStrike" baseline="-25000" noProof="0" dirty="0">
                          <a:solidFill>
                            <a:schemeClr val="tx1"/>
                          </a:solidFill>
                          <a:latin typeface="Nunito"/>
                        </a:rPr>
                        <a:t>tot</a:t>
                      </a:r>
                      <a:r>
                        <a:rPr lang="fr-FR" sz="1400" b="1" i="0" u="none" strike="noStrike" baseline="30000" noProof="0" dirty="0">
                          <a:solidFill>
                            <a:schemeClr val="tx1"/>
                          </a:solidFill>
                          <a:latin typeface="Nunito"/>
                        </a:rPr>
                        <a:t>2</a:t>
                      </a:r>
                      <a:r>
                        <a:rPr lang="fr-FR" sz="1400" b="1" i="0" u="none" strike="noStrike" noProof="0" dirty="0">
                          <a:solidFill>
                            <a:schemeClr val="tx1"/>
                          </a:solidFill>
                          <a:latin typeface="Nunito"/>
                        </a:rPr>
                        <a:t>= </a:t>
                      </a:r>
                      <a:r>
                        <a:rPr lang="fr-FR" sz="1400" b="1" i="0" u="none" strike="noStrike" noProof="0" dirty="0" err="1">
                          <a:solidFill>
                            <a:schemeClr val="tx1"/>
                          </a:solidFill>
                          <a:latin typeface="Nunito"/>
                        </a:rPr>
                        <a:t>SC</a:t>
                      </a:r>
                      <a:r>
                        <a:rPr lang="fr-FR" sz="1400" b="1" i="0" u="none" strike="noStrike" baseline="-25000" noProof="0" dirty="0" err="1">
                          <a:solidFill>
                            <a:schemeClr val="tx1"/>
                          </a:solidFill>
                          <a:latin typeface="Nunito"/>
                        </a:rPr>
                        <a:t>tot</a:t>
                      </a:r>
                      <a:r>
                        <a:rPr lang="fr-FR" sz="1400" b="1" i="0" u="none" strike="noStrike" noProof="0" dirty="0">
                          <a:solidFill>
                            <a:schemeClr val="tx1"/>
                          </a:solidFill>
                          <a:latin typeface="Nunito"/>
                        </a:rPr>
                        <a:t> / </a:t>
                      </a:r>
                      <a:r>
                        <a:rPr lang="fr-FR" sz="1400" b="1" i="0" u="none" strike="noStrike" noProof="0" dirty="0" err="1">
                          <a:solidFill>
                            <a:schemeClr val="tx1"/>
                          </a:solidFill>
                          <a:latin typeface="Nunito"/>
                        </a:rPr>
                        <a:t>ddl</a:t>
                      </a:r>
                      <a:r>
                        <a:rPr lang="fr-FR" sz="1400" b="1" i="0" u="none" strike="noStrike" baseline="-25000" noProof="0" dirty="0" err="1">
                          <a:solidFill>
                            <a:schemeClr val="tx1"/>
                          </a:solidFill>
                          <a:latin typeface="Nunito"/>
                        </a:rPr>
                        <a:t>tot</a:t>
                      </a:r>
                      <a:endParaRPr lang="fr-FR" sz="1400" b="1" i="0" u="none" strike="noStrike" baseline="-25000" noProof="0" dirty="0">
                        <a:solidFill>
                          <a:schemeClr val="tx1"/>
                        </a:solidFill>
                        <a:latin typeface="Nunito"/>
                      </a:endParaRPr>
                    </a:p>
                  </a:txBody>
                  <a:tcPr anchor="ctr">
                    <a:solidFill>
                      <a:schemeClr val="accent3"/>
                    </a:solidFill>
                  </a:tcPr>
                </a:tc>
                <a:tc>
                  <a:txBody>
                    <a:bodyPr/>
                    <a:lstStyle/>
                    <a:p>
                      <a:pPr algn="l"/>
                      <a:endParaRPr lang="fr-FR" sz="1400" b="1" dirty="0">
                        <a:solidFill>
                          <a:schemeClr val="tx1"/>
                        </a:solidFill>
                        <a:latin typeface="Nunito"/>
                      </a:endParaRPr>
                    </a:p>
                  </a:txBody>
                  <a:tcPr anchor="ctr">
                    <a:solidFill>
                      <a:schemeClr val="accent3"/>
                    </a:solidFill>
                  </a:tcPr>
                </a:tc>
                <a:extLst>
                  <a:ext uri="{0D108BD9-81ED-4DB2-BD59-A6C34878D82A}">
                    <a16:rowId xmlns:a16="http://schemas.microsoft.com/office/drawing/2014/main" val="2830274853"/>
                  </a:ext>
                </a:extLst>
              </a:tr>
              <a:tr h="583544">
                <a:tc>
                  <a:txBody>
                    <a:bodyPr/>
                    <a:lstStyle/>
                    <a:p>
                      <a:pPr algn="ctr"/>
                      <a:r>
                        <a:rPr lang="fr-FR" sz="1400" b="1" i="1" dirty="0">
                          <a:solidFill>
                            <a:schemeClr val="accent3"/>
                          </a:solidFill>
                          <a:latin typeface="Nunito"/>
                        </a:rPr>
                        <a:t>Inter-groupes</a:t>
                      </a:r>
                    </a:p>
                  </a:txBody>
                  <a:tcPr anchor="ctr">
                    <a:solidFill>
                      <a:schemeClr val="tx1"/>
                    </a:solidFill>
                  </a:tcPr>
                </a:tc>
                <a:tc>
                  <a:txBody>
                    <a:bodyPr/>
                    <a:lstStyle/>
                    <a:p>
                      <a:pPr algn="l"/>
                      <a:r>
                        <a:rPr lang="fr-FR" sz="1400" b="1" dirty="0" err="1">
                          <a:solidFill>
                            <a:schemeClr val="tx1"/>
                          </a:solidFill>
                          <a:latin typeface="Nunito"/>
                        </a:rPr>
                        <a:t>SC</a:t>
                      </a:r>
                      <a:r>
                        <a:rPr lang="fr-FR" sz="1400" b="1" baseline="-25000" dirty="0" err="1">
                          <a:solidFill>
                            <a:schemeClr val="tx1"/>
                          </a:solidFill>
                          <a:latin typeface="Nunito"/>
                        </a:rPr>
                        <a:t>inter</a:t>
                      </a:r>
                      <a:r>
                        <a:rPr lang="fr-FR" sz="1400" b="1" dirty="0">
                          <a:solidFill>
                            <a:schemeClr val="tx1"/>
                          </a:solidFill>
                          <a:latin typeface="Nunito"/>
                        </a:rPr>
                        <a:t> = n . </a:t>
                      </a:r>
                      <a:r>
                        <a:rPr lang="fr-FR" sz="1400" b="1" i="0" u="none" strike="noStrike" noProof="0" dirty="0">
                          <a:solidFill>
                            <a:schemeClr val="tx1"/>
                          </a:solidFill>
                          <a:latin typeface="Nunito"/>
                        </a:rPr>
                        <a:t>ΣΣ(</a:t>
                      </a:r>
                      <a:r>
                        <a:rPr lang="fr-FR" sz="1400" b="1" i="0" u="none" strike="noStrike" noProof="0" dirty="0" err="1">
                          <a:solidFill>
                            <a:schemeClr val="tx1"/>
                          </a:solidFill>
                          <a:latin typeface="Nunito"/>
                        </a:rPr>
                        <a:t>AB</a:t>
                      </a:r>
                      <a:r>
                        <a:rPr lang="fr-FR" sz="1400" b="1" i="0" u="none" strike="noStrike" baseline="-25000" noProof="0" dirty="0" err="1">
                          <a:solidFill>
                            <a:schemeClr val="tx1"/>
                          </a:solidFill>
                          <a:latin typeface="Nunito"/>
                        </a:rPr>
                        <a:t>ij</a:t>
                      </a:r>
                      <a:r>
                        <a:rPr lang="fr-FR" sz="1400" b="1" i="0" u="none" strike="noStrike" noProof="0" dirty="0">
                          <a:solidFill>
                            <a:schemeClr val="tx1"/>
                          </a:solidFill>
                          <a:latin typeface="Nunito"/>
                        </a:rPr>
                        <a:t>- x</a:t>
                      </a:r>
                      <a:r>
                        <a:rPr lang="fr-FR" sz="1400" b="1" i="0" u="none" strike="noStrike" noProof="0" dirty="0">
                          <a:solidFill>
                            <a:schemeClr val="tx1"/>
                          </a:solidFill>
                        </a:rPr>
                        <a:t>̄</a:t>
                      </a:r>
                      <a:r>
                        <a:rPr lang="fr-FR" sz="1400" b="1" i="0" u="none" strike="noStrike" noProof="0" dirty="0">
                          <a:solidFill>
                            <a:schemeClr val="tx1"/>
                          </a:solidFill>
                          <a:latin typeface="Nunito"/>
                        </a:rPr>
                        <a:t> )</a:t>
                      </a:r>
                      <a:r>
                        <a:rPr lang="fr-FR" sz="1400" b="1" i="0" u="none" strike="noStrike" baseline="30000" noProof="0" dirty="0">
                          <a:solidFill>
                            <a:schemeClr val="tx1"/>
                          </a:solidFill>
                          <a:latin typeface="Nunito"/>
                        </a:rPr>
                        <a:t>2</a:t>
                      </a:r>
                      <a:endParaRPr lang="fr-FR" sz="1400" b="1" baseline="30000" dirty="0">
                        <a:solidFill>
                          <a:schemeClr val="tx1"/>
                        </a:solidFill>
                        <a:latin typeface="Nunito"/>
                      </a:endParaRPr>
                    </a:p>
                  </a:txBody>
                  <a:tcPr anchor="ctr">
                    <a:solidFill>
                      <a:schemeClr val="accent3"/>
                    </a:solidFill>
                  </a:tcPr>
                </a:tc>
                <a:tc>
                  <a:txBody>
                    <a:bodyPr/>
                    <a:lstStyle/>
                    <a:p>
                      <a:pPr algn="l"/>
                      <a:r>
                        <a:rPr lang="fr-FR" sz="1400" b="1" dirty="0" err="1">
                          <a:solidFill>
                            <a:schemeClr val="tx1"/>
                          </a:solidFill>
                          <a:latin typeface="Nunito"/>
                        </a:rPr>
                        <a:t>ddl</a:t>
                      </a:r>
                      <a:r>
                        <a:rPr lang="fr-FR" sz="1400" b="1" i="0" u="none" strike="noStrike" cap="none" baseline="-25000" dirty="0" err="1">
                          <a:solidFill>
                            <a:schemeClr val="tx1"/>
                          </a:solidFill>
                          <a:latin typeface="Nunito"/>
                          <a:cs typeface="Arial"/>
                          <a:sym typeface="Arial"/>
                        </a:rPr>
                        <a:t>inter</a:t>
                      </a:r>
                      <a:r>
                        <a:rPr lang="fr-FR" sz="1400" b="1" dirty="0">
                          <a:solidFill>
                            <a:schemeClr val="tx1"/>
                          </a:solidFill>
                          <a:latin typeface="Nunito"/>
                        </a:rPr>
                        <a:t> = p . q - 1</a:t>
                      </a:r>
                    </a:p>
                  </a:txBody>
                  <a:tcPr anchor="ctr">
                    <a:solidFill>
                      <a:schemeClr val="accent3"/>
                    </a:solidFill>
                  </a:tcPr>
                </a:tc>
                <a:tc>
                  <a:txBody>
                    <a:bodyPr/>
                    <a:lstStyle/>
                    <a:p>
                      <a:pPr lvl="0" algn="l">
                        <a:buNone/>
                      </a:pPr>
                      <a:r>
                        <a:rPr lang="fr-FR" sz="1400" b="1" i="0" u="none" strike="noStrike" noProof="0" dirty="0">
                          <a:solidFill>
                            <a:schemeClr val="tx1"/>
                          </a:solidFill>
                          <a:latin typeface="Nunito"/>
                        </a:rPr>
                        <a:t>σ</a:t>
                      </a:r>
                      <a:r>
                        <a:rPr lang="fr-FR" sz="1400" b="1" i="0" u="none" strike="noStrike" cap="none" baseline="-25000" noProof="0" dirty="0">
                          <a:solidFill>
                            <a:schemeClr val="tx1"/>
                          </a:solidFill>
                          <a:latin typeface="Nunito"/>
                          <a:cs typeface="Arial"/>
                          <a:sym typeface="Arial"/>
                        </a:rPr>
                        <a:t>inter</a:t>
                      </a:r>
                      <a:r>
                        <a:rPr lang="fr-FR" sz="1400" b="1" i="0" u="none" strike="noStrike" baseline="30000" noProof="0" dirty="0">
                          <a:solidFill>
                            <a:schemeClr val="tx1"/>
                          </a:solidFill>
                          <a:latin typeface="Nunito"/>
                        </a:rPr>
                        <a:t>2</a:t>
                      </a:r>
                      <a:r>
                        <a:rPr lang="fr-FR" sz="1400" b="1" i="0" u="none" strike="noStrike" noProof="0" dirty="0">
                          <a:solidFill>
                            <a:schemeClr val="tx1"/>
                          </a:solidFill>
                          <a:latin typeface="Nunito"/>
                        </a:rPr>
                        <a:t> = </a:t>
                      </a:r>
                      <a:r>
                        <a:rPr lang="fr-FR" sz="1400" b="1" i="0" u="none" strike="noStrike" noProof="0" dirty="0" err="1">
                          <a:solidFill>
                            <a:schemeClr val="tx1"/>
                          </a:solidFill>
                          <a:latin typeface="Nunito"/>
                        </a:rPr>
                        <a:t>SC</a:t>
                      </a:r>
                      <a:r>
                        <a:rPr lang="fr-FR" sz="1400" b="1" i="0" u="none" strike="noStrike" cap="none" baseline="-25000" noProof="0" dirty="0" err="1">
                          <a:solidFill>
                            <a:schemeClr val="tx1"/>
                          </a:solidFill>
                          <a:latin typeface="Nunito"/>
                          <a:cs typeface="Arial"/>
                          <a:sym typeface="Arial"/>
                        </a:rPr>
                        <a:t>inter</a:t>
                      </a:r>
                      <a:r>
                        <a:rPr lang="fr-FR" sz="1400" b="1" i="0" u="none" strike="noStrike" cap="none" noProof="0" dirty="0">
                          <a:solidFill>
                            <a:schemeClr val="tx1"/>
                          </a:solidFill>
                          <a:latin typeface="Nunito"/>
                          <a:cs typeface="Arial"/>
                          <a:sym typeface="Arial"/>
                        </a:rPr>
                        <a:t> </a:t>
                      </a:r>
                      <a:r>
                        <a:rPr lang="fr-FR" sz="1400" b="1" i="0" u="none" strike="noStrike" noProof="0" dirty="0">
                          <a:solidFill>
                            <a:schemeClr val="tx1"/>
                          </a:solidFill>
                          <a:latin typeface="Nunito"/>
                        </a:rPr>
                        <a:t>/ </a:t>
                      </a:r>
                      <a:r>
                        <a:rPr lang="fr-FR" sz="1400" b="1" i="0" u="none" strike="noStrike" noProof="0" dirty="0" err="1">
                          <a:solidFill>
                            <a:schemeClr val="tx1"/>
                          </a:solidFill>
                          <a:latin typeface="Nunito"/>
                        </a:rPr>
                        <a:t>ddl</a:t>
                      </a:r>
                      <a:r>
                        <a:rPr lang="fr-FR" sz="1400" b="1" i="0" u="none" strike="noStrike" cap="none" baseline="-25000" noProof="0" dirty="0" err="1">
                          <a:solidFill>
                            <a:schemeClr val="tx1"/>
                          </a:solidFill>
                          <a:latin typeface="Nunito"/>
                          <a:cs typeface="Arial"/>
                          <a:sym typeface="Arial"/>
                        </a:rPr>
                        <a:t>inter</a:t>
                      </a:r>
                    </a:p>
                  </a:txBody>
                  <a:tcPr anchor="ctr">
                    <a:solidFill>
                      <a:schemeClr val="accent3"/>
                    </a:solidFill>
                  </a:tcPr>
                </a:tc>
                <a:tc>
                  <a:txBody>
                    <a:bodyPr/>
                    <a:lstStyle/>
                    <a:p>
                      <a:pPr algn="l"/>
                      <a:endParaRPr lang="fr-FR" sz="1400" b="1" dirty="0">
                        <a:solidFill>
                          <a:schemeClr val="tx1"/>
                        </a:solidFill>
                        <a:latin typeface="Nunito"/>
                      </a:endParaRPr>
                    </a:p>
                  </a:txBody>
                  <a:tcPr anchor="ctr">
                    <a:solidFill>
                      <a:schemeClr val="accent3"/>
                    </a:solidFill>
                  </a:tcPr>
                </a:tc>
                <a:extLst>
                  <a:ext uri="{0D108BD9-81ED-4DB2-BD59-A6C34878D82A}">
                    <a16:rowId xmlns:a16="http://schemas.microsoft.com/office/drawing/2014/main" val="1537430982"/>
                  </a:ext>
                </a:extLst>
              </a:tr>
              <a:tr h="583544">
                <a:tc>
                  <a:txBody>
                    <a:bodyPr/>
                    <a:lstStyle/>
                    <a:p>
                      <a:pPr algn="ctr"/>
                      <a:r>
                        <a:rPr lang="fr-FR" sz="1400" b="1" i="1" dirty="0">
                          <a:solidFill>
                            <a:schemeClr val="accent3"/>
                          </a:solidFill>
                          <a:latin typeface="Nunito"/>
                        </a:rPr>
                        <a:t>Facteur A</a:t>
                      </a:r>
                    </a:p>
                  </a:txBody>
                  <a:tcPr anchor="ctr">
                    <a:solidFill>
                      <a:schemeClr val="tx1"/>
                    </a:solidFill>
                  </a:tcPr>
                </a:tc>
                <a:tc>
                  <a:txBody>
                    <a:bodyPr/>
                    <a:lstStyle/>
                    <a:p>
                      <a:pPr algn="l"/>
                      <a:r>
                        <a:rPr lang="fr-FR" sz="1400" b="1" dirty="0">
                          <a:solidFill>
                            <a:schemeClr val="tx1"/>
                          </a:solidFill>
                          <a:latin typeface="Nunito"/>
                        </a:rPr>
                        <a:t>SC</a:t>
                      </a:r>
                      <a:r>
                        <a:rPr lang="fr-FR" sz="1400" b="1" baseline="-25000" dirty="0">
                          <a:solidFill>
                            <a:schemeClr val="tx1"/>
                          </a:solidFill>
                          <a:latin typeface="Nunito"/>
                        </a:rPr>
                        <a:t>A </a:t>
                      </a:r>
                      <a:r>
                        <a:rPr lang="fr-FR" sz="1400" b="1" dirty="0">
                          <a:solidFill>
                            <a:schemeClr val="tx1"/>
                          </a:solidFill>
                          <a:latin typeface="Nunito"/>
                        </a:rPr>
                        <a:t>= n . q</a:t>
                      </a:r>
                      <a:r>
                        <a:rPr lang="fr-FR" sz="1400" b="1" i="0" u="none" strike="noStrike" noProof="0" dirty="0">
                          <a:solidFill>
                            <a:schemeClr val="tx1"/>
                          </a:solidFill>
                          <a:latin typeface="Nunito"/>
                        </a:rPr>
                        <a:t> Σ(A</a:t>
                      </a:r>
                      <a:r>
                        <a:rPr lang="fr-FR" sz="1400" b="1" i="0" u="none" strike="noStrike" baseline="-25000" noProof="0" dirty="0">
                          <a:solidFill>
                            <a:schemeClr val="tx1"/>
                          </a:solidFill>
                          <a:latin typeface="Nunito"/>
                        </a:rPr>
                        <a:t>i</a:t>
                      </a:r>
                      <a:r>
                        <a:rPr lang="fr-FR" sz="1400" b="1" i="0" u="none" strike="noStrike" noProof="0" dirty="0">
                          <a:solidFill>
                            <a:schemeClr val="tx1"/>
                          </a:solidFill>
                          <a:latin typeface="Nunito"/>
                        </a:rPr>
                        <a:t> - x̄ )</a:t>
                      </a:r>
                      <a:r>
                        <a:rPr lang="fr-FR" sz="1400" b="1" i="0" u="none" strike="noStrike" baseline="30000" noProof="0" dirty="0">
                          <a:solidFill>
                            <a:schemeClr val="tx1"/>
                          </a:solidFill>
                          <a:latin typeface="Nunito"/>
                        </a:rPr>
                        <a:t>2</a:t>
                      </a:r>
                      <a:endParaRPr lang="fr-FR" b="1" baseline="30000" dirty="0"/>
                    </a:p>
                  </a:txBody>
                  <a:tcPr anchor="ctr">
                    <a:solidFill>
                      <a:schemeClr val="accent3"/>
                    </a:solidFill>
                  </a:tcPr>
                </a:tc>
                <a:tc>
                  <a:txBody>
                    <a:bodyPr/>
                    <a:lstStyle/>
                    <a:p>
                      <a:pPr algn="l"/>
                      <a:r>
                        <a:rPr lang="fr-FR" sz="1400" b="1" dirty="0" err="1">
                          <a:solidFill>
                            <a:schemeClr val="tx1"/>
                          </a:solidFill>
                          <a:latin typeface="Nunito"/>
                        </a:rPr>
                        <a:t>ddl</a:t>
                      </a:r>
                      <a:r>
                        <a:rPr lang="fr-FR" sz="1400" b="1" baseline="-25000" dirty="0" err="1">
                          <a:solidFill>
                            <a:schemeClr val="tx1"/>
                          </a:solidFill>
                          <a:latin typeface="Nunito"/>
                        </a:rPr>
                        <a:t>A</a:t>
                      </a:r>
                      <a:r>
                        <a:rPr lang="fr-FR" sz="1400" b="1" dirty="0">
                          <a:solidFill>
                            <a:schemeClr val="tx1"/>
                          </a:solidFill>
                          <a:latin typeface="Nunito"/>
                        </a:rPr>
                        <a:t> = p – 1 </a:t>
                      </a:r>
                    </a:p>
                  </a:txBody>
                  <a:tcPr anchor="ctr">
                    <a:solidFill>
                      <a:schemeClr val="accent3"/>
                    </a:solidFill>
                  </a:tcPr>
                </a:tc>
                <a:tc>
                  <a:txBody>
                    <a:bodyPr/>
                    <a:lstStyle/>
                    <a:p>
                      <a:pPr lvl="0" algn="l">
                        <a:buNone/>
                      </a:pPr>
                      <a:r>
                        <a:rPr lang="fr-FR" sz="1400" b="1" i="0" u="none" strike="noStrike" noProof="0" dirty="0">
                          <a:solidFill>
                            <a:schemeClr val="tx1"/>
                          </a:solidFill>
                          <a:latin typeface="Nunito"/>
                        </a:rPr>
                        <a:t>σ</a:t>
                      </a:r>
                      <a:r>
                        <a:rPr lang="fr-FR" sz="1400" b="1" i="0" u="none" strike="noStrike" baseline="-25000" noProof="0" dirty="0">
                          <a:solidFill>
                            <a:schemeClr val="tx1"/>
                          </a:solidFill>
                          <a:latin typeface="Nunito"/>
                        </a:rPr>
                        <a:t>A</a:t>
                      </a:r>
                      <a:r>
                        <a:rPr lang="fr-FR" sz="1400" b="1" i="0" u="none" strike="noStrike" baseline="30000" noProof="0" dirty="0">
                          <a:solidFill>
                            <a:schemeClr val="tx1"/>
                          </a:solidFill>
                          <a:latin typeface="Nunito"/>
                        </a:rPr>
                        <a:t>2</a:t>
                      </a:r>
                      <a:r>
                        <a:rPr lang="fr-FR" sz="1400" b="1" dirty="0">
                          <a:solidFill>
                            <a:schemeClr val="tx1"/>
                          </a:solidFill>
                          <a:latin typeface="Nunito"/>
                        </a:rPr>
                        <a:t> = SC</a:t>
                      </a:r>
                      <a:r>
                        <a:rPr lang="fr-FR" sz="1400" b="1" baseline="-25000" dirty="0">
                          <a:solidFill>
                            <a:schemeClr val="tx1"/>
                          </a:solidFill>
                          <a:latin typeface="Nunito"/>
                        </a:rPr>
                        <a:t>A</a:t>
                      </a:r>
                      <a:r>
                        <a:rPr lang="fr-FR" sz="1400" b="1" dirty="0">
                          <a:solidFill>
                            <a:schemeClr val="tx1"/>
                          </a:solidFill>
                          <a:latin typeface="Nunito"/>
                        </a:rPr>
                        <a:t> / </a:t>
                      </a:r>
                      <a:r>
                        <a:rPr lang="fr-FR" sz="1400" b="1" err="1">
                          <a:solidFill>
                            <a:schemeClr val="tx1"/>
                          </a:solidFill>
                          <a:latin typeface="Nunito"/>
                        </a:rPr>
                        <a:t>ddl</a:t>
                      </a:r>
                      <a:r>
                        <a:rPr lang="fr-FR" sz="1400" b="1" baseline="-25000" err="1">
                          <a:solidFill>
                            <a:schemeClr val="tx1"/>
                          </a:solidFill>
                          <a:latin typeface="Nunito"/>
                        </a:rPr>
                        <a:t>A</a:t>
                      </a:r>
                      <a:endParaRPr lang="fr-FR" sz="1400" b="1" baseline="-25000">
                        <a:solidFill>
                          <a:schemeClr val="tx1"/>
                        </a:solidFill>
                        <a:latin typeface="Nunito"/>
                      </a:endParaRPr>
                    </a:p>
                  </a:txBody>
                  <a:tcPr anchor="ctr">
                    <a:solidFill>
                      <a:schemeClr val="accent3"/>
                    </a:solidFill>
                  </a:tcPr>
                </a:tc>
                <a:tc>
                  <a:txBody>
                    <a:bodyPr/>
                    <a:lstStyle/>
                    <a:p>
                      <a:pPr algn="l"/>
                      <a:r>
                        <a:rPr lang="fr-FR" sz="1400" b="1" dirty="0">
                          <a:solidFill>
                            <a:schemeClr val="tx1"/>
                          </a:solidFill>
                          <a:latin typeface="Nunito"/>
                        </a:rPr>
                        <a:t>F</a:t>
                      </a:r>
                      <a:r>
                        <a:rPr lang="fr-FR" sz="1400" b="1" baseline="-25000" dirty="0">
                          <a:solidFill>
                            <a:schemeClr val="tx1"/>
                          </a:solidFill>
                          <a:latin typeface="Nunito"/>
                        </a:rPr>
                        <a:t>A</a:t>
                      </a:r>
                      <a:r>
                        <a:rPr lang="fr-FR" sz="1400" b="1" dirty="0">
                          <a:solidFill>
                            <a:schemeClr val="tx1"/>
                          </a:solidFill>
                          <a:latin typeface="Nunito"/>
                        </a:rPr>
                        <a:t> = </a:t>
                      </a:r>
                      <a:r>
                        <a:rPr lang="fr-FR" sz="1400" b="1" i="0" u="none" strike="noStrike" noProof="0" dirty="0">
                          <a:solidFill>
                            <a:schemeClr val="tx1"/>
                          </a:solidFill>
                          <a:latin typeface="Nunito"/>
                        </a:rPr>
                        <a:t>σ</a:t>
                      </a:r>
                      <a:r>
                        <a:rPr lang="fr-FR" sz="1400" b="1" i="0" u="none" strike="noStrike" baseline="-25000" noProof="0" dirty="0">
                          <a:solidFill>
                            <a:schemeClr val="tx1"/>
                          </a:solidFill>
                          <a:latin typeface="Nunito"/>
                        </a:rPr>
                        <a:t>A</a:t>
                      </a:r>
                      <a:r>
                        <a:rPr lang="fr-FR" sz="1400" b="1" i="0" u="none" strike="noStrike" baseline="30000" noProof="0" dirty="0">
                          <a:solidFill>
                            <a:schemeClr val="tx1"/>
                          </a:solidFill>
                          <a:latin typeface="Nunito"/>
                        </a:rPr>
                        <a:t>2</a:t>
                      </a:r>
                      <a:r>
                        <a:rPr lang="fr-FR" sz="1400" b="1" dirty="0">
                          <a:solidFill>
                            <a:schemeClr val="tx1"/>
                          </a:solidFill>
                          <a:latin typeface="Nunito"/>
                        </a:rPr>
                        <a:t> / </a:t>
                      </a:r>
                      <a:r>
                        <a:rPr lang="fr-FR" sz="1400" b="1" i="0" u="none" strike="noStrike" noProof="0" dirty="0">
                          <a:solidFill>
                            <a:schemeClr val="tx1"/>
                          </a:solidFill>
                          <a:latin typeface="Nunito"/>
                        </a:rPr>
                        <a:t>σ</a:t>
                      </a:r>
                      <a:r>
                        <a:rPr lang="fr-FR" sz="1400" b="1" i="0" u="none" strike="noStrike" baseline="-25000" noProof="0" dirty="0">
                          <a:solidFill>
                            <a:schemeClr val="tx1"/>
                          </a:solidFill>
                          <a:latin typeface="Nunito"/>
                        </a:rPr>
                        <a:t>err</a:t>
                      </a:r>
                      <a:r>
                        <a:rPr lang="fr-FR" sz="1400" b="1" i="0" u="none" strike="noStrike" baseline="30000" noProof="0" dirty="0">
                          <a:solidFill>
                            <a:schemeClr val="tx1"/>
                          </a:solidFill>
                          <a:latin typeface="Nunito"/>
                        </a:rPr>
                        <a:t>2</a:t>
                      </a:r>
                      <a:endParaRPr lang="fr-FR" sz="1400" b="1" dirty="0">
                        <a:solidFill>
                          <a:schemeClr val="tx1"/>
                        </a:solidFill>
                        <a:latin typeface="Nunito"/>
                      </a:endParaRPr>
                    </a:p>
                  </a:txBody>
                  <a:tcPr anchor="ctr">
                    <a:solidFill>
                      <a:schemeClr val="accent3"/>
                    </a:solidFill>
                  </a:tcPr>
                </a:tc>
                <a:extLst>
                  <a:ext uri="{0D108BD9-81ED-4DB2-BD59-A6C34878D82A}">
                    <a16:rowId xmlns:a16="http://schemas.microsoft.com/office/drawing/2014/main" val="1205633317"/>
                  </a:ext>
                </a:extLst>
              </a:tr>
              <a:tr h="583544">
                <a:tc>
                  <a:txBody>
                    <a:bodyPr/>
                    <a:lstStyle/>
                    <a:p>
                      <a:pPr algn="ctr"/>
                      <a:r>
                        <a:rPr lang="fr-FR" sz="1400" b="1" i="1" dirty="0">
                          <a:solidFill>
                            <a:schemeClr val="accent3"/>
                          </a:solidFill>
                          <a:latin typeface="Nunito"/>
                        </a:rPr>
                        <a:t>Facteur B</a:t>
                      </a:r>
                    </a:p>
                  </a:txBody>
                  <a:tcPr anchor="ctr">
                    <a:solidFill>
                      <a:schemeClr val="tx1"/>
                    </a:solidFill>
                  </a:tcPr>
                </a:tc>
                <a:tc>
                  <a:txBody>
                    <a:bodyPr/>
                    <a:lstStyle/>
                    <a:p>
                      <a:pPr algn="l"/>
                      <a:r>
                        <a:rPr lang="fr-FR" sz="1400" b="1" dirty="0">
                          <a:solidFill>
                            <a:schemeClr val="tx1"/>
                          </a:solidFill>
                          <a:latin typeface="Nunito"/>
                        </a:rPr>
                        <a:t>SC</a:t>
                      </a:r>
                      <a:r>
                        <a:rPr lang="fr-FR" sz="1400" b="1" baseline="-25000" dirty="0">
                          <a:solidFill>
                            <a:schemeClr val="tx1"/>
                          </a:solidFill>
                          <a:latin typeface="Nunito"/>
                        </a:rPr>
                        <a:t>B </a:t>
                      </a:r>
                      <a:r>
                        <a:rPr lang="fr-FR" sz="1400" b="1" baseline="0" dirty="0">
                          <a:solidFill>
                            <a:schemeClr val="tx1"/>
                          </a:solidFill>
                          <a:latin typeface="Nunito"/>
                        </a:rPr>
                        <a:t>= n . p</a:t>
                      </a:r>
                      <a:r>
                        <a:rPr lang="fr-FR" sz="1400" b="1" i="0" u="none" strike="noStrike" baseline="0" noProof="0" dirty="0">
                          <a:solidFill>
                            <a:schemeClr val="tx1"/>
                          </a:solidFill>
                          <a:latin typeface="Nunito"/>
                        </a:rPr>
                        <a:t> Σ (B</a:t>
                      </a:r>
                      <a:r>
                        <a:rPr lang="fr-FR" sz="1400" b="1" i="0" u="none" strike="noStrike" baseline="-25000" noProof="0" dirty="0">
                          <a:solidFill>
                            <a:schemeClr val="tx1"/>
                          </a:solidFill>
                          <a:latin typeface="Nunito"/>
                        </a:rPr>
                        <a:t>i</a:t>
                      </a:r>
                      <a:r>
                        <a:rPr lang="fr-FR" sz="1400" b="1" i="0" u="none" strike="noStrike" baseline="0" noProof="0" dirty="0">
                          <a:solidFill>
                            <a:schemeClr val="tx1"/>
                          </a:solidFill>
                          <a:latin typeface="Nunito"/>
                        </a:rPr>
                        <a:t> – x )</a:t>
                      </a:r>
                      <a:r>
                        <a:rPr lang="fr-FR" sz="1400" b="1" i="0" u="none" strike="noStrike" baseline="30000" noProof="0" dirty="0">
                          <a:solidFill>
                            <a:schemeClr val="tx1"/>
                          </a:solidFill>
                          <a:latin typeface="Nunito"/>
                        </a:rPr>
                        <a:t>2</a:t>
                      </a:r>
                      <a:endParaRPr lang="fr-FR" sz="1400" b="1" baseline="30000">
                        <a:solidFill>
                          <a:schemeClr val="tx1"/>
                        </a:solidFill>
                        <a:latin typeface="Nunito"/>
                      </a:endParaRPr>
                    </a:p>
                  </a:txBody>
                  <a:tcPr anchor="ctr">
                    <a:solidFill>
                      <a:schemeClr val="accent3"/>
                    </a:solidFill>
                  </a:tcPr>
                </a:tc>
                <a:tc>
                  <a:txBody>
                    <a:bodyPr/>
                    <a:lstStyle/>
                    <a:p>
                      <a:pPr algn="l"/>
                      <a:r>
                        <a:rPr lang="fr-FR" sz="1400" b="1" err="1">
                          <a:solidFill>
                            <a:schemeClr val="tx1"/>
                          </a:solidFill>
                          <a:latin typeface="Nunito"/>
                        </a:rPr>
                        <a:t>ddl</a:t>
                      </a:r>
                      <a:r>
                        <a:rPr lang="fr-FR" sz="1400" b="1" baseline="-25000" err="1">
                          <a:solidFill>
                            <a:schemeClr val="tx1"/>
                          </a:solidFill>
                          <a:latin typeface="Nunito"/>
                        </a:rPr>
                        <a:t>B</a:t>
                      </a:r>
                      <a:r>
                        <a:rPr lang="fr-FR" sz="1400" b="1" dirty="0">
                          <a:solidFill>
                            <a:schemeClr val="tx1"/>
                          </a:solidFill>
                          <a:latin typeface="Nunito"/>
                        </a:rPr>
                        <a:t> = q - 1</a:t>
                      </a:r>
                    </a:p>
                  </a:txBody>
                  <a:tcPr anchor="ctr">
                    <a:solidFill>
                      <a:schemeClr val="accent3"/>
                    </a:solidFill>
                  </a:tcPr>
                </a:tc>
                <a:tc>
                  <a:txBody>
                    <a:bodyPr/>
                    <a:lstStyle/>
                    <a:p>
                      <a:pPr lvl="0" algn="l">
                        <a:buNone/>
                      </a:pPr>
                      <a:r>
                        <a:rPr lang="fr-FR" sz="1400" b="1" i="0" u="none" strike="noStrike" noProof="0" dirty="0">
                          <a:solidFill>
                            <a:schemeClr val="tx1"/>
                          </a:solidFill>
                          <a:latin typeface="Nunito"/>
                        </a:rPr>
                        <a:t>σ</a:t>
                      </a:r>
                      <a:r>
                        <a:rPr lang="fr-FR" sz="1400" b="1" i="0" u="none" strike="noStrike" baseline="-25000" noProof="0" dirty="0">
                          <a:solidFill>
                            <a:schemeClr val="tx1"/>
                          </a:solidFill>
                          <a:latin typeface="Nunito"/>
                        </a:rPr>
                        <a:t>B</a:t>
                      </a:r>
                      <a:r>
                        <a:rPr lang="fr-FR" sz="1400" b="1" i="0" u="none" strike="noStrike" baseline="30000" noProof="0" dirty="0">
                          <a:solidFill>
                            <a:schemeClr val="tx1"/>
                          </a:solidFill>
                          <a:latin typeface="Nunito"/>
                        </a:rPr>
                        <a:t>2</a:t>
                      </a:r>
                      <a:r>
                        <a:rPr lang="fr-FR" sz="1400" b="1" dirty="0">
                          <a:solidFill>
                            <a:schemeClr val="tx1"/>
                          </a:solidFill>
                          <a:latin typeface="Nunito"/>
                        </a:rPr>
                        <a:t> = SC</a:t>
                      </a:r>
                      <a:r>
                        <a:rPr lang="fr-FR" sz="1400" b="1" baseline="-25000" dirty="0">
                          <a:solidFill>
                            <a:schemeClr val="tx1"/>
                          </a:solidFill>
                          <a:latin typeface="Nunito"/>
                        </a:rPr>
                        <a:t>B</a:t>
                      </a:r>
                      <a:r>
                        <a:rPr lang="fr-FR" sz="1400" b="1" dirty="0">
                          <a:solidFill>
                            <a:schemeClr val="tx1"/>
                          </a:solidFill>
                          <a:latin typeface="Nunito"/>
                        </a:rPr>
                        <a:t> / </a:t>
                      </a:r>
                      <a:r>
                        <a:rPr lang="fr-FR" sz="1400" b="1" err="1">
                          <a:solidFill>
                            <a:schemeClr val="tx1"/>
                          </a:solidFill>
                          <a:latin typeface="Nunito"/>
                        </a:rPr>
                        <a:t>ddl</a:t>
                      </a:r>
                      <a:r>
                        <a:rPr lang="fr-FR" sz="1400" b="1" baseline="-25000" err="1">
                          <a:solidFill>
                            <a:schemeClr val="tx1"/>
                          </a:solidFill>
                          <a:latin typeface="Nunito"/>
                        </a:rPr>
                        <a:t>B</a:t>
                      </a:r>
                      <a:endParaRPr lang="fr-FR" sz="1400" b="1" baseline="-25000">
                        <a:solidFill>
                          <a:schemeClr val="tx1"/>
                        </a:solidFill>
                        <a:latin typeface="Nunito"/>
                      </a:endParaRPr>
                    </a:p>
                  </a:txBody>
                  <a:tcPr anchor="ctr">
                    <a:solidFill>
                      <a:schemeClr val="accent3"/>
                    </a:solidFill>
                  </a:tcPr>
                </a:tc>
                <a:tc>
                  <a:txBody>
                    <a:bodyPr/>
                    <a:lstStyle/>
                    <a:p>
                      <a:pPr algn="l"/>
                      <a:r>
                        <a:rPr lang="fr-FR" sz="1400" b="1" dirty="0">
                          <a:solidFill>
                            <a:schemeClr val="tx1"/>
                          </a:solidFill>
                          <a:latin typeface="Nunito"/>
                        </a:rPr>
                        <a:t>F</a:t>
                      </a:r>
                      <a:r>
                        <a:rPr lang="fr-FR" sz="1400" b="1" baseline="-25000" dirty="0">
                          <a:solidFill>
                            <a:schemeClr val="tx1"/>
                          </a:solidFill>
                          <a:latin typeface="Nunito"/>
                        </a:rPr>
                        <a:t>B</a:t>
                      </a:r>
                      <a:r>
                        <a:rPr lang="fr-FR" sz="1400" b="1" dirty="0">
                          <a:solidFill>
                            <a:schemeClr val="tx1"/>
                          </a:solidFill>
                          <a:latin typeface="Nunito"/>
                        </a:rPr>
                        <a:t> = </a:t>
                      </a:r>
                      <a:r>
                        <a:rPr lang="fr-FR" sz="1400" b="1" i="0" u="none" strike="noStrike" noProof="0" dirty="0">
                          <a:solidFill>
                            <a:schemeClr val="tx1"/>
                          </a:solidFill>
                          <a:latin typeface="Nunito"/>
                        </a:rPr>
                        <a:t>σ</a:t>
                      </a:r>
                      <a:r>
                        <a:rPr lang="fr-FR" sz="1400" b="1" i="0" u="none" strike="noStrike" baseline="-25000" noProof="0" dirty="0">
                          <a:solidFill>
                            <a:schemeClr val="tx1"/>
                          </a:solidFill>
                          <a:latin typeface="Nunito"/>
                        </a:rPr>
                        <a:t>B</a:t>
                      </a:r>
                      <a:r>
                        <a:rPr lang="fr-FR" sz="1400" b="1" i="0" u="none" strike="noStrike" baseline="30000" noProof="0" dirty="0">
                          <a:solidFill>
                            <a:schemeClr val="tx1"/>
                          </a:solidFill>
                          <a:latin typeface="Nunito"/>
                        </a:rPr>
                        <a:t>2  </a:t>
                      </a:r>
                      <a:r>
                        <a:rPr lang="fr-FR" sz="1400" b="1" dirty="0">
                          <a:solidFill>
                            <a:schemeClr val="tx1"/>
                          </a:solidFill>
                          <a:latin typeface="Nunito"/>
                        </a:rPr>
                        <a:t>/ </a:t>
                      </a:r>
                      <a:r>
                        <a:rPr lang="fr-FR" sz="1400" b="1" i="0" u="none" strike="noStrike" noProof="0" dirty="0">
                          <a:solidFill>
                            <a:schemeClr val="tx1"/>
                          </a:solidFill>
                          <a:latin typeface="Nunito"/>
                        </a:rPr>
                        <a:t>σ</a:t>
                      </a:r>
                      <a:r>
                        <a:rPr lang="fr-FR" sz="1400" b="1" i="0" u="none" strike="noStrike" baseline="-25000" noProof="0" dirty="0">
                          <a:solidFill>
                            <a:schemeClr val="tx1"/>
                          </a:solidFill>
                          <a:latin typeface="Nunito"/>
                        </a:rPr>
                        <a:t>err</a:t>
                      </a:r>
                      <a:r>
                        <a:rPr lang="fr-FR" sz="1400" b="1" i="0" u="none" strike="noStrike" baseline="30000" noProof="0" dirty="0">
                          <a:solidFill>
                            <a:schemeClr val="tx1"/>
                          </a:solidFill>
                          <a:latin typeface="Nunito"/>
                        </a:rPr>
                        <a:t>2</a:t>
                      </a:r>
                      <a:endParaRPr lang="fr-FR" sz="1400" b="1" dirty="0">
                        <a:solidFill>
                          <a:schemeClr val="tx1"/>
                        </a:solidFill>
                        <a:latin typeface="Nunito"/>
                      </a:endParaRPr>
                    </a:p>
                  </a:txBody>
                  <a:tcPr anchor="ctr">
                    <a:solidFill>
                      <a:schemeClr val="accent3"/>
                    </a:solidFill>
                  </a:tcPr>
                </a:tc>
                <a:extLst>
                  <a:ext uri="{0D108BD9-81ED-4DB2-BD59-A6C34878D82A}">
                    <a16:rowId xmlns:a16="http://schemas.microsoft.com/office/drawing/2014/main" val="3486660078"/>
                  </a:ext>
                </a:extLst>
              </a:tr>
              <a:tr h="583544">
                <a:tc>
                  <a:txBody>
                    <a:bodyPr/>
                    <a:lstStyle/>
                    <a:p>
                      <a:pPr algn="ctr"/>
                      <a:r>
                        <a:rPr lang="fr-FR" sz="1400" b="1" i="1" dirty="0">
                          <a:solidFill>
                            <a:schemeClr val="accent3"/>
                          </a:solidFill>
                          <a:latin typeface="Nunito"/>
                        </a:rPr>
                        <a:t>Interaction</a:t>
                      </a:r>
                    </a:p>
                  </a:txBody>
                  <a:tcPr anchor="ctr">
                    <a:solidFill>
                      <a:schemeClr val="tx1"/>
                    </a:solidFill>
                  </a:tcPr>
                </a:tc>
                <a:tc>
                  <a:txBody>
                    <a:bodyPr/>
                    <a:lstStyle/>
                    <a:p>
                      <a:pPr lvl="0" algn="l">
                        <a:buNone/>
                      </a:pPr>
                      <a:r>
                        <a:rPr lang="fr-FR" sz="1400" b="1" dirty="0">
                          <a:solidFill>
                            <a:schemeClr val="tx1"/>
                          </a:solidFill>
                          <a:latin typeface="Nunito"/>
                        </a:rPr>
                        <a:t>SC</a:t>
                      </a:r>
                      <a:r>
                        <a:rPr lang="fr-FR" sz="1400" b="1" baseline="-25000" dirty="0">
                          <a:solidFill>
                            <a:schemeClr val="tx1"/>
                          </a:solidFill>
                          <a:latin typeface="Nunito"/>
                        </a:rPr>
                        <a:t>AB</a:t>
                      </a:r>
                      <a:r>
                        <a:rPr lang="fr-FR" sz="1400" b="1" dirty="0">
                          <a:solidFill>
                            <a:schemeClr val="tx1"/>
                          </a:solidFill>
                          <a:latin typeface="Nunito"/>
                        </a:rPr>
                        <a:t> = </a:t>
                      </a:r>
                      <a:r>
                        <a:rPr lang="fr-FR" sz="1400" b="1" err="1">
                          <a:solidFill>
                            <a:schemeClr val="tx1"/>
                          </a:solidFill>
                          <a:latin typeface="Nunito"/>
                        </a:rPr>
                        <a:t>SC</a:t>
                      </a:r>
                      <a:r>
                        <a:rPr lang="fr-FR" sz="1400" b="1" i="0" u="none" strike="noStrike" cap="none" baseline="-25000" err="1">
                          <a:solidFill>
                            <a:schemeClr val="tx1"/>
                          </a:solidFill>
                          <a:latin typeface="Nunito"/>
                          <a:cs typeface="Arial"/>
                          <a:sym typeface="Arial"/>
                        </a:rPr>
                        <a:t>inter</a:t>
                      </a:r>
                      <a:r>
                        <a:rPr lang="fr-FR" sz="1400" b="1" dirty="0">
                          <a:solidFill>
                            <a:schemeClr val="tx1"/>
                          </a:solidFill>
                          <a:latin typeface="Nunito"/>
                        </a:rPr>
                        <a:t> – SC</a:t>
                      </a:r>
                      <a:r>
                        <a:rPr lang="fr-FR" sz="1400" b="1" baseline="-25000" dirty="0">
                          <a:solidFill>
                            <a:schemeClr val="tx1"/>
                          </a:solidFill>
                          <a:latin typeface="Nunito"/>
                        </a:rPr>
                        <a:t>A</a:t>
                      </a:r>
                      <a:r>
                        <a:rPr lang="fr-FR" sz="1400" b="1" dirty="0">
                          <a:solidFill>
                            <a:schemeClr val="tx1"/>
                          </a:solidFill>
                          <a:latin typeface="Nunito"/>
                        </a:rPr>
                        <a:t> - SC</a:t>
                      </a:r>
                      <a:r>
                        <a:rPr lang="fr-FR" sz="1400" b="1" baseline="-25000" dirty="0">
                          <a:solidFill>
                            <a:schemeClr val="tx1"/>
                          </a:solidFill>
                          <a:latin typeface="Nunito"/>
                        </a:rPr>
                        <a:t>B</a:t>
                      </a:r>
                    </a:p>
                  </a:txBody>
                  <a:tcPr anchor="ctr">
                    <a:solidFill>
                      <a:schemeClr val="accent3"/>
                    </a:solidFill>
                  </a:tcPr>
                </a:tc>
                <a:tc>
                  <a:txBody>
                    <a:bodyPr/>
                    <a:lstStyle/>
                    <a:p>
                      <a:pPr algn="l"/>
                      <a:r>
                        <a:rPr lang="fr-FR" sz="1400" b="1" err="1">
                          <a:solidFill>
                            <a:schemeClr val="tx1"/>
                          </a:solidFill>
                          <a:latin typeface="Nunito"/>
                        </a:rPr>
                        <a:t>ddl</a:t>
                      </a:r>
                      <a:r>
                        <a:rPr lang="fr-FR" sz="1400" b="1" baseline="-25000" err="1">
                          <a:solidFill>
                            <a:schemeClr val="tx1"/>
                          </a:solidFill>
                          <a:latin typeface="Nunito"/>
                        </a:rPr>
                        <a:t>AB</a:t>
                      </a:r>
                      <a:r>
                        <a:rPr lang="fr-FR" sz="1400" b="1" dirty="0">
                          <a:solidFill>
                            <a:schemeClr val="tx1"/>
                          </a:solidFill>
                          <a:latin typeface="Nunito"/>
                        </a:rPr>
                        <a:t> = ( p – 1 ) . ( q –1 )</a:t>
                      </a:r>
                    </a:p>
                  </a:txBody>
                  <a:tcPr anchor="ctr">
                    <a:solidFill>
                      <a:schemeClr val="accent3"/>
                    </a:solidFill>
                  </a:tcPr>
                </a:tc>
                <a:tc>
                  <a:txBody>
                    <a:bodyPr/>
                    <a:lstStyle/>
                    <a:p>
                      <a:pPr lvl="0" algn="l">
                        <a:buNone/>
                      </a:pPr>
                      <a:r>
                        <a:rPr lang="fr-FR" sz="1400" b="1" i="0" u="none" strike="noStrike" noProof="0" dirty="0">
                          <a:solidFill>
                            <a:schemeClr val="tx1"/>
                          </a:solidFill>
                          <a:latin typeface="Nunito"/>
                        </a:rPr>
                        <a:t>σ</a:t>
                      </a:r>
                      <a:r>
                        <a:rPr lang="fr-FR" sz="1400" b="1" i="0" u="none" strike="noStrike" baseline="-25000" noProof="0" dirty="0">
                          <a:solidFill>
                            <a:schemeClr val="tx1"/>
                          </a:solidFill>
                          <a:latin typeface="Nunito"/>
                        </a:rPr>
                        <a:t>AB</a:t>
                      </a:r>
                      <a:r>
                        <a:rPr lang="fr-FR" sz="1400" b="1" i="0" u="none" strike="noStrike" baseline="30000" noProof="0" dirty="0">
                          <a:solidFill>
                            <a:schemeClr val="tx1"/>
                          </a:solidFill>
                          <a:latin typeface="Nunito"/>
                        </a:rPr>
                        <a:t>2</a:t>
                      </a:r>
                      <a:r>
                        <a:rPr lang="fr-FR" sz="1400" b="1" dirty="0">
                          <a:solidFill>
                            <a:schemeClr val="tx1"/>
                          </a:solidFill>
                          <a:latin typeface="Nunito"/>
                        </a:rPr>
                        <a:t> = SC</a:t>
                      </a:r>
                      <a:r>
                        <a:rPr lang="fr-FR" sz="1400" b="1" baseline="-25000" dirty="0">
                          <a:solidFill>
                            <a:schemeClr val="tx1"/>
                          </a:solidFill>
                          <a:latin typeface="Nunito"/>
                        </a:rPr>
                        <a:t>AB </a:t>
                      </a:r>
                      <a:r>
                        <a:rPr lang="fr-FR" sz="1400" b="1" dirty="0">
                          <a:solidFill>
                            <a:schemeClr val="tx1"/>
                          </a:solidFill>
                          <a:latin typeface="Nunito"/>
                        </a:rPr>
                        <a:t>/ </a:t>
                      </a:r>
                      <a:r>
                        <a:rPr lang="fr-FR" sz="1400" b="1" err="1">
                          <a:solidFill>
                            <a:schemeClr val="tx1"/>
                          </a:solidFill>
                          <a:latin typeface="Nunito"/>
                        </a:rPr>
                        <a:t>ddl</a:t>
                      </a:r>
                      <a:r>
                        <a:rPr lang="fr-FR" sz="1400" b="1" baseline="-25000" err="1">
                          <a:solidFill>
                            <a:schemeClr val="tx1"/>
                          </a:solidFill>
                          <a:latin typeface="Nunito"/>
                        </a:rPr>
                        <a:t>AB</a:t>
                      </a:r>
                      <a:endParaRPr lang="fr-FR" sz="1400" b="1" baseline="-25000">
                        <a:solidFill>
                          <a:schemeClr val="tx1"/>
                        </a:solidFill>
                        <a:latin typeface="Nunito"/>
                      </a:endParaRPr>
                    </a:p>
                  </a:txBody>
                  <a:tcPr anchor="ctr">
                    <a:solidFill>
                      <a:schemeClr val="accent3"/>
                    </a:solidFill>
                  </a:tcPr>
                </a:tc>
                <a:tc>
                  <a:txBody>
                    <a:bodyPr/>
                    <a:lstStyle/>
                    <a:p>
                      <a:pPr algn="l"/>
                      <a:r>
                        <a:rPr lang="fr-FR" sz="1400" b="1" dirty="0">
                          <a:solidFill>
                            <a:schemeClr val="tx1"/>
                          </a:solidFill>
                          <a:latin typeface="Nunito"/>
                        </a:rPr>
                        <a:t>F</a:t>
                      </a:r>
                      <a:r>
                        <a:rPr lang="fr-FR" sz="1400" b="1" baseline="-25000" dirty="0">
                          <a:solidFill>
                            <a:schemeClr val="tx1"/>
                          </a:solidFill>
                          <a:latin typeface="Nunito"/>
                        </a:rPr>
                        <a:t>AB</a:t>
                      </a:r>
                      <a:r>
                        <a:rPr lang="fr-FR" sz="1400" b="1" dirty="0">
                          <a:solidFill>
                            <a:schemeClr val="tx1"/>
                          </a:solidFill>
                          <a:latin typeface="Nunito"/>
                        </a:rPr>
                        <a:t> = </a:t>
                      </a:r>
                      <a:r>
                        <a:rPr lang="fr-FR" sz="1400" b="1" i="0" u="none" strike="noStrike" noProof="0" dirty="0">
                          <a:solidFill>
                            <a:schemeClr val="tx1"/>
                          </a:solidFill>
                          <a:latin typeface="Nunito"/>
                        </a:rPr>
                        <a:t>σ</a:t>
                      </a:r>
                      <a:r>
                        <a:rPr lang="fr-FR" sz="1400" b="1" i="0" u="none" strike="noStrike" baseline="-25000" noProof="0" dirty="0">
                          <a:solidFill>
                            <a:schemeClr val="tx1"/>
                          </a:solidFill>
                          <a:latin typeface="Nunito"/>
                        </a:rPr>
                        <a:t>AB</a:t>
                      </a:r>
                      <a:r>
                        <a:rPr lang="fr-FR" sz="1400" b="1" i="0" u="none" strike="noStrike" baseline="30000" noProof="0" dirty="0">
                          <a:solidFill>
                            <a:schemeClr val="tx1"/>
                          </a:solidFill>
                          <a:latin typeface="Nunito"/>
                        </a:rPr>
                        <a:t>2</a:t>
                      </a:r>
                      <a:r>
                        <a:rPr lang="fr-FR" sz="1400" b="1" dirty="0">
                          <a:solidFill>
                            <a:schemeClr val="tx1"/>
                          </a:solidFill>
                          <a:latin typeface="Nunito"/>
                        </a:rPr>
                        <a:t>/ </a:t>
                      </a:r>
                      <a:r>
                        <a:rPr lang="fr-FR" sz="1400" b="1" i="0" u="none" strike="noStrike" noProof="0" dirty="0">
                          <a:solidFill>
                            <a:schemeClr val="tx1"/>
                          </a:solidFill>
                          <a:latin typeface="Nunito"/>
                        </a:rPr>
                        <a:t>σ</a:t>
                      </a:r>
                      <a:r>
                        <a:rPr lang="fr-FR" sz="1400" b="1" i="0" u="none" strike="noStrike" baseline="-25000" noProof="0" dirty="0">
                          <a:solidFill>
                            <a:schemeClr val="tx1"/>
                          </a:solidFill>
                          <a:latin typeface="Nunito"/>
                        </a:rPr>
                        <a:t>err</a:t>
                      </a:r>
                      <a:r>
                        <a:rPr lang="fr-FR" sz="1400" b="1" i="0" u="none" strike="noStrike" baseline="30000" noProof="0" dirty="0">
                          <a:solidFill>
                            <a:schemeClr val="tx1"/>
                          </a:solidFill>
                          <a:latin typeface="Nunito"/>
                        </a:rPr>
                        <a:t>2</a:t>
                      </a:r>
                      <a:endParaRPr lang="fr-FR" sz="1400" b="1" dirty="0">
                        <a:solidFill>
                          <a:schemeClr val="tx1"/>
                        </a:solidFill>
                        <a:latin typeface="Nunito"/>
                      </a:endParaRPr>
                    </a:p>
                  </a:txBody>
                  <a:tcPr anchor="ctr">
                    <a:solidFill>
                      <a:schemeClr val="accent3"/>
                    </a:solidFill>
                  </a:tcPr>
                </a:tc>
                <a:extLst>
                  <a:ext uri="{0D108BD9-81ED-4DB2-BD59-A6C34878D82A}">
                    <a16:rowId xmlns:a16="http://schemas.microsoft.com/office/drawing/2014/main" val="3994256563"/>
                  </a:ext>
                </a:extLst>
              </a:tr>
              <a:tr h="583544">
                <a:tc>
                  <a:txBody>
                    <a:bodyPr/>
                    <a:lstStyle/>
                    <a:p>
                      <a:pPr algn="ctr"/>
                      <a:r>
                        <a:rPr lang="fr-FR" sz="1400" b="1" i="1" dirty="0">
                          <a:solidFill>
                            <a:schemeClr val="accent3"/>
                          </a:solidFill>
                          <a:latin typeface="Nunito"/>
                        </a:rPr>
                        <a:t>Erreur</a:t>
                      </a:r>
                    </a:p>
                  </a:txBody>
                  <a:tcPr anchor="ctr">
                    <a:solidFill>
                      <a:schemeClr val="tx1"/>
                    </a:solidFill>
                  </a:tcPr>
                </a:tc>
                <a:tc>
                  <a:txBody>
                    <a:bodyPr/>
                    <a:lstStyle/>
                    <a:p>
                      <a:pPr lvl="0" algn="l">
                        <a:buNone/>
                      </a:pPr>
                      <a:r>
                        <a:rPr lang="fr-FR" sz="1400" b="1" i="0" u="none" strike="noStrike" noProof="0" err="1">
                          <a:solidFill>
                            <a:schemeClr val="tx1"/>
                          </a:solidFill>
                          <a:latin typeface="Nunito"/>
                        </a:rPr>
                        <a:t>SC</a:t>
                      </a:r>
                      <a:r>
                        <a:rPr lang="fr-FR" sz="1400" b="1" i="0" u="none" strike="noStrike" baseline="-25000" noProof="0" err="1">
                          <a:solidFill>
                            <a:schemeClr val="tx1"/>
                          </a:solidFill>
                          <a:latin typeface="Nunito"/>
                        </a:rPr>
                        <a:t>err</a:t>
                      </a:r>
                      <a:r>
                        <a:rPr lang="fr-FR" sz="1400" b="1" i="0" u="none" strike="noStrike" noProof="0" dirty="0">
                          <a:solidFill>
                            <a:schemeClr val="tx1"/>
                          </a:solidFill>
                          <a:latin typeface="Nunito"/>
                        </a:rPr>
                        <a:t> = ΣΣΣ( </a:t>
                      </a:r>
                      <a:r>
                        <a:rPr lang="fr-FR" sz="1400" b="1" i="0" u="none" strike="noStrike" noProof="0" err="1">
                          <a:solidFill>
                            <a:schemeClr val="tx1"/>
                          </a:solidFill>
                          <a:latin typeface="Nunito"/>
                        </a:rPr>
                        <a:t>x</a:t>
                      </a:r>
                      <a:r>
                        <a:rPr lang="fr-FR" sz="1400" b="1" i="0" u="none" strike="noStrike" baseline="-25000" noProof="0" err="1">
                          <a:solidFill>
                            <a:schemeClr val="tx1"/>
                          </a:solidFill>
                          <a:latin typeface="Nunito"/>
                        </a:rPr>
                        <a:t>mij</a:t>
                      </a:r>
                      <a:r>
                        <a:rPr lang="fr-FR" sz="1400" b="1" i="0" u="none" strike="noStrike" noProof="0" dirty="0">
                          <a:solidFill>
                            <a:schemeClr val="tx1"/>
                          </a:solidFill>
                          <a:latin typeface="Nunito"/>
                        </a:rPr>
                        <a:t> – </a:t>
                      </a:r>
                      <a:r>
                        <a:rPr lang="fr-FR" sz="1400" b="1" i="0" u="none" strike="noStrike" noProof="0" err="1">
                          <a:solidFill>
                            <a:schemeClr val="tx1"/>
                          </a:solidFill>
                          <a:latin typeface="Nunito"/>
                        </a:rPr>
                        <a:t>AB</a:t>
                      </a:r>
                      <a:r>
                        <a:rPr lang="fr-FR" sz="1400" b="1" i="0" u="none" strike="noStrike" baseline="-25000" noProof="0" err="1">
                          <a:solidFill>
                            <a:schemeClr val="tx1"/>
                          </a:solidFill>
                          <a:latin typeface="Nunito"/>
                        </a:rPr>
                        <a:t>ij</a:t>
                      </a:r>
                      <a:r>
                        <a:rPr lang="fr-FR" sz="1400" b="1" i="0" u="none" strike="noStrike" noProof="0" dirty="0">
                          <a:solidFill>
                            <a:schemeClr val="tx1"/>
                          </a:solidFill>
                          <a:latin typeface="Nunito"/>
                        </a:rPr>
                        <a:t> )</a:t>
                      </a:r>
                      <a:r>
                        <a:rPr lang="fr-FR" sz="1400" b="1" i="0" u="none" strike="noStrike" baseline="30000" noProof="0" dirty="0">
                          <a:solidFill>
                            <a:schemeClr val="tx1"/>
                          </a:solidFill>
                          <a:latin typeface="Nunito"/>
                        </a:rPr>
                        <a:t>2</a:t>
                      </a:r>
                      <a:endParaRPr lang="fr-FR" sz="1400" b="1" baseline="30000">
                        <a:solidFill>
                          <a:schemeClr val="tx1"/>
                        </a:solidFill>
                        <a:latin typeface="Nunito"/>
                      </a:endParaRPr>
                    </a:p>
                  </a:txBody>
                  <a:tcPr anchor="ctr">
                    <a:solidFill>
                      <a:schemeClr val="accent3"/>
                    </a:solidFill>
                  </a:tcPr>
                </a:tc>
                <a:tc>
                  <a:txBody>
                    <a:bodyPr/>
                    <a:lstStyle/>
                    <a:p>
                      <a:pPr algn="l"/>
                      <a:r>
                        <a:rPr lang="fr-FR" sz="1400" b="1" err="1">
                          <a:solidFill>
                            <a:schemeClr val="tx1"/>
                          </a:solidFill>
                          <a:latin typeface="Nunito"/>
                        </a:rPr>
                        <a:t>ddl</a:t>
                      </a:r>
                      <a:r>
                        <a:rPr lang="fr-FR" sz="1400" b="1" baseline="-25000" err="1">
                          <a:solidFill>
                            <a:schemeClr val="tx1"/>
                          </a:solidFill>
                          <a:latin typeface="Nunito"/>
                        </a:rPr>
                        <a:t>err</a:t>
                      </a:r>
                      <a:r>
                        <a:rPr lang="fr-FR" sz="1400" b="1" dirty="0">
                          <a:solidFill>
                            <a:schemeClr val="tx1"/>
                          </a:solidFill>
                          <a:latin typeface="Nunito"/>
                        </a:rPr>
                        <a:t> = ( n – 1 ) . p . q</a:t>
                      </a:r>
                    </a:p>
                  </a:txBody>
                  <a:tcPr anchor="ctr">
                    <a:solidFill>
                      <a:schemeClr val="accent3"/>
                    </a:solidFill>
                  </a:tcPr>
                </a:tc>
                <a:tc>
                  <a:txBody>
                    <a:bodyPr/>
                    <a:lstStyle/>
                    <a:p>
                      <a:pPr lvl="0" algn="l">
                        <a:buNone/>
                      </a:pPr>
                      <a:r>
                        <a:rPr lang="fr-FR" sz="1400" b="1" i="0" u="none" strike="noStrike" noProof="0" dirty="0">
                          <a:solidFill>
                            <a:schemeClr val="tx1"/>
                          </a:solidFill>
                          <a:latin typeface="Nunito"/>
                        </a:rPr>
                        <a:t>σ</a:t>
                      </a:r>
                      <a:r>
                        <a:rPr lang="fr-FR" sz="1400" b="1" i="0" u="none" strike="noStrike" baseline="-25000" noProof="0" dirty="0">
                          <a:solidFill>
                            <a:schemeClr val="tx1"/>
                          </a:solidFill>
                          <a:latin typeface="Nunito"/>
                        </a:rPr>
                        <a:t>err</a:t>
                      </a:r>
                      <a:r>
                        <a:rPr lang="fr-FR" sz="1400" b="1" i="0" u="none" strike="noStrike" baseline="30000" noProof="0" dirty="0">
                          <a:solidFill>
                            <a:schemeClr val="tx1"/>
                          </a:solidFill>
                          <a:latin typeface="Nunito"/>
                        </a:rPr>
                        <a:t>2</a:t>
                      </a:r>
                      <a:r>
                        <a:rPr lang="fr-FR" sz="1400" b="1" dirty="0">
                          <a:solidFill>
                            <a:schemeClr val="tx1"/>
                          </a:solidFill>
                          <a:latin typeface="Nunito"/>
                        </a:rPr>
                        <a:t> = </a:t>
                      </a:r>
                      <a:r>
                        <a:rPr lang="fr-FR" sz="1400" b="1" err="1">
                          <a:solidFill>
                            <a:schemeClr val="tx1"/>
                          </a:solidFill>
                          <a:latin typeface="Nunito"/>
                        </a:rPr>
                        <a:t>SC</a:t>
                      </a:r>
                      <a:r>
                        <a:rPr lang="fr-FR" sz="1400" b="1" baseline="-25000" err="1">
                          <a:solidFill>
                            <a:schemeClr val="tx1"/>
                          </a:solidFill>
                          <a:latin typeface="Nunito"/>
                        </a:rPr>
                        <a:t>err</a:t>
                      </a:r>
                      <a:r>
                        <a:rPr lang="fr-FR" sz="1400" b="1" dirty="0">
                          <a:solidFill>
                            <a:schemeClr val="tx1"/>
                          </a:solidFill>
                          <a:latin typeface="Nunito"/>
                        </a:rPr>
                        <a:t> / </a:t>
                      </a:r>
                      <a:r>
                        <a:rPr lang="fr-FR" sz="1400" b="1" err="1">
                          <a:solidFill>
                            <a:schemeClr val="tx1"/>
                          </a:solidFill>
                          <a:latin typeface="Nunito"/>
                        </a:rPr>
                        <a:t>ddl</a:t>
                      </a:r>
                      <a:r>
                        <a:rPr lang="fr-FR" sz="1400" b="1" baseline="-25000" err="1">
                          <a:solidFill>
                            <a:schemeClr val="tx1"/>
                          </a:solidFill>
                          <a:latin typeface="Nunito"/>
                        </a:rPr>
                        <a:t>err</a:t>
                      </a:r>
                      <a:endParaRPr lang="fr-FR" sz="1400" b="1" baseline="-25000">
                        <a:solidFill>
                          <a:schemeClr val="tx1"/>
                        </a:solidFill>
                        <a:latin typeface="Nunito"/>
                      </a:endParaRPr>
                    </a:p>
                  </a:txBody>
                  <a:tcPr anchor="ctr">
                    <a:solidFill>
                      <a:schemeClr val="accent3"/>
                    </a:solidFill>
                  </a:tcPr>
                </a:tc>
                <a:tc>
                  <a:txBody>
                    <a:bodyPr/>
                    <a:lstStyle/>
                    <a:p>
                      <a:pPr algn="l"/>
                      <a:endParaRPr lang="fr-FR" sz="1400" b="1" dirty="0">
                        <a:solidFill>
                          <a:schemeClr val="tx1"/>
                        </a:solidFill>
                        <a:latin typeface="Nunito"/>
                      </a:endParaRPr>
                    </a:p>
                  </a:txBody>
                  <a:tcPr anchor="ctr">
                    <a:solidFill>
                      <a:schemeClr val="accent3"/>
                    </a:solidFill>
                  </a:tcPr>
                </a:tc>
                <a:extLst>
                  <a:ext uri="{0D108BD9-81ED-4DB2-BD59-A6C34878D82A}">
                    <a16:rowId xmlns:a16="http://schemas.microsoft.com/office/drawing/2014/main" val="2192885680"/>
                  </a:ext>
                </a:extLst>
              </a:tr>
            </a:tbl>
          </a:graphicData>
        </a:graphic>
      </p:graphicFrame>
      <p:sp>
        <p:nvSpPr>
          <p:cNvPr id="2" name="TextBox 3">
            <a:extLst>
              <a:ext uri="{FF2B5EF4-FFF2-40B4-BE49-F238E27FC236}">
                <a16:creationId xmlns:a16="http://schemas.microsoft.com/office/drawing/2014/main" id="{7B783FD3-9AA8-EFC9-A9D9-14907FEA0332}"/>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29</a:t>
            </a:r>
          </a:p>
        </p:txBody>
      </p:sp>
    </p:spTree>
    <p:extLst>
      <p:ext uri="{BB962C8B-B14F-4D97-AF65-F5344CB8AC3E}">
        <p14:creationId xmlns:p14="http://schemas.microsoft.com/office/powerpoint/2010/main" val="766679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1"/>
          <p:cNvSpPr txBox="1">
            <a:spLocks noGrp="1"/>
          </p:cNvSpPr>
          <p:nvPr>
            <p:ph type="title"/>
          </p:nvPr>
        </p:nvSpPr>
        <p:spPr>
          <a:xfrm>
            <a:off x="849396" y="326413"/>
            <a:ext cx="7704000" cy="572700"/>
          </a:xfrm>
          <a:prstGeom prst="rect">
            <a:avLst/>
          </a:prstGeom>
        </p:spPr>
        <p:txBody>
          <a:bodyPr spcFirstLastPara="1" wrap="square" lIns="91425" tIns="91425" rIns="91425" bIns="91425" anchor="t" anchorCtr="0">
            <a:noAutofit/>
          </a:bodyPr>
          <a:lstStyle/>
          <a:p>
            <a:r>
              <a:rPr lang="en" dirty="0">
                <a:solidFill>
                  <a:schemeClr val="tx1"/>
                </a:solidFill>
              </a:rPr>
              <a:t>les étapes </a:t>
            </a:r>
            <a:r>
              <a:rPr lang="en" err="1">
                <a:solidFill>
                  <a:schemeClr val="tx1"/>
                </a:solidFill>
              </a:rPr>
              <a:t>générales</a:t>
            </a:r>
            <a:r>
              <a:rPr lang="en" dirty="0">
                <a:solidFill>
                  <a:schemeClr val="tx1"/>
                </a:solidFill>
              </a:rPr>
              <a:t> pour </a:t>
            </a:r>
            <a:r>
              <a:rPr lang="en" err="1">
                <a:solidFill>
                  <a:schemeClr val="tx1"/>
                </a:solidFill>
              </a:rPr>
              <a:t>réaliser</a:t>
            </a:r>
            <a:r>
              <a:rPr lang="en" dirty="0">
                <a:solidFill>
                  <a:schemeClr val="tx1"/>
                </a:solidFill>
              </a:rPr>
              <a:t> </a:t>
            </a:r>
            <a:r>
              <a:rPr lang="en" err="1">
                <a:solidFill>
                  <a:schemeClr val="tx1"/>
                </a:solidFill>
              </a:rPr>
              <a:t>une</a:t>
            </a:r>
            <a:r>
              <a:rPr lang="en" dirty="0">
                <a:solidFill>
                  <a:schemeClr val="tx1"/>
                </a:solidFill>
              </a:rPr>
              <a:t> ANOVA à deux </a:t>
            </a:r>
            <a:r>
              <a:rPr lang="en" err="1">
                <a:solidFill>
                  <a:schemeClr val="tx1"/>
                </a:solidFill>
              </a:rPr>
              <a:t>facteurs</a:t>
            </a:r>
            <a:endParaRPr lang="fr-FR" err="1">
              <a:solidFill>
                <a:schemeClr val="tx1"/>
              </a:solidFill>
            </a:endParaRPr>
          </a:p>
        </p:txBody>
      </p:sp>
      <p:sp>
        <p:nvSpPr>
          <p:cNvPr id="2" name="ZoneTexte 1">
            <a:extLst>
              <a:ext uri="{FF2B5EF4-FFF2-40B4-BE49-F238E27FC236}">
                <a16:creationId xmlns:a16="http://schemas.microsoft.com/office/drawing/2014/main" id="{987A3E3C-3E6B-EEF5-8B3B-A053B208D679}"/>
              </a:ext>
            </a:extLst>
          </p:cNvPr>
          <p:cNvSpPr txBox="1"/>
          <p:nvPr/>
        </p:nvSpPr>
        <p:spPr>
          <a:xfrm>
            <a:off x="1037327" y="2053356"/>
            <a:ext cx="339988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solidFill>
                  <a:schemeClr val="tx1"/>
                </a:solidFill>
                <a:latin typeface="Nunito"/>
              </a:rPr>
              <a:t>1. Formuler les hypothèses </a:t>
            </a:r>
          </a:p>
          <a:p>
            <a:endParaRPr lang="fr-FR" b="1" dirty="0">
              <a:solidFill>
                <a:schemeClr val="tx1"/>
              </a:solidFill>
              <a:latin typeface="Nunito"/>
            </a:endParaRPr>
          </a:p>
          <a:p>
            <a:r>
              <a:rPr lang="fr-FR" b="1" dirty="0">
                <a:solidFill>
                  <a:schemeClr val="tx1"/>
                </a:solidFill>
                <a:latin typeface="Nunito"/>
              </a:rPr>
              <a:t>2. Calculer les moyennes</a:t>
            </a:r>
          </a:p>
          <a:p>
            <a:endParaRPr lang="fr-FR" b="1" dirty="0">
              <a:solidFill>
                <a:schemeClr val="tx1"/>
              </a:solidFill>
              <a:latin typeface="Nunito"/>
            </a:endParaRPr>
          </a:p>
          <a:p>
            <a:r>
              <a:rPr lang="fr-FR" b="1" dirty="0">
                <a:solidFill>
                  <a:schemeClr val="tx1"/>
                </a:solidFill>
                <a:latin typeface="Nunito"/>
              </a:rPr>
              <a:t>3. Calculer les sommes des carrés</a:t>
            </a:r>
          </a:p>
          <a:p>
            <a:endParaRPr lang="fr-FR" b="1" dirty="0">
              <a:solidFill>
                <a:schemeClr val="tx1"/>
              </a:solidFill>
              <a:latin typeface="Nunito"/>
            </a:endParaRPr>
          </a:p>
          <a:p>
            <a:r>
              <a:rPr lang="fr-FR" b="1" dirty="0">
                <a:solidFill>
                  <a:schemeClr val="tx1"/>
                </a:solidFill>
                <a:latin typeface="Nunito"/>
              </a:rPr>
              <a:t>4. Calculer les degrés de liberté</a:t>
            </a:r>
          </a:p>
          <a:p>
            <a:endParaRPr lang="fr-FR" b="1" dirty="0">
              <a:solidFill>
                <a:schemeClr val="tx1"/>
              </a:solidFill>
              <a:latin typeface="Nunito"/>
            </a:endParaRPr>
          </a:p>
          <a:p>
            <a:endParaRPr lang="fr-FR" b="1" dirty="0">
              <a:solidFill>
                <a:schemeClr val="tx1"/>
              </a:solidFill>
              <a:latin typeface="Nunito"/>
            </a:endParaRPr>
          </a:p>
        </p:txBody>
      </p:sp>
      <p:sp>
        <p:nvSpPr>
          <p:cNvPr id="3" name="ZoneTexte 2">
            <a:extLst>
              <a:ext uri="{FF2B5EF4-FFF2-40B4-BE49-F238E27FC236}">
                <a16:creationId xmlns:a16="http://schemas.microsoft.com/office/drawing/2014/main" id="{F2DA0877-DF30-CEA7-9517-14FC26B539EE}"/>
              </a:ext>
            </a:extLst>
          </p:cNvPr>
          <p:cNvSpPr txBox="1"/>
          <p:nvPr/>
        </p:nvSpPr>
        <p:spPr>
          <a:xfrm>
            <a:off x="4865297" y="2053356"/>
            <a:ext cx="333518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solidFill>
                  <a:schemeClr val="tx1"/>
                </a:solidFill>
                <a:latin typeface="Nunito"/>
              </a:rPr>
              <a:t>5. Calculer les carrés moyens</a:t>
            </a:r>
            <a:endParaRPr lang="en-US" dirty="0">
              <a:solidFill>
                <a:schemeClr val="tx1"/>
              </a:solidFill>
              <a:latin typeface="Nunito"/>
            </a:endParaRPr>
          </a:p>
          <a:p>
            <a:endParaRPr lang="fr-FR" dirty="0">
              <a:solidFill>
                <a:schemeClr val="tx1"/>
              </a:solidFill>
              <a:latin typeface="Nunito"/>
            </a:endParaRPr>
          </a:p>
          <a:p>
            <a:r>
              <a:rPr lang="fr-FR" b="1" dirty="0">
                <a:solidFill>
                  <a:schemeClr val="tx1"/>
                </a:solidFill>
                <a:latin typeface="Nunito"/>
              </a:rPr>
              <a:t>6. Calculer les statistiques F</a:t>
            </a:r>
            <a:endParaRPr lang="en-US" dirty="0">
              <a:solidFill>
                <a:schemeClr val="tx1"/>
              </a:solidFill>
              <a:latin typeface="Nunito"/>
            </a:endParaRPr>
          </a:p>
          <a:p>
            <a:endParaRPr lang="fr-FR" dirty="0">
              <a:solidFill>
                <a:schemeClr val="tx1"/>
              </a:solidFill>
              <a:latin typeface="Nunito"/>
            </a:endParaRPr>
          </a:p>
          <a:p>
            <a:r>
              <a:rPr lang="fr-FR" b="1" dirty="0">
                <a:solidFill>
                  <a:schemeClr val="tx1"/>
                </a:solidFill>
                <a:latin typeface="Nunito"/>
              </a:rPr>
              <a:t>7. Effectuer les tests d'hypothèse</a:t>
            </a:r>
            <a:endParaRPr lang="en-US" dirty="0">
              <a:solidFill>
                <a:schemeClr val="tx1"/>
              </a:solidFill>
              <a:latin typeface="Nunito"/>
            </a:endParaRPr>
          </a:p>
          <a:p>
            <a:endParaRPr lang="fr-FR" dirty="0">
              <a:solidFill>
                <a:schemeClr val="tx1"/>
              </a:solidFill>
              <a:latin typeface="Nunito"/>
            </a:endParaRPr>
          </a:p>
          <a:p>
            <a:r>
              <a:rPr lang="fr-FR" b="1" dirty="0">
                <a:solidFill>
                  <a:schemeClr val="tx1"/>
                </a:solidFill>
                <a:latin typeface="Nunito"/>
              </a:rPr>
              <a:t>8. Interpréter les résultats</a:t>
            </a:r>
            <a:endParaRPr lang="fr-FR" dirty="0">
              <a:solidFill>
                <a:schemeClr val="tx1"/>
              </a:solidFill>
              <a:latin typeface="Nunito"/>
            </a:endParaRPr>
          </a:p>
          <a:p>
            <a:endParaRPr lang="fr-FR" b="1" dirty="0">
              <a:solidFill>
                <a:schemeClr val="tx1"/>
              </a:solidFill>
              <a:latin typeface="Nunito"/>
            </a:endParaRPr>
          </a:p>
          <a:p>
            <a:endParaRPr lang="fr-FR" b="1" dirty="0">
              <a:solidFill>
                <a:schemeClr val="tx1"/>
              </a:solidFill>
              <a:latin typeface="Nunito"/>
            </a:endParaRPr>
          </a:p>
        </p:txBody>
      </p:sp>
      <p:sp>
        <p:nvSpPr>
          <p:cNvPr id="5" name="TextBox 3">
            <a:extLst>
              <a:ext uri="{FF2B5EF4-FFF2-40B4-BE49-F238E27FC236}">
                <a16:creationId xmlns:a16="http://schemas.microsoft.com/office/drawing/2014/main" id="{42EF6EE6-DC12-258A-BAA0-FF0DBCC74ACD}"/>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30</a:t>
            </a:r>
          </a:p>
        </p:txBody>
      </p:sp>
    </p:spTree>
    <p:extLst>
      <p:ext uri="{BB962C8B-B14F-4D97-AF65-F5344CB8AC3E}">
        <p14:creationId xmlns:p14="http://schemas.microsoft.com/office/powerpoint/2010/main" val="3752367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1"/>
          <p:cNvSpPr txBox="1">
            <a:spLocks noGrp="1"/>
          </p:cNvSpPr>
          <p:nvPr>
            <p:ph type="title"/>
          </p:nvPr>
        </p:nvSpPr>
        <p:spPr>
          <a:xfrm>
            <a:off x="374943" y="153882"/>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err="1"/>
              <a:t>Exemple</a:t>
            </a:r>
            <a:endParaRPr lang="fr-FR" dirty="0" err="1"/>
          </a:p>
        </p:txBody>
      </p:sp>
      <p:sp>
        <p:nvSpPr>
          <p:cNvPr id="11" name="ZoneTexte 10">
            <a:extLst>
              <a:ext uri="{FF2B5EF4-FFF2-40B4-BE49-F238E27FC236}">
                <a16:creationId xmlns:a16="http://schemas.microsoft.com/office/drawing/2014/main" id="{ED9ECBCA-ED05-B6CC-5D89-972A6BAD60E1}"/>
              </a:ext>
            </a:extLst>
          </p:cNvPr>
          <p:cNvSpPr txBox="1"/>
          <p:nvPr/>
        </p:nvSpPr>
        <p:spPr>
          <a:xfrm>
            <a:off x="741872" y="865877"/>
            <a:ext cx="840428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latin typeface="Nunito"/>
                <a:ea typeface="Roboto"/>
                <a:cs typeface="Roboto"/>
              </a:rPr>
              <a:t> </a:t>
            </a:r>
            <a:r>
              <a:rPr lang="en-US" dirty="0" err="1">
                <a:solidFill>
                  <a:schemeClr val="tx1"/>
                </a:solidFill>
                <a:latin typeface="Nunito"/>
                <a:ea typeface="Roboto"/>
                <a:cs typeface="Roboto"/>
              </a:rPr>
              <a:t>Imaginons</a:t>
            </a:r>
            <a:r>
              <a:rPr lang="en-US" dirty="0">
                <a:solidFill>
                  <a:schemeClr val="tx1"/>
                </a:solidFill>
                <a:latin typeface="Nunito"/>
                <a:ea typeface="Roboto"/>
                <a:cs typeface="Roboto"/>
              </a:rPr>
              <a:t> que </a:t>
            </a:r>
            <a:r>
              <a:rPr lang="en-US" dirty="0" err="1">
                <a:solidFill>
                  <a:schemeClr val="tx1"/>
                </a:solidFill>
                <a:latin typeface="Nunito"/>
                <a:ea typeface="Roboto"/>
                <a:cs typeface="Roboto"/>
              </a:rPr>
              <a:t>vous</a:t>
            </a:r>
            <a:r>
              <a:rPr lang="en-US" dirty="0">
                <a:solidFill>
                  <a:schemeClr val="tx1"/>
                </a:solidFill>
                <a:latin typeface="Nunito"/>
                <a:ea typeface="Roboto"/>
                <a:cs typeface="Roboto"/>
              </a:rPr>
              <a:t> </a:t>
            </a:r>
            <a:r>
              <a:rPr lang="en-US" dirty="0" err="1">
                <a:solidFill>
                  <a:schemeClr val="tx1"/>
                </a:solidFill>
                <a:latin typeface="Nunito"/>
                <a:ea typeface="Roboto"/>
                <a:cs typeface="Roboto"/>
              </a:rPr>
              <a:t>travaillez</a:t>
            </a:r>
            <a:r>
              <a:rPr lang="en-US" dirty="0">
                <a:solidFill>
                  <a:schemeClr val="tx1"/>
                </a:solidFill>
                <a:latin typeface="Nunito"/>
                <a:ea typeface="Roboto"/>
                <a:cs typeface="Roboto"/>
              </a:rPr>
              <a:t> dans le </a:t>
            </a:r>
            <a:r>
              <a:rPr lang="en-US" dirty="0" err="1">
                <a:solidFill>
                  <a:schemeClr val="tx1"/>
                </a:solidFill>
                <a:latin typeface="Nunito"/>
                <a:ea typeface="Roboto"/>
                <a:cs typeface="Roboto"/>
              </a:rPr>
              <a:t>département</a:t>
            </a:r>
            <a:r>
              <a:rPr lang="en-US" dirty="0">
                <a:solidFill>
                  <a:schemeClr val="tx1"/>
                </a:solidFill>
                <a:latin typeface="Nunito"/>
                <a:ea typeface="Roboto"/>
                <a:cs typeface="Roboto"/>
              </a:rPr>
              <a:t> marketing </a:t>
            </a:r>
            <a:r>
              <a:rPr lang="en-US" dirty="0" err="1">
                <a:solidFill>
                  <a:schemeClr val="tx1"/>
                </a:solidFill>
                <a:latin typeface="Nunito"/>
                <a:ea typeface="Roboto"/>
                <a:cs typeface="Roboto"/>
              </a:rPr>
              <a:t>d'une</a:t>
            </a:r>
            <a:r>
              <a:rPr lang="en-US" dirty="0">
                <a:solidFill>
                  <a:schemeClr val="tx1"/>
                </a:solidFill>
                <a:latin typeface="Nunito"/>
                <a:ea typeface="Roboto"/>
                <a:cs typeface="Roboto"/>
              </a:rPr>
              <a:t> </a:t>
            </a:r>
            <a:r>
              <a:rPr lang="en-US" dirty="0" err="1">
                <a:solidFill>
                  <a:schemeClr val="tx1"/>
                </a:solidFill>
                <a:latin typeface="Nunito"/>
                <a:ea typeface="Roboto"/>
                <a:cs typeface="Roboto"/>
              </a:rPr>
              <a:t>banque</a:t>
            </a:r>
            <a:r>
              <a:rPr lang="en-US" dirty="0">
                <a:solidFill>
                  <a:schemeClr val="tx1"/>
                </a:solidFill>
                <a:latin typeface="Nunito"/>
                <a:ea typeface="Roboto"/>
                <a:cs typeface="Roboto"/>
              </a:rPr>
              <a:t> et que </a:t>
            </a:r>
            <a:r>
              <a:rPr lang="en-US" dirty="0" err="1">
                <a:solidFill>
                  <a:schemeClr val="tx1"/>
                </a:solidFill>
                <a:latin typeface="Nunito"/>
                <a:ea typeface="Roboto"/>
                <a:cs typeface="Roboto"/>
              </a:rPr>
              <a:t>vous</a:t>
            </a:r>
            <a:r>
              <a:rPr lang="en-US" dirty="0">
                <a:solidFill>
                  <a:schemeClr val="tx1"/>
                </a:solidFill>
                <a:latin typeface="Nunito"/>
                <a:ea typeface="Roboto"/>
                <a:cs typeface="Roboto"/>
              </a:rPr>
              <a:t> </a:t>
            </a:r>
            <a:r>
              <a:rPr lang="en-US" dirty="0" err="1">
                <a:solidFill>
                  <a:schemeClr val="tx1"/>
                </a:solidFill>
                <a:latin typeface="Nunito"/>
                <a:ea typeface="Roboto"/>
                <a:cs typeface="Roboto"/>
              </a:rPr>
              <a:t>vouliez</a:t>
            </a:r>
            <a:r>
              <a:rPr lang="en-US" dirty="0">
                <a:solidFill>
                  <a:schemeClr val="tx1"/>
                </a:solidFill>
                <a:latin typeface="Nunito"/>
                <a:ea typeface="Roboto"/>
                <a:cs typeface="Roboto"/>
              </a:rPr>
              <a:t> </a:t>
            </a:r>
            <a:r>
              <a:rPr lang="en-US" dirty="0" err="1">
                <a:solidFill>
                  <a:schemeClr val="tx1"/>
                </a:solidFill>
                <a:latin typeface="Nunito"/>
                <a:ea typeface="Roboto"/>
                <a:cs typeface="Roboto"/>
              </a:rPr>
              <a:t>déterminer</a:t>
            </a:r>
            <a:r>
              <a:rPr lang="en-US" dirty="0">
                <a:solidFill>
                  <a:schemeClr val="tx1"/>
                </a:solidFill>
                <a:latin typeface="Nunito"/>
                <a:ea typeface="Roboto"/>
                <a:cs typeface="Roboto"/>
              </a:rPr>
              <a:t> </a:t>
            </a:r>
            <a:r>
              <a:rPr lang="en-US" dirty="0" err="1">
                <a:solidFill>
                  <a:schemeClr val="tx1"/>
                </a:solidFill>
                <a:latin typeface="Nunito"/>
                <a:ea typeface="Roboto"/>
                <a:cs typeface="Roboto"/>
              </a:rPr>
              <a:t>si</a:t>
            </a:r>
            <a:r>
              <a:rPr lang="en-US" dirty="0">
                <a:solidFill>
                  <a:schemeClr val="tx1"/>
                </a:solidFill>
                <a:latin typeface="Nunito"/>
                <a:ea typeface="Roboto"/>
                <a:cs typeface="Roboto"/>
              </a:rPr>
              <a:t> le </a:t>
            </a:r>
            <a:r>
              <a:rPr lang="en-US" dirty="0" err="1">
                <a:solidFill>
                  <a:schemeClr val="tx1"/>
                </a:solidFill>
                <a:latin typeface="Nunito"/>
                <a:ea typeface="Roboto"/>
                <a:cs typeface="Roboto"/>
              </a:rPr>
              <a:t>sexe</a:t>
            </a:r>
            <a:r>
              <a:rPr lang="en-US" dirty="0">
                <a:solidFill>
                  <a:schemeClr val="tx1"/>
                </a:solidFill>
                <a:latin typeface="Nunito"/>
                <a:ea typeface="Roboto"/>
                <a:cs typeface="Roboto"/>
              </a:rPr>
              <a:t> et le fait </a:t>
            </a:r>
            <a:r>
              <a:rPr lang="en-US" dirty="0" err="1">
                <a:solidFill>
                  <a:schemeClr val="tx1"/>
                </a:solidFill>
                <a:latin typeface="Nunito"/>
                <a:ea typeface="Roboto"/>
                <a:cs typeface="Roboto"/>
              </a:rPr>
              <a:t>d'avoir</a:t>
            </a:r>
            <a:r>
              <a:rPr lang="en-US" dirty="0">
                <a:solidFill>
                  <a:schemeClr val="tx1"/>
                </a:solidFill>
                <a:latin typeface="Nunito"/>
                <a:ea typeface="Roboto"/>
                <a:cs typeface="Roboto"/>
              </a:rPr>
              <a:t> </a:t>
            </a:r>
            <a:r>
              <a:rPr lang="en-US" dirty="0" err="1">
                <a:solidFill>
                  <a:schemeClr val="tx1"/>
                </a:solidFill>
                <a:latin typeface="Nunito"/>
                <a:ea typeface="Roboto"/>
                <a:cs typeface="Roboto"/>
              </a:rPr>
              <a:t>étudié</a:t>
            </a:r>
            <a:r>
              <a:rPr lang="en-US" dirty="0">
                <a:solidFill>
                  <a:schemeClr val="tx1"/>
                </a:solidFill>
                <a:latin typeface="Nunito"/>
                <a:ea typeface="Roboto"/>
                <a:cs typeface="Roboto"/>
              </a:rPr>
              <a:t> </a:t>
            </a:r>
            <a:r>
              <a:rPr lang="en-US" dirty="0" err="1">
                <a:solidFill>
                  <a:schemeClr val="tx1"/>
                </a:solidFill>
                <a:latin typeface="Nunito"/>
                <a:ea typeface="Roboto"/>
                <a:cs typeface="Roboto"/>
              </a:rPr>
              <a:t>ou</a:t>
            </a:r>
            <a:r>
              <a:rPr lang="en-US" dirty="0">
                <a:solidFill>
                  <a:schemeClr val="tx1"/>
                </a:solidFill>
                <a:latin typeface="Nunito"/>
                <a:ea typeface="Roboto"/>
                <a:cs typeface="Roboto"/>
              </a:rPr>
              <a:t> non </a:t>
            </a:r>
            <a:r>
              <a:rPr lang="en-US" dirty="0" err="1">
                <a:solidFill>
                  <a:schemeClr val="tx1"/>
                </a:solidFill>
                <a:latin typeface="Nunito"/>
                <a:ea typeface="Roboto"/>
                <a:cs typeface="Roboto"/>
              </a:rPr>
              <a:t>ont</a:t>
            </a:r>
            <a:r>
              <a:rPr lang="en-US" dirty="0">
                <a:solidFill>
                  <a:schemeClr val="tx1"/>
                </a:solidFill>
                <a:latin typeface="Nunito"/>
                <a:ea typeface="Roboto"/>
                <a:cs typeface="Roboto"/>
              </a:rPr>
              <a:t> </a:t>
            </a:r>
            <a:r>
              <a:rPr lang="en-US" dirty="0" err="1">
                <a:solidFill>
                  <a:schemeClr val="tx1"/>
                </a:solidFill>
                <a:latin typeface="Nunito"/>
                <a:ea typeface="Roboto"/>
                <a:cs typeface="Roboto"/>
              </a:rPr>
              <a:t>une</a:t>
            </a:r>
            <a:r>
              <a:rPr lang="en-US" dirty="0">
                <a:solidFill>
                  <a:schemeClr val="tx1"/>
                </a:solidFill>
                <a:latin typeface="Nunito"/>
                <a:ea typeface="Roboto"/>
                <a:cs typeface="Roboto"/>
              </a:rPr>
              <a:t> influence sur </a:t>
            </a:r>
            <a:r>
              <a:rPr lang="en-US" dirty="0" err="1">
                <a:solidFill>
                  <a:schemeClr val="tx1"/>
                </a:solidFill>
                <a:latin typeface="Nunito"/>
                <a:ea typeface="Roboto"/>
                <a:cs typeface="Roboto"/>
              </a:rPr>
              <a:t>l'attitude</a:t>
            </a:r>
            <a:r>
              <a:rPr lang="en-US" dirty="0">
                <a:solidFill>
                  <a:schemeClr val="tx1"/>
                </a:solidFill>
                <a:latin typeface="Nunito"/>
                <a:ea typeface="Roboto"/>
                <a:cs typeface="Roboto"/>
              </a:rPr>
              <a:t> </a:t>
            </a:r>
            <a:r>
              <a:rPr lang="en-US" dirty="0" err="1">
                <a:solidFill>
                  <a:schemeClr val="tx1"/>
                </a:solidFill>
                <a:latin typeface="Nunito"/>
                <a:ea typeface="Roboto"/>
                <a:cs typeface="Roboto"/>
              </a:rPr>
              <a:t>d'une</a:t>
            </a:r>
            <a:r>
              <a:rPr lang="en-US" dirty="0">
                <a:solidFill>
                  <a:schemeClr val="tx1"/>
                </a:solidFill>
                <a:latin typeface="Nunito"/>
                <a:ea typeface="Roboto"/>
                <a:cs typeface="Roboto"/>
              </a:rPr>
              <a:t> </a:t>
            </a:r>
            <a:r>
              <a:rPr lang="en-US" dirty="0" err="1">
                <a:solidFill>
                  <a:schemeClr val="tx1"/>
                </a:solidFill>
                <a:latin typeface="Nunito"/>
                <a:ea typeface="Roboto"/>
                <a:cs typeface="Roboto"/>
              </a:rPr>
              <a:t>personne</a:t>
            </a:r>
            <a:r>
              <a:rPr lang="en-US" dirty="0">
                <a:solidFill>
                  <a:schemeClr val="tx1"/>
                </a:solidFill>
                <a:latin typeface="Nunito"/>
                <a:ea typeface="Roboto"/>
                <a:cs typeface="Roboto"/>
              </a:rPr>
              <a:t> à </a:t>
            </a:r>
            <a:r>
              <a:rPr lang="en-US" dirty="0" err="1">
                <a:solidFill>
                  <a:schemeClr val="tx1"/>
                </a:solidFill>
                <a:latin typeface="Nunito"/>
                <a:ea typeface="Roboto"/>
                <a:cs typeface="Roboto"/>
              </a:rPr>
              <a:t>l'égard</a:t>
            </a:r>
            <a:r>
              <a:rPr lang="en-US" dirty="0">
                <a:solidFill>
                  <a:schemeClr val="tx1"/>
                </a:solidFill>
                <a:latin typeface="Nunito"/>
                <a:ea typeface="Roboto"/>
                <a:cs typeface="Roboto"/>
              </a:rPr>
              <a:t> de la planification de la </a:t>
            </a:r>
            <a:r>
              <a:rPr lang="en-US" dirty="0" err="1">
                <a:solidFill>
                  <a:schemeClr val="tx1"/>
                </a:solidFill>
                <a:latin typeface="Nunito"/>
                <a:ea typeface="Roboto"/>
                <a:cs typeface="Roboto"/>
              </a:rPr>
              <a:t>retraite</a:t>
            </a:r>
            <a:r>
              <a:rPr lang="en-US" dirty="0">
                <a:solidFill>
                  <a:schemeClr val="tx1"/>
                </a:solidFill>
                <a:latin typeface="Nunito"/>
                <a:ea typeface="Roboto"/>
                <a:cs typeface="Roboto"/>
              </a:rPr>
              <a:t>.</a:t>
            </a:r>
            <a:endParaRPr lang="fr-FR">
              <a:solidFill>
                <a:schemeClr val="tx1"/>
              </a:solidFill>
              <a:ea typeface="Roboto"/>
            </a:endParaRPr>
          </a:p>
          <a:p>
            <a:endParaRPr lang="en-US" dirty="0">
              <a:solidFill>
                <a:schemeClr val="tx1"/>
              </a:solidFill>
              <a:latin typeface="Nunito"/>
              <a:ea typeface="Roboto"/>
              <a:cs typeface="Roboto"/>
            </a:endParaRPr>
          </a:p>
        </p:txBody>
      </p:sp>
      <p:graphicFrame>
        <p:nvGraphicFramePr>
          <p:cNvPr id="3" name="Tableau 2">
            <a:extLst>
              <a:ext uri="{FF2B5EF4-FFF2-40B4-BE49-F238E27FC236}">
                <a16:creationId xmlns:a16="http://schemas.microsoft.com/office/drawing/2014/main" id="{19F94721-B955-B020-1399-C3CC9B7A6C75}"/>
              </a:ext>
            </a:extLst>
          </p:cNvPr>
          <p:cNvGraphicFramePr>
            <a:graphicFrameLocks noGrp="1"/>
          </p:cNvGraphicFramePr>
          <p:nvPr/>
        </p:nvGraphicFramePr>
        <p:xfrm>
          <a:off x="3100765" y="1930074"/>
          <a:ext cx="4654922" cy="2621280"/>
        </p:xfrm>
        <a:graphic>
          <a:graphicData uri="http://schemas.openxmlformats.org/drawingml/2006/table">
            <a:tbl>
              <a:tblPr firstRow="1" bandRow="1">
                <a:tableStyleId>{CE0D83E0-BFE4-4B52-8938-A2CA470A759C}</a:tableStyleId>
              </a:tblPr>
              <a:tblGrid>
                <a:gridCol w="1071562">
                  <a:extLst>
                    <a:ext uri="{9D8B030D-6E8A-4147-A177-3AD203B41FA5}">
                      <a16:colId xmlns:a16="http://schemas.microsoft.com/office/drawing/2014/main" val="2584410304"/>
                    </a:ext>
                  </a:extLst>
                </a:gridCol>
                <a:gridCol w="2031719">
                  <a:extLst>
                    <a:ext uri="{9D8B030D-6E8A-4147-A177-3AD203B41FA5}">
                      <a16:colId xmlns:a16="http://schemas.microsoft.com/office/drawing/2014/main" val="1103848679"/>
                    </a:ext>
                  </a:extLst>
                </a:gridCol>
                <a:gridCol w="1551641">
                  <a:extLst>
                    <a:ext uri="{9D8B030D-6E8A-4147-A177-3AD203B41FA5}">
                      <a16:colId xmlns:a16="http://schemas.microsoft.com/office/drawing/2014/main" val="1348268074"/>
                    </a:ext>
                  </a:extLst>
                </a:gridCol>
              </a:tblGrid>
              <a:tr h="300037">
                <a:tc>
                  <a:txBody>
                    <a:bodyPr/>
                    <a:lstStyle/>
                    <a:p>
                      <a:pPr algn="r"/>
                      <a:endParaRPr lang="fr-FR" dirty="0">
                        <a:solidFill>
                          <a:schemeClr val="tx1"/>
                        </a:solidFill>
                        <a:latin typeface="Nunito"/>
                      </a:endParaRPr>
                    </a:p>
                  </a:txBody>
                  <a:tcPr anchor="ctr">
                    <a:lnL w="0">
                      <a:noFill/>
                    </a:lnL>
                    <a:lnR w="0">
                      <a:noFill/>
                    </a:lnR>
                    <a:lnT w="0">
                      <a:noFill/>
                    </a:lnT>
                    <a:lnB w="0">
                      <a:noFill/>
                    </a:lnB>
                  </a:tcPr>
                </a:tc>
                <a:tc>
                  <a:txBody>
                    <a:bodyPr/>
                    <a:lstStyle/>
                    <a:p>
                      <a:pPr algn="ctr"/>
                      <a:r>
                        <a:rPr lang="fr-FR" b="1" dirty="0">
                          <a:solidFill>
                            <a:schemeClr val="accent3"/>
                          </a:solidFill>
                          <a:latin typeface="Nunito"/>
                        </a:rPr>
                        <a:t>Non étudié</a:t>
                      </a:r>
                    </a:p>
                  </a:txBody>
                  <a:tcPr anchor="ctr">
                    <a:lnL w="0">
                      <a:noFill/>
                    </a:lnL>
                    <a:solidFill>
                      <a:schemeClr val="tx1"/>
                    </a:solidFill>
                  </a:tcPr>
                </a:tc>
                <a:tc>
                  <a:txBody>
                    <a:bodyPr/>
                    <a:lstStyle/>
                    <a:p>
                      <a:pPr algn="ctr"/>
                      <a:r>
                        <a:rPr lang="fr-FR" b="1" dirty="0">
                          <a:solidFill>
                            <a:schemeClr val="accent3"/>
                          </a:solidFill>
                          <a:latin typeface="Nunito"/>
                        </a:rPr>
                        <a:t>étudié</a:t>
                      </a:r>
                    </a:p>
                  </a:txBody>
                  <a:tcPr anchor="ctr">
                    <a:solidFill>
                      <a:schemeClr val="tx1"/>
                    </a:solidFill>
                  </a:tcPr>
                </a:tc>
                <a:extLst>
                  <a:ext uri="{0D108BD9-81ED-4DB2-BD59-A6C34878D82A}">
                    <a16:rowId xmlns:a16="http://schemas.microsoft.com/office/drawing/2014/main" val="4070651310"/>
                  </a:ext>
                </a:extLst>
              </a:tr>
              <a:tr h="1157287">
                <a:tc>
                  <a:txBody>
                    <a:bodyPr/>
                    <a:lstStyle/>
                    <a:p>
                      <a:pPr algn="ctr"/>
                      <a:r>
                        <a:rPr lang="fr-FR" b="1" dirty="0">
                          <a:solidFill>
                            <a:schemeClr val="accent3"/>
                          </a:solidFill>
                          <a:latin typeface="Nunito"/>
                        </a:rPr>
                        <a:t>homme</a:t>
                      </a:r>
                    </a:p>
                  </a:txBody>
                  <a:tcPr anchor="ctr">
                    <a:lnT w="0">
                      <a:noFill/>
                    </a:lnT>
                    <a:solidFill>
                      <a:schemeClr val="tx1"/>
                    </a:solidFill>
                  </a:tcPr>
                </a:tc>
                <a:tc>
                  <a:txBody>
                    <a:bodyPr/>
                    <a:lstStyle/>
                    <a:p>
                      <a:pPr algn="r"/>
                      <a:r>
                        <a:rPr lang="fr-FR" dirty="0">
                          <a:solidFill>
                            <a:schemeClr val="tx1"/>
                          </a:solidFill>
                          <a:latin typeface="Nunito"/>
                        </a:rPr>
                        <a:t>6</a:t>
                      </a:r>
                    </a:p>
                    <a:p>
                      <a:pPr lvl="0" algn="r">
                        <a:buNone/>
                      </a:pPr>
                      <a:r>
                        <a:rPr lang="fr-FR" dirty="0">
                          <a:solidFill>
                            <a:schemeClr val="tx1"/>
                          </a:solidFill>
                          <a:latin typeface="Nunito"/>
                        </a:rPr>
                        <a:t>4</a:t>
                      </a:r>
                    </a:p>
                    <a:p>
                      <a:pPr lvl="0" algn="r">
                        <a:buNone/>
                      </a:pPr>
                      <a:r>
                        <a:rPr lang="fr-FR" dirty="0">
                          <a:solidFill>
                            <a:schemeClr val="tx1"/>
                          </a:solidFill>
                          <a:latin typeface="Nunito"/>
                        </a:rPr>
                        <a:t>7</a:t>
                      </a:r>
                    </a:p>
                    <a:p>
                      <a:pPr lvl="0" algn="r">
                        <a:buNone/>
                      </a:pPr>
                      <a:r>
                        <a:rPr lang="fr-FR" dirty="0">
                          <a:solidFill>
                            <a:schemeClr val="tx1"/>
                          </a:solidFill>
                          <a:latin typeface="Nunito"/>
                        </a:rPr>
                        <a:t>9</a:t>
                      </a:r>
                    </a:p>
                    <a:p>
                      <a:pPr lvl="0" algn="r">
                        <a:buNone/>
                      </a:pPr>
                      <a:r>
                        <a:rPr lang="fr-FR" dirty="0">
                          <a:solidFill>
                            <a:schemeClr val="tx1"/>
                          </a:solidFill>
                          <a:latin typeface="Nunito"/>
                        </a:rPr>
                        <a:t>3</a:t>
                      </a:r>
                    </a:p>
                  </a:txBody>
                  <a:tcPr anchor="ctr">
                    <a:solidFill>
                      <a:schemeClr val="accent3"/>
                    </a:solidFill>
                  </a:tcPr>
                </a:tc>
                <a:tc>
                  <a:txBody>
                    <a:bodyPr/>
                    <a:lstStyle/>
                    <a:p>
                      <a:pPr algn="r"/>
                      <a:r>
                        <a:rPr lang="fr-FR" dirty="0">
                          <a:solidFill>
                            <a:schemeClr val="tx1"/>
                          </a:solidFill>
                          <a:latin typeface="Nunito"/>
                        </a:rPr>
                        <a:t>4</a:t>
                      </a:r>
                    </a:p>
                    <a:p>
                      <a:pPr lvl="0" algn="r">
                        <a:buNone/>
                      </a:pPr>
                      <a:r>
                        <a:rPr lang="fr-FR" dirty="0">
                          <a:solidFill>
                            <a:schemeClr val="tx1"/>
                          </a:solidFill>
                          <a:latin typeface="Nunito"/>
                        </a:rPr>
                        <a:t>5</a:t>
                      </a:r>
                    </a:p>
                    <a:p>
                      <a:pPr lvl="0" algn="r">
                        <a:buNone/>
                      </a:pPr>
                      <a:r>
                        <a:rPr lang="fr-FR" dirty="0">
                          <a:solidFill>
                            <a:schemeClr val="tx1"/>
                          </a:solidFill>
                          <a:latin typeface="Nunito"/>
                        </a:rPr>
                        <a:t>6</a:t>
                      </a:r>
                    </a:p>
                    <a:p>
                      <a:pPr lvl="0" algn="r">
                        <a:buNone/>
                      </a:pPr>
                      <a:r>
                        <a:rPr lang="fr-FR" dirty="0">
                          <a:solidFill>
                            <a:schemeClr val="tx1"/>
                          </a:solidFill>
                          <a:latin typeface="Nunito"/>
                        </a:rPr>
                        <a:t>7</a:t>
                      </a:r>
                    </a:p>
                    <a:p>
                      <a:pPr lvl="0" algn="r">
                        <a:buNone/>
                      </a:pPr>
                      <a:r>
                        <a:rPr lang="fr-FR" dirty="0">
                          <a:solidFill>
                            <a:schemeClr val="tx1"/>
                          </a:solidFill>
                          <a:latin typeface="Nunito"/>
                        </a:rPr>
                        <a:t>5</a:t>
                      </a:r>
                    </a:p>
                  </a:txBody>
                  <a:tcPr anchor="ctr">
                    <a:solidFill>
                      <a:schemeClr val="accent3"/>
                    </a:solidFill>
                  </a:tcPr>
                </a:tc>
                <a:extLst>
                  <a:ext uri="{0D108BD9-81ED-4DB2-BD59-A6C34878D82A}">
                    <a16:rowId xmlns:a16="http://schemas.microsoft.com/office/drawing/2014/main" val="3965831709"/>
                  </a:ext>
                </a:extLst>
              </a:tr>
              <a:tr h="1157287">
                <a:tc>
                  <a:txBody>
                    <a:bodyPr/>
                    <a:lstStyle/>
                    <a:p>
                      <a:pPr algn="ctr"/>
                      <a:r>
                        <a:rPr lang="fr-FR" b="1" dirty="0">
                          <a:solidFill>
                            <a:schemeClr val="accent3"/>
                          </a:solidFill>
                          <a:latin typeface="Nunito"/>
                        </a:rPr>
                        <a:t>femme</a:t>
                      </a:r>
                    </a:p>
                  </a:txBody>
                  <a:tcPr anchor="ctr">
                    <a:solidFill>
                      <a:schemeClr val="tx1"/>
                    </a:solidFill>
                  </a:tcPr>
                </a:tc>
                <a:tc>
                  <a:txBody>
                    <a:bodyPr/>
                    <a:lstStyle/>
                    <a:p>
                      <a:pPr algn="r"/>
                      <a:r>
                        <a:rPr lang="fr-FR" dirty="0">
                          <a:solidFill>
                            <a:schemeClr val="tx1"/>
                          </a:solidFill>
                          <a:latin typeface="Nunito"/>
                        </a:rPr>
                        <a:t>8</a:t>
                      </a:r>
                    </a:p>
                    <a:p>
                      <a:pPr lvl="0" algn="r">
                        <a:buNone/>
                      </a:pPr>
                      <a:r>
                        <a:rPr lang="fr-FR" dirty="0">
                          <a:solidFill>
                            <a:schemeClr val="tx1"/>
                          </a:solidFill>
                          <a:latin typeface="Nunito"/>
                        </a:rPr>
                        <a:t>3</a:t>
                      </a:r>
                    </a:p>
                    <a:p>
                      <a:pPr lvl="0" algn="r">
                        <a:buNone/>
                      </a:pPr>
                      <a:r>
                        <a:rPr lang="fr-FR" dirty="0">
                          <a:solidFill>
                            <a:schemeClr val="tx1"/>
                          </a:solidFill>
                          <a:latin typeface="Nunito"/>
                        </a:rPr>
                        <a:t>5</a:t>
                      </a:r>
                    </a:p>
                    <a:p>
                      <a:pPr lvl="0" algn="r">
                        <a:buNone/>
                      </a:pPr>
                      <a:r>
                        <a:rPr lang="fr-FR" dirty="0">
                          <a:solidFill>
                            <a:schemeClr val="tx1"/>
                          </a:solidFill>
                          <a:latin typeface="Nunito"/>
                        </a:rPr>
                        <a:t>8</a:t>
                      </a:r>
                    </a:p>
                    <a:p>
                      <a:pPr lvl="0" algn="r">
                        <a:buNone/>
                      </a:pPr>
                      <a:r>
                        <a:rPr lang="fr-FR" dirty="0">
                          <a:solidFill>
                            <a:schemeClr val="tx1"/>
                          </a:solidFill>
                          <a:latin typeface="Nunito"/>
                        </a:rPr>
                        <a:t>6</a:t>
                      </a:r>
                    </a:p>
                  </a:txBody>
                  <a:tcPr anchor="ctr">
                    <a:solidFill>
                      <a:schemeClr val="accent3"/>
                    </a:solidFill>
                  </a:tcPr>
                </a:tc>
                <a:tc>
                  <a:txBody>
                    <a:bodyPr/>
                    <a:lstStyle/>
                    <a:p>
                      <a:pPr algn="r"/>
                      <a:r>
                        <a:rPr lang="fr-FR" dirty="0">
                          <a:solidFill>
                            <a:schemeClr val="tx1"/>
                          </a:solidFill>
                          <a:latin typeface="Nunito"/>
                        </a:rPr>
                        <a:t>3</a:t>
                      </a:r>
                    </a:p>
                    <a:p>
                      <a:pPr lvl="0" algn="r">
                        <a:buNone/>
                      </a:pPr>
                      <a:r>
                        <a:rPr lang="fr-FR" dirty="0">
                          <a:solidFill>
                            <a:schemeClr val="tx1"/>
                          </a:solidFill>
                          <a:latin typeface="Nunito"/>
                        </a:rPr>
                        <a:t>5</a:t>
                      </a:r>
                    </a:p>
                    <a:p>
                      <a:pPr lvl="0" algn="r">
                        <a:buNone/>
                      </a:pPr>
                      <a:r>
                        <a:rPr lang="fr-FR" dirty="0">
                          <a:solidFill>
                            <a:schemeClr val="tx1"/>
                          </a:solidFill>
                          <a:latin typeface="Nunito"/>
                        </a:rPr>
                        <a:t>9</a:t>
                      </a:r>
                    </a:p>
                    <a:p>
                      <a:pPr lvl="0" algn="r">
                        <a:buNone/>
                      </a:pPr>
                      <a:r>
                        <a:rPr lang="fr-FR" dirty="0">
                          <a:solidFill>
                            <a:schemeClr val="tx1"/>
                          </a:solidFill>
                          <a:latin typeface="Nunito"/>
                        </a:rPr>
                        <a:t>2</a:t>
                      </a:r>
                    </a:p>
                    <a:p>
                      <a:pPr lvl="0" algn="r">
                        <a:buNone/>
                      </a:pPr>
                      <a:r>
                        <a:rPr lang="fr-FR" dirty="0">
                          <a:solidFill>
                            <a:schemeClr val="tx1"/>
                          </a:solidFill>
                          <a:latin typeface="Nunito"/>
                        </a:rPr>
                        <a:t>3</a:t>
                      </a:r>
                    </a:p>
                  </a:txBody>
                  <a:tcPr anchor="ctr">
                    <a:solidFill>
                      <a:schemeClr val="accent3"/>
                    </a:solidFill>
                  </a:tcPr>
                </a:tc>
                <a:extLst>
                  <a:ext uri="{0D108BD9-81ED-4DB2-BD59-A6C34878D82A}">
                    <a16:rowId xmlns:a16="http://schemas.microsoft.com/office/drawing/2014/main" val="1889345533"/>
                  </a:ext>
                </a:extLst>
              </a:tr>
            </a:tbl>
          </a:graphicData>
        </a:graphic>
      </p:graphicFrame>
      <p:sp>
        <p:nvSpPr>
          <p:cNvPr id="4" name="ZoneTexte 3">
            <a:extLst>
              <a:ext uri="{FF2B5EF4-FFF2-40B4-BE49-F238E27FC236}">
                <a16:creationId xmlns:a16="http://schemas.microsoft.com/office/drawing/2014/main" id="{62F6116E-12FF-3E85-19DE-C6003E6AE3BC}"/>
              </a:ext>
            </a:extLst>
          </p:cNvPr>
          <p:cNvSpPr txBox="1"/>
          <p:nvPr/>
        </p:nvSpPr>
        <p:spPr>
          <a:xfrm>
            <a:off x="191938" y="3637112"/>
            <a:ext cx="24089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rgbClr val="084569"/>
                </a:solidFill>
                <a:latin typeface="Nunito"/>
              </a:rPr>
              <a:t>Facteur</a:t>
            </a:r>
            <a:r>
              <a:rPr lang="en-US" b="1" dirty="0">
                <a:solidFill>
                  <a:srgbClr val="084569"/>
                </a:solidFill>
                <a:latin typeface="Nunito"/>
              </a:rPr>
              <a:t> A :</a:t>
            </a:r>
            <a:r>
              <a:rPr lang="en-US" dirty="0">
                <a:solidFill>
                  <a:srgbClr val="084569"/>
                </a:solidFill>
                <a:latin typeface="Nunito"/>
              </a:rPr>
              <a:t> </a:t>
            </a:r>
            <a:r>
              <a:rPr lang="en-US" err="1">
                <a:solidFill>
                  <a:srgbClr val="084569"/>
                </a:solidFill>
                <a:latin typeface="Nunito"/>
              </a:rPr>
              <a:t>statut</a:t>
            </a:r>
            <a:r>
              <a:rPr lang="en-US" dirty="0">
                <a:solidFill>
                  <a:srgbClr val="084569"/>
                </a:solidFill>
                <a:latin typeface="Nunito"/>
              </a:rPr>
              <a:t> </a:t>
            </a:r>
            <a:r>
              <a:rPr lang="en-US" err="1">
                <a:solidFill>
                  <a:srgbClr val="084569"/>
                </a:solidFill>
                <a:latin typeface="Nunito"/>
              </a:rPr>
              <a:t>d'études</a:t>
            </a:r>
            <a:r>
              <a:rPr lang="en-US" dirty="0">
                <a:solidFill>
                  <a:srgbClr val="084569"/>
                </a:solidFill>
                <a:latin typeface="Nunito"/>
              </a:rPr>
              <a:t>  </a:t>
            </a:r>
            <a:endParaRPr lang="fr-FR" dirty="0"/>
          </a:p>
          <a:p>
            <a:endParaRPr lang="en-US" dirty="0">
              <a:solidFill>
                <a:srgbClr val="084569"/>
              </a:solidFill>
              <a:latin typeface="Nunito"/>
            </a:endParaRPr>
          </a:p>
          <a:p>
            <a:r>
              <a:rPr lang="en-US" b="1" dirty="0" err="1">
                <a:solidFill>
                  <a:srgbClr val="084569"/>
                </a:solidFill>
                <a:latin typeface="Nunito"/>
              </a:rPr>
              <a:t>Facteur</a:t>
            </a:r>
            <a:r>
              <a:rPr lang="en-US" b="1" dirty="0">
                <a:solidFill>
                  <a:srgbClr val="084569"/>
                </a:solidFill>
                <a:latin typeface="Nunito"/>
              </a:rPr>
              <a:t> B :</a:t>
            </a:r>
            <a:r>
              <a:rPr lang="en-US" dirty="0">
                <a:solidFill>
                  <a:srgbClr val="084569"/>
                </a:solidFill>
                <a:latin typeface="Nunito"/>
              </a:rPr>
              <a:t> </a:t>
            </a:r>
            <a:r>
              <a:rPr lang="en-US" dirty="0" err="1">
                <a:solidFill>
                  <a:srgbClr val="084569"/>
                </a:solidFill>
                <a:latin typeface="Nunito"/>
              </a:rPr>
              <a:t>sexe</a:t>
            </a:r>
            <a:endParaRPr lang="fr-FR" dirty="0"/>
          </a:p>
        </p:txBody>
      </p:sp>
      <p:sp>
        <p:nvSpPr>
          <p:cNvPr id="2" name="ZoneTexte 1">
            <a:extLst>
              <a:ext uri="{FF2B5EF4-FFF2-40B4-BE49-F238E27FC236}">
                <a16:creationId xmlns:a16="http://schemas.microsoft.com/office/drawing/2014/main" id="{D420F471-86E9-3BBC-60E0-D44B9DCD5A42}"/>
              </a:ext>
            </a:extLst>
          </p:cNvPr>
          <p:cNvSpPr txBox="1"/>
          <p:nvPr/>
        </p:nvSpPr>
        <p:spPr>
          <a:xfrm>
            <a:off x="191938" y="1965744"/>
            <a:ext cx="227953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84569"/>
                </a:solidFill>
                <a:latin typeface="Nunito"/>
              </a:rPr>
              <a:t>La variable </a:t>
            </a:r>
            <a:r>
              <a:rPr lang="en-US" b="1" dirty="0" err="1">
                <a:solidFill>
                  <a:srgbClr val="084569"/>
                </a:solidFill>
                <a:latin typeface="Nunito"/>
              </a:rPr>
              <a:t>dépendante</a:t>
            </a:r>
            <a:r>
              <a:rPr lang="en-US" dirty="0">
                <a:solidFill>
                  <a:srgbClr val="084569"/>
                </a:solidFill>
                <a:latin typeface="Nunito"/>
              </a:rPr>
              <a:t> </a:t>
            </a:r>
            <a:endParaRPr lang="fr-FR" dirty="0"/>
          </a:p>
          <a:p>
            <a:r>
              <a:rPr lang="en-US" dirty="0" err="1">
                <a:solidFill>
                  <a:srgbClr val="084569"/>
                </a:solidFill>
                <a:latin typeface="Nunito"/>
              </a:rPr>
              <a:t>est</a:t>
            </a:r>
            <a:r>
              <a:rPr lang="en-US" dirty="0">
                <a:solidFill>
                  <a:srgbClr val="084569"/>
                </a:solidFill>
                <a:latin typeface="Nunito"/>
              </a:rPr>
              <a:t> </a:t>
            </a:r>
            <a:r>
              <a:rPr lang="en-US" dirty="0" err="1">
                <a:solidFill>
                  <a:srgbClr val="084569"/>
                </a:solidFill>
                <a:latin typeface="Nunito"/>
              </a:rPr>
              <a:t>l'attitude</a:t>
            </a:r>
            <a:r>
              <a:rPr lang="en-US" dirty="0">
                <a:solidFill>
                  <a:srgbClr val="084569"/>
                </a:solidFill>
                <a:latin typeface="Nunito"/>
              </a:rPr>
              <a:t> à </a:t>
            </a:r>
            <a:r>
              <a:rPr lang="en-US" dirty="0" err="1">
                <a:solidFill>
                  <a:srgbClr val="084569"/>
                </a:solidFill>
                <a:latin typeface="Nunito"/>
              </a:rPr>
              <a:t>l'égard</a:t>
            </a:r>
            <a:r>
              <a:rPr lang="en-US" dirty="0">
                <a:solidFill>
                  <a:srgbClr val="084569"/>
                </a:solidFill>
                <a:latin typeface="Nunito"/>
              </a:rPr>
              <a:t> de la planification de la </a:t>
            </a:r>
            <a:r>
              <a:rPr lang="en-US" dirty="0" err="1">
                <a:solidFill>
                  <a:srgbClr val="084569"/>
                </a:solidFill>
                <a:latin typeface="Nunito"/>
              </a:rPr>
              <a:t>retraite</a:t>
            </a:r>
            <a:r>
              <a:rPr lang="en-US" dirty="0">
                <a:solidFill>
                  <a:srgbClr val="084569"/>
                </a:solidFill>
                <a:latin typeface="Nunito"/>
              </a:rPr>
              <a:t>, </a:t>
            </a:r>
            <a:r>
              <a:rPr lang="en-US" dirty="0" err="1">
                <a:solidFill>
                  <a:srgbClr val="084569"/>
                </a:solidFill>
                <a:latin typeface="Nunito"/>
              </a:rPr>
              <a:t>où</a:t>
            </a:r>
            <a:r>
              <a:rPr lang="en-US" dirty="0">
                <a:solidFill>
                  <a:srgbClr val="084569"/>
                </a:solidFill>
                <a:latin typeface="Nunito"/>
              </a:rPr>
              <a:t> 1 </a:t>
            </a:r>
            <a:r>
              <a:rPr lang="en-US" dirty="0" err="1">
                <a:solidFill>
                  <a:srgbClr val="084569"/>
                </a:solidFill>
                <a:latin typeface="Nunito"/>
              </a:rPr>
              <a:t>signifie</a:t>
            </a:r>
            <a:r>
              <a:rPr lang="en-US" dirty="0">
                <a:solidFill>
                  <a:srgbClr val="084569"/>
                </a:solidFill>
                <a:latin typeface="Nunito"/>
              </a:rPr>
              <a:t> </a:t>
            </a:r>
            <a:endParaRPr lang="fr-FR" dirty="0"/>
          </a:p>
          <a:p>
            <a:r>
              <a:rPr lang="en-US" dirty="0">
                <a:solidFill>
                  <a:srgbClr val="084569"/>
                </a:solidFill>
                <a:latin typeface="Nunito"/>
              </a:rPr>
              <a:t>"pas important" et 10 "très important".</a:t>
            </a:r>
            <a:endParaRPr lang="fr-FR"/>
          </a:p>
        </p:txBody>
      </p:sp>
      <p:sp>
        <p:nvSpPr>
          <p:cNvPr id="5" name="TextBox 3">
            <a:extLst>
              <a:ext uri="{FF2B5EF4-FFF2-40B4-BE49-F238E27FC236}">
                <a16:creationId xmlns:a16="http://schemas.microsoft.com/office/drawing/2014/main" id="{04AD51B0-8D8D-19CB-1FC0-2EAA686EAB61}"/>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31</a:t>
            </a:r>
          </a:p>
        </p:txBody>
      </p:sp>
    </p:spTree>
    <p:extLst>
      <p:ext uri="{BB962C8B-B14F-4D97-AF65-F5344CB8AC3E}">
        <p14:creationId xmlns:p14="http://schemas.microsoft.com/office/powerpoint/2010/main" val="2689761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3" name="Google Shape;854;p41">
            <a:extLst>
              <a:ext uri="{FF2B5EF4-FFF2-40B4-BE49-F238E27FC236}">
                <a16:creationId xmlns:a16="http://schemas.microsoft.com/office/drawing/2014/main" id="{CF4FBFA0-26E3-7336-2DF7-7E68C49C5DBD}"/>
              </a:ext>
            </a:extLst>
          </p:cNvPr>
          <p:cNvSpPr txBox="1">
            <a:spLocks/>
          </p:cNvSpPr>
          <p:nvPr/>
        </p:nvSpPr>
        <p:spPr>
          <a:xfrm>
            <a:off x="795481" y="39111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pPr marL="457200" indent="-457200">
              <a:buAutoNum type="arabicPeriod"/>
            </a:pPr>
            <a:r>
              <a:rPr lang="en" sz="2500" err="1"/>
              <a:t>Hypothèses</a:t>
            </a:r>
            <a:endParaRPr lang="en" sz="2500"/>
          </a:p>
        </p:txBody>
      </p:sp>
      <p:sp>
        <p:nvSpPr>
          <p:cNvPr id="4" name="ZoneTexte 3">
            <a:extLst>
              <a:ext uri="{FF2B5EF4-FFF2-40B4-BE49-F238E27FC236}">
                <a16:creationId xmlns:a16="http://schemas.microsoft.com/office/drawing/2014/main" id="{AA4BA346-97A3-42DA-EE28-F762F7CAD404}"/>
              </a:ext>
            </a:extLst>
          </p:cNvPr>
          <p:cNvSpPr txBox="1"/>
          <p:nvPr/>
        </p:nvSpPr>
        <p:spPr>
          <a:xfrm>
            <a:off x="461513" y="1512858"/>
            <a:ext cx="4026381" cy="23903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chemeClr val="tx1"/>
                </a:solidFill>
                <a:latin typeface="Nunito"/>
                <a:ea typeface="Roboto"/>
              </a:rPr>
              <a:t>Hypothèses</a:t>
            </a:r>
            <a:r>
              <a:rPr lang="en-US" b="1" dirty="0">
                <a:solidFill>
                  <a:schemeClr val="tx1"/>
                </a:solidFill>
                <a:latin typeface="Nunito"/>
                <a:ea typeface="Roboto"/>
              </a:rPr>
              <a:t> </a:t>
            </a:r>
            <a:r>
              <a:rPr lang="en-US" b="1" err="1">
                <a:solidFill>
                  <a:schemeClr val="tx1"/>
                </a:solidFill>
                <a:latin typeface="Nunito"/>
                <a:ea typeface="Roboto"/>
              </a:rPr>
              <a:t>nulles</a:t>
            </a:r>
            <a:r>
              <a:rPr lang="en-US" b="1" dirty="0">
                <a:solidFill>
                  <a:schemeClr val="tx1"/>
                </a:solidFill>
                <a:latin typeface="Nunito"/>
                <a:ea typeface="Roboto"/>
              </a:rPr>
              <a:t> H</a:t>
            </a:r>
            <a:r>
              <a:rPr lang="en-US" b="1" baseline="-25000" dirty="0">
                <a:solidFill>
                  <a:schemeClr val="tx1"/>
                </a:solidFill>
                <a:latin typeface="Nunito"/>
                <a:ea typeface="Roboto"/>
              </a:rPr>
              <a:t>0</a:t>
            </a:r>
            <a:endParaRPr lang="fr-FR" b="1">
              <a:solidFill>
                <a:schemeClr val="tx1"/>
              </a:solidFill>
              <a:latin typeface="Nunito"/>
            </a:endParaRPr>
          </a:p>
          <a:p>
            <a:endParaRPr lang="en-US" b="1" baseline="-25000" dirty="0">
              <a:solidFill>
                <a:schemeClr val="tx1"/>
              </a:solidFill>
              <a:latin typeface="Nunito"/>
              <a:ea typeface="Roboto"/>
            </a:endParaRPr>
          </a:p>
          <a:p>
            <a:r>
              <a:rPr lang="en-US" dirty="0">
                <a:solidFill>
                  <a:schemeClr val="tx1"/>
                </a:solidFill>
                <a:latin typeface="Nunito"/>
                <a:ea typeface="Roboto"/>
              </a:rPr>
              <a:t>Il </a:t>
            </a:r>
            <a:r>
              <a:rPr lang="en-US" err="1">
                <a:solidFill>
                  <a:schemeClr val="tx1"/>
                </a:solidFill>
                <a:latin typeface="Nunito"/>
                <a:ea typeface="Roboto"/>
              </a:rPr>
              <a:t>n'y</a:t>
            </a:r>
            <a:r>
              <a:rPr lang="en-US" dirty="0">
                <a:solidFill>
                  <a:schemeClr val="tx1"/>
                </a:solidFill>
                <a:latin typeface="Nunito"/>
                <a:ea typeface="Roboto"/>
              </a:rPr>
              <a:t> a pas </a:t>
            </a:r>
            <a:r>
              <a:rPr lang="en-US" err="1">
                <a:solidFill>
                  <a:schemeClr val="tx1"/>
                </a:solidFill>
                <a:latin typeface="Nunito"/>
                <a:ea typeface="Roboto"/>
              </a:rPr>
              <a:t>d'effet</a:t>
            </a:r>
            <a:r>
              <a:rPr lang="en-US" dirty="0">
                <a:solidFill>
                  <a:schemeClr val="tx1"/>
                </a:solidFill>
                <a:latin typeface="Nunito"/>
                <a:ea typeface="Roboto"/>
              </a:rPr>
              <a:t> </a:t>
            </a:r>
            <a:r>
              <a:rPr lang="en-US" err="1">
                <a:solidFill>
                  <a:schemeClr val="tx1"/>
                </a:solidFill>
                <a:latin typeface="Nunito"/>
                <a:ea typeface="Roboto"/>
              </a:rPr>
              <a:t>significatif</a:t>
            </a:r>
            <a:r>
              <a:rPr lang="en-US" dirty="0">
                <a:solidFill>
                  <a:schemeClr val="tx1"/>
                </a:solidFill>
                <a:latin typeface="Nunito"/>
                <a:ea typeface="Roboto"/>
              </a:rPr>
              <a:t> du </a:t>
            </a:r>
            <a:r>
              <a:rPr lang="en-US" err="1">
                <a:solidFill>
                  <a:schemeClr val="tx1"/>
                </a:solidFill>
                <a:latin typeface="Nunito"/>
                <a:ea typeface="Roboto"/>
              </a:rPr>
              <a:t>facteur</a:t>
            </a:r>
            <a:r>
              <a:rPr lang="en-US" dirty="0">
                <a:solidFill>
                  <a:schemeClr val="tx1"/>
                </a:solidFill>
                <a:latin typeface="Nunito"/>
                <a:ea typeface="Roboto"/>
              </a:rPr>
              <a:t> A sur la variable </a:t>
            </a:r>
            <a:r>
              <a:rPr lang="en-US" err="1">
                <a:solidFill>
                  <a:schemeClr val="tx1"/>
                </a:solidFill>
                <a:latin typeface="Nunito"/>
                <a:ea typeface="Roboto"/>
              </a:rPr>
              <a:t>dépendante</a:t>
            </a:r>
            <a:r>
              <a:rPr lang="en-US" dirty="0">
                <a:solidFill>
                  <a:schemeClr val="tx1"/>
                </a:solidFill>
                <a:latin typeface="Nunito"/>
                <a:ea typeface="Roboto"/>
              </a:rPr>
              <a:t>.</a:t>
            </a:r>
          </a:p>
          <a:p>
            <a:endParaRPr lang="en-US" dirty="0">
              <a:solidFill>
                <a:schemeClr val="tx1"/>
              </a:solidFill>
              <a:latin typeface="Nunito"/>
              <a:ea typeface="Roboto"/>
            </a:endParaRPr>
          </a:p>
          <a:p>
            <a:r>
              <a:rPr lang="en-US" dirty="0">
                <a:solidFill>
                  <a:schemeClr val="tx1"/>
                </a:solidFill>
                <a:latin typeface="Nunito"/>
                <a:ea typeface="Roboto"/>
              </a:rPr>
              <a:t>Il </a:t>
            </a:r>
            <a:r>
              <a:rPr lang="en-US" err="1">
                <a:solidFill>
                  <a:schemeClr val="tx1"/>
                </a:solidFill>
                <a:latin typeface="Nunito"/>
                <a:ea typeface="Roboto"/>
              </a:rPr>
              <a:t>n'y</a:t>
            </a:r>
            <a:r>
              <a:rPr lang="en-US" dirty="0">
                <a:solidFill>
                  <a:schemeClr val="tx1"/>
                </a:solidFill>
                <a:latin typeface="Nunito"/>
                <a:ea typeface="Roboto"/>
              </a:rPr>
              <a:t> a pas </a:t>
            </a:r>
            <a:r>
              <a:rPr lang="en-US" err="1">
                <a:solidFill>
                  <a:schemeClr val="tx1"/>
                </a:solidFill>
                <a:latin typeface="Nunito"/>
                <a:ea typeface="Roboto"/>
              </a:rPr>
              <a:t>d'effet</a:t>
            </a:r>
            <a:r>
              <a:rPr lang="en-US" dirty="0">
                <a:solidFill>
                  <a:schemeClr val="tx1"/>
                </a:solidFill>
                <a:latin typeface="Nunito"/>
                <a:ea typeface="Roboto"/>
              </a:rPr>
              <a:t> </a:t>
            </a:r>
            <a:r>
              <a:rPr lang="en-US" err="1">
                <a:solidFill>
                  <a:schemeClr val="tx1"/>
                </a:solidFill>
                <a:latin typeface="Nunito"/>
                <a:ea typeface="Roboto"/>
              </a:rPr>
              <a:t>significatif</a:t>
            </a:r>
            <a:r>
              <a:rPr lang="en-US" dirty="0">
                <a:solidFill>
                  <a:schemeClr val="tx1"/>
                </a:solidFill>
                <a:latin typeface="Nunito"/>
                <a:ea typeface="Roboto"/>
              </a:rPr>
              <a:t> du </a:t>
            </a:r>
            <a:r>
              <a:rPr lang="en-US" err="1">
                <a:solidFill>
                  <a:schemeClr val="tx1"/>
                </a:solidFill>
                <a:latin typeface="Nunito"/>
                <a:ea typeface="Roboto"/>
              </a:rPr>
              <a:t>facteur</a:t>
            </a:r>
            <a:r>
              <a:rPr lang="en-US" dirty="0">
                <a:solidFill>
                  <a:schemeClr val="tx1"/>
                </a:solidFill>
                <a:latin typeface="Nunito"/>
                <a:ea typeface="Roboto"/>
              </a:rPr>
              <a:t> B sur la variable </a:t>
            </a:r>
            <a:r>
              <a:rPr lang="en-US" err="1">
                <a:solidFill>
                  <a:schemeClr val="tx1"/>
                </a:solidFill>
                <a:latin typeface="Nunito"/>
                <a:ea typeface="Roboto"/>
              </a:rPr>
              <a:t>dépendante</a:t>
            </a:r>
            <a:r>
              <a:rPr lang="en-US" dirty="0">
                <a:solidFill>
                  <a:schemeClr val="tx1"/>
                </a:solidFill>
                <a:latin typeface="Nunito"/>
                <a:ea typeface="Roboto"/>
              </a:rPr>
              <a:t>.</a:t>
            </a:r>
          </a:p>
          <a:p>
            <a:endParaRPr lang="en-US" dirty="0">
              <a:solidFill>
                <a:schemeClr val="tx1"/>
              </a:solidFill>
              <a:latin typeface="Nunito"/>
              <a:ea typeface="Roboto"/>
            </a:endParaRPr>
          </a:p>
          <a:p>
            <a:r>
              <a:rPr lang="en-US" dirty="0">
                <a:solidFill>
                  <a:schemeClr val="tx1"/>
                </a:solidFill>
                <a:latin typeface="Nunito"/>
                <a:ea typeface="Roboto"/>
              </a:rPr>
              <a:t>Il </a:t>
            </a:r>
            <a:r>
              <a:rPr lang="en-US" dirty="0" err="1">
                <a:solidFill>
                  <a:schemeClr val="tx1"/>
                </a:solidFill>
                <a:latin typeface="Nunito"/>
                <a:ea typeface="Roboto"/>
              </a:rPr>
              <a:t>n'y</a:t>
            </a:r>
            <a:r>
              <a:rPr lang="en-US" dirty="0">
                <a:solidFill>
                  <a:schemeClr val="tx1"/>
                </a:solidFill>
                <a:latin typeface="Nunito"/>
                <a:ea typeface="Roboto"/>
              </a:rPr>
              <a:t> a pas </a:t>
            </a:r>
            <a:r>
              <a:rPr lang="en-US" dirty="0" err="1">
                <a:solidFill>
                  <a:schemeClr val="tx1"/>
                </a:solidFill>
                <a:latin typeface="Nunito"/>
                <a:ea typeface="Roboto"/>
              </a:rPr>
              <a:t>d'effet</a:t>
            </a:r>
            <a:r>
              <a:rPr lang="en-US" dirty="0">
                <a:solidFill>
                  <a:schemeClr val="tx1"/>
                </a:solidFill>
                <a:latin typeface="Nunito"/>
                <a:ea typeface="Roboto"/>
              </a:rPr>
              <a:t> </a:t>
            </a:r>
            <a:r>
              <a:rPr lang="en-US" dirty="0" err="1">
                <a:solidFill>
                  <a:schemeClr val="tx1"/>
                </a:solidFill>
                <a:latin typeface="Nunito"/>
                <a:ea typeface="Roboto"/>
              </a:rPr>
              <a:t>significatif</a:t>
            </a:r>
            <a:r>
              <a:rPr lang="en-US" dirty="0">
                <a:solidFill>
                  <a:schemeClr val="tx1"/>
                </a:solidFill>
                <a:latin typeface="Nunito"/>
                <a:ea typeface="Roboto"/>
              </a:rPr>
              <a:t> </a:t>
            </a:r>
            <a:r>
              <a:rPr lang="en-US" dirty="0" err="1">
                <a:solidFill>
                  <a:schemeClr val="tx1"/>
                </a:solidFill>
                <a:latin typeface="Nunito"/>
                <a:ea typeface="Roboto"/>
              </a:rPr>
              <a:t>d'interaction</a:t>
            </a:r>
            <a:r>
              <a:rPr lang="en-US" dirty="0">
                <a:solidFill>
                  <a:schemeClr val="tx1"/>
                </a:solidFill>
                <a:latin typeface="Nunito"/>
                <a:ea typeface="Roboto"/>
              </a:rPr>
              <a:t> entre les  deux </a:t>
            </a:r>
            <a:r>
              <a:rPr lang="en-US" dirty="0" err="1">
                <a:solidFill>
                  <a:schemeClr val="tx1"/>
                </a:solidFill>
                <a:latin typeface="Nunito"/>
                <a:ea typeface="Roboto"/>
              </a:rPr>
              <a:t>facteurs</a:t>
            </a:r>
            <a:r>
              <a:rPr lang="en-US" dirty="0">
                <a:solidFill>
                  <a:schemeClr val="tx1"/>
                </a:solidFill>
                <a:latin typeface="Nunito"/>
                <a:ea typeface="Roboto"/>
              </a:rPr>
              <a:t> A et B sur la variable </a:t>
            </a:r>
            <a:r>
              <a:rPr lang="en-US" dirty="0" err="1">
                <a:solidFill>
                  <a:schemeClr val="tx1"/>
                </a:solidFill>
                <a:latin typeface="Nunito"/>
                <a:ea typeface="Roboto"/>
              </a:rPr>
              <a:t>dépendante</a:t>
            </a:r>
            <a:r>
              <a:rPr lang="en-US" dirty="0">
                <a:solidFill>
                  <a:schemeClr val="tx1"/>
                </a:solidFill>
                <a:latin typeface="Nunito"/>
                <a:ea typeface="Roboto"/>
              </a:rPr>
              <a:t>.</a:t>
            </a:r>
          </a:p>
        </p:txBody>
      </p:sp>
      <p:sp>
        <p:nvSpPr>
          <p:cNvPr id="5" name="ZoneTexte 4">
            <a:extLst>
              <a:ext uri="{FF2B5EF4-FFF2-40B4-BE49-F238E27FC236}">
                <a16:creationId xmlns:a16="http://schemas.microsoft.com/office/drawing/2014/main" id="{5590E218-82D5-8C41-8F3B-25AFEC7DB74C}"/>
              </a:ext>
            </a:extLst>
          </p:cNvPr>
          <p:cNvSpPr txBox="1"/>
          <p:nvPr/>
        </p:nvSpPr>
        <p:spPr>
          <a:xfrm>
            <a:off x="4936466" y="1512858"/>
            <a:ext cx="4026381" cy="23903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solidFill>
                  <a:schemeClr val="tx1"/>
                </a:solidFill>
                <a:latin typeface="Nunito"/>
                <a:ea typeface="Roboto"/>
              </a:rPr>
              <a:t>Hypothèses</a:t>
            </a:r>
            <a:r>
              <a:rPr lang="en-US" b="1" dirty="0">
                <a:solidFill>
                  <a:schemeClr val="tx1"/>
                </a:solidFill>
                <a:latin typeface="Nunito"/>
                <a:ea typeface="Roboto"/>
              </a:rPr>
              <a:t> alternatives H</a:t>
            </a:r>
            <a:r>
              <a:rPr lang="en-US" b="1" baseline="-25000" dirty="0">
                <a:solidFill>
                  <a:schemeClr val="tx1"/>
                </a:solidFill>
                <a:latin typeface="Nunito"/>
                <a:ea typeface="Roboto"/>
              </a:rPr>
              <a:t>1</a:t>
            </a:r>
          </a:p>
          <a:p>
            <a:endParaRPr lang="en-US" b="1" baseline="-25000" dirty="0">
              <a:solidFill>
                <a:schemeClr val="tx1"/>
              </a:solidFill>
              <a:latin typeface="Nunito"/>
              <a:ea typeface="Roboto"/>
            </a:endParaRPr>
          </a:p>
          <a:p>
            <a:r>
              <a:rPr lang="en-US" dirty="0">
                <a:solidFill>
                  <a:schemeClr val="tx1"/>
                </a:solidFill>
                <a:latin typeface="Nunito"/>
                <a:ea typeface="Roboto"/>
              </a:rPr>
              <a:t>Il </a:t>
            </a:r>
            <a:r>
              <a:rPr lang="en-US" dirty="0" err="1">
                <a:solidFill>
                  <a:schemeClr val="tx1"/>
                </a:solidFill>
                <a:latin typeface="Nunito"/>
                <a:ea typeface="Roboto"/>
              </a:rPr>
              <a:t>existe</a:t>
            </a:r>
            <a:r>
              <a:rPr lang="en-US" dirty="0">
                <a:solidFill>
                  <a:schemeClr val="tx1"/>
                </a:solidFill>
                <a:latin typeface="Nunito"/>
                <a:ea typeface="Roboto"/>
              </a:rPr>
              <a:t> un </a:t>
            </a:r>
            <a:r>
              <a:rPr lang="en-US" dirty="0" err="1">
                <a:solidFill>
                  <a:schemeClr val="tx1"/>
                </a:solidFill>
                <a:latin typeface="Nunito"/>
                <a:ea typeface="Roboto"/>
              </a:rPr>
              <a:t>effet</a:t>
            </a:r>
            <a:r>
              <a:rPr lang="en-US" dirty="0">
                <a:solidFill>
                  <a:schemeClr val="tx1"/>
                </a:solidFill>
                <a:latin typeface="Nunito"/>
                <a:ea typeface="Roboto"/>
              </a:rPr>
              <a:t> </a:t>
            </a:r>
            <a:r>
              <a:rPr lang="en-US" dirty="0" err="1">
                <a:solidFill>
                  <a:schemeClr val="tx1"/>
                </a:solidFill>
                <a:latin typeface="Nunito"/>
                <a:ea typeface="Roboto"/>
              </a:rPr>
              <a:t>significatif</a:t>
            </a:r>
            <a:r>
              <a:rPr lang="en-US" dirty="0">
                <a:solidFill>
                  <a:schemeClr val="tx1"/>
                </a:solidFill>
                <a:latin typeface="Nunito"/>
                <a:ea typeface="Roboto"/>
              </a:rPr>
              <a:t> du </a:t>
            </a:r>
            <a:r>
              <a:rPr lang="en-US" dirty="0" err="1">
                <a:solidFill>
                  <a:schemeClr val="tx1"/>
                </a:solidFill>
                <a:latin typeface="Nunito"/>
                <a:ea typeface="Roboto"/>
              </a:rPr>
              <a:t>facteur</a:t>
            </a:r>
            <a:r>
              <a:rPr lang="en-US" dirty="0">
                <a:solidFill>
                  <a:schemeClr val="tx1"/>
                </a:solidFill>
                <a:latin typeface="Nunito"/>
                <a:ea typeface="Roboto"/>
              </a:rPr>
              <a:t> A sur la variable </a:t>
            </a:r>
            <a:r>
              <a:rPr lang="en-US" dirty="0" err="1">
                <a:solidFill>
                  <a:schemeClr val="tx1"/>
                </a:solidFill>
                <a:latin typeface="Nunito"/>
                <a:ea typeface="Roboto"/>
              </a:rPr>
              <a:t>dépendante</a:t>
            </a:r>
            <a:r>
              <a:rPr lang="en-US" dirty="0">
                <a:solidFill>
                  <a:schemeClr val="tx1"/>
                </a:solidFill>
                <a:latin typeface="Nunito"/>
                <a:ea typeface="Roboto"/>
              </a:rPr>
              <a:t>.</a:t>
            </a:r>
          </a:p>
          <a:p>
            <a:endParaRPr lang="en-US" dirty="0">
              <a:solidFill>
                <a:schemeClr val="tx1"/>
              </a:solidFill>
              <a:latin typeface="Nunito"/>
              <a:ea typeface="Roboto"/>
            </a:endParaRPr>
          </a:p>
          <a:p>
            <a:r>
              <a:rPr lang="en-US" dirty="0">
                <a:solidFill>
                  <a:schemeClr val="tx1"/>
                </a:solidFill>
                <a:latin typeface="Nunito"/>
                <a:ea typeface="Roboto"/>
              </a:rPr>
              <a:t>Il </a:t>
            </a:r>
            <a:r>
              <a:rPr lang="en-US" err="1">
                <a:solidFill>
                  <a:schemeClr val="tx1"/>
                </a:solidFill>
                <a:latin typeface="Nunito"/>
                <a:ea typeface="Roboto"/>
              </a:rPr>
              <a:t>existe</a:t>
            </a:r>
            <a:r>
              <a:rPr lang="en-US" dirty="0">
                <a:solidFill>
                  <a:schemeClr val="tx1"/>
                </a:solidFill>
                <a:latin typeface="Nunito"/>
                <a:ea typeface="Roboto"/>
              </a:rPr>
              <a:t> un </a:t>
            </a:r>
            <a:r>
              <a:rPr lang="en-US" err="1">
                <a:solidFill>
                  <a:schemeClr val="tx1"/>
                </a:solidFill>
                <a:latin typeface="Nunito"/>
                <a:ea typeface="Roboto"/>
              </a:rPr>
              <a:t>effet</a:t>
            </a:r>
            <a:r>
              <a:rPr lang="en-US" dirty="0">
                <a:solidFill>
                  <a:schemeClr val="tx1"/>
                </a:solidFill>
                <a:latin typeface="Nunito"/>
                <a:ea typeface="Roboto"/>
              </a:rPr>
              <a:t> </a:t>
            </a:r>
            <a:r>
              <a:rPr lang="en-US" err="1">
                <a:solidFill>
                  <a:schemeClr val="tx1"/>
                </a:solidFill>
                <a:latin typeface="Nunito"/>
                <a:ea typeface="Roboto"/>
              </a:rPr>
              <a:t>significatif</a:t>
            </a:r>
            <a:r>
              <a:rPr lang="en-US" dirty="0">
                <a:solidFill>
                  <a:schemeClr val="tx1"/>
                </a:solidFill>
                <a:latin typeface="Nunito"/>
                <a:ea typeface="Roboto"/>
              </a:rPr>
              <a:t> du </a:t>
            </a:r>
            <a:r>
              <a:rPr lang="en-US" err="1">
                <a:solidFill>
                  <a:schemeClr val="tx1"/>
                </a:solidFill>
                <a:latin typeface="Nunito"/>
                <a:ea typeface="Roboto"/>
              </a:rPr>
              <a:t>facteur</a:t>
            </a:r>
            <a:r>
              <a:rPr lang="en-US" dirty="0">
                <a:solidFill>
                  <a:schemeClr val="tx1"/>
                </a:solidFill>
                <a:latin typeface="Nunito"/>
                <a:ea typeface="Roboto"/>
              </a:rPr>
              <a:t> B sur la variable </a:t>
            </a:r>
            <a:r>
              <a:rPr lang="en-US" err="1">
                <a:solidFill>
                  <a:schemeClr val="tx1"/>
                </a:solidFill>
                <a:latin typeface="Nunito"/>
                <a:ea typeface="Roboto"/>
              </a:rPr>
              <a:t>dépendante</a:t>
            </a:r>
            <a:r>
              <a:rPr lang="en-US" dirty="0">
                <a:solidFill>
                  <a:schemeClr val="tx1"/>
                </a:solidFill>
                <a:latin typeface="Nunito"/>
                <a:ea typeface="Roboto"/>
              </a:rPr>
              <a:t>.</a:t>
            </a:r>
          </a:p>
          <a:p>
            <a:endParaRPr lang="en-US" dirty="0">
              <a:solidFill>
                <a:schemeClr val="tx1"/>
              </a:solidFill>
              <a:latin typeface="Nunito"/>
              <a:ea typeface="Roboto"/>
            </a:endParaRPr>
          </a:p>
          <a:p>
            <a:r>
              <a:rPr lang="en-US" dirty="0">
                <a:solidFill>
                  <a:schemeClr val="tx1"/>
                </a:solidFill>
                <a:latin typeface="Nunito"/>
                <a:ea typeface="Roboto"/>
              </a:rPr>
              <a:t>Il </a:t>
            </a:r>
            <a:r>
              <a:rPr lang="en-US" dirty="0" err="1">
                <a:solidFill>
                  <a:schemeClr val="tx1"/>
                </a:solidFill>
                <a:latin typeface="Nunito"/>
                <a:ea typeface="Roboto"/>
              </a:rPr>
              <a:t>existe</a:t>
            </a:r>
            <a:r>
              <a:rPr lang="en-US" dirty="0">
                <a:solidFill>
                  <a:schemeClr val="tx1"/>
                </a:solidFill>
                <a:latin typeface="Nunito"/>
                <a:ea typeface="Roboto"/>
              </a:rPr>
              <a:t> un </a:t>
            </a:r>
            <a:r>
              <a:rPr lang="en-US" dirty="0" err="1">
                <a:solidFill>
                  <a:schemeClr val="tx1"/>
                </a:solidFill>
                <a:latin typeface="Nunito"/>
                <a:ea typeface="Roboto"/>
              </a:rPr>
              <a:t>effet</a:t>
            </a:r>
            <a:r>
              <a:rPr lang="en-US" dirty="0">
                <a:solidFill>
                  <a:schemeClr val="tx1"/>
                </a:solidFill>
                <a:latin typeface="Nunito"/>
                <a:ea typeface="Roboto"/>
              </a:rPr>
              <a:t> </a:t>
            </a:r>
            <a:r>
              <a:rPr lang="en-US" dirty="0" err="1">
                <a:solidFill>
                  <a:schemeClr val="tx1"/>
                </a:solidFill>
                <a:latin typeface="Nunito"/>
                <a:ea typeface="Roboto"/>
              </a:rPr>
              <a:t>significatif</a:t>
            </a:r>
            <a:r>
              <a:rPr lang="en-US" dirty="0">
                <a:solidFill>
                  <a:schemeClr val="tx1"/>
                </a:solidFill>
                <a:latin typeface="Nunito"/>
                <a:ea typeface="Roboto"/>
              </a:rPr>
              <a:t> </a:t>
            </a:r>
            <a:r>
              <a:rPr lang="en-US" dirty="0" err="1">
                <a:solidFill>
                  <a:schemeClr val="tx1"/>
                </a:solidFill>
                <a:latin typeface="Nunito"/>
                <a:ea typeface="Roboto"/>
              </a:rPr>
              <a:t>d'interaction</a:t>
            </a:r>
            <a:r>
              <a:rPr lang="en-US" dirty="0">
                <a:solidFill>
                  <a:schemeClr val="tx1"/>
                </a:solidFill>
                <a:latin typeface="Nunito"/>
                <a:ea typeface="Roboto"/>
              </a:rPr>
              <a:t> entre les  deux </a:t>
            </a:r>
            <a:r>
              <a:rPr lang="en-US" dirty="0" err="1">
                <a:solidFill>
                  <a:schemeClr val="tx1"/>
                </a:solidFill>
                <a:latin typeface="Nunito"/>
                <a:ea typeface="Roboto"/>
              </a:rPr>
              <a:t>facteurs</a:t>
            </a:r>
            <a:r>
              <a:rPr lang="en-US" dirty="0">
                <a:solidFill>
                  <a:schemeClr val="tx1"/>
                </a:solidFill>
                <a:latin typeface="Nunito"/>
                <a:ea typeface="Roboto"/>
              </a:rPr>
              <a:t> A et B sur la variable </a:t>
            </a:r>
            <a:r>
              <a:rPr lang="en-US" dirty="0" err="1">
                <a:solidFill>
                  <a:schemeClr val="tx1"/>
                </a:solidFill>
                <a:latin typeface="Nunito"/>
                <a:ea typeface="Roboto"/>
              </a:rPr>
              <a:t>dépendante</a:t>
            </a:r>
            <a:r>
              <a:rPr lang="en-US" dirty="0">
                <a:solidFill>
                  <a:schemeClr val="tx1"/>
                </a:solidFill>
                <a:latin typeface="Nunito"/>
                <a:ea typeface="Roboto"/>
              </a:rPr>
              <a:t>.</a:t>
            </a:r>
          </a:p>
        </p:txBody>
      </p:sp>
      <p:sp>
        <p:nvSpPr>
          <p:cNvPr id="2" name="TextBox 3">
            <a:extLst>
              <a:ext uri="{FF2B5EF4-FFF2-40B4-BE49-F238E27FC236}">
                <a16:creationId xmlns:a16="http://schemas.microsoft.com/office/drawing/2014/main" id="{60B261EE-B462-6CD0-B602-BCD03CC172A7}"/>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32</a:t>
            </a:r>
          </a:p>
        </p:txBody>
      </p:sp>
    </p:spTree>
    <p:extLst>
      <p:ext uri="{BB962C8B-B14F-4D97-AF65-F5344CB8AC3E}">
        <p14:creationId xmlns:p14="http://schemas.microsoft.com/office/powerpoint/2010/main" val="149361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1"/>
          <p:cNvSpPr txBox="1">
            <a:spLocks noGrp="1"/>
          </p:cNvSpPr>
          <p:nvPr>
            <p:ph type="title"/>
          </p:nvPr>
        </p:nvSpPr>
        <p:spPr>
          <a:xfrm>
            <a:off x="935660" y="197016"/>
            <a:ext cx="7704000" cy="572700"/>
          </a:xfrm>
          <a:prstGeom prst="rect">
            <a:avLst/>
          </a:prstGeom>
        </p:spPr>
        <p:txBody>
          <a:bodyPr spcFirstLastPara="1" wrap="square" lIns="91425" tIns="91425" rIns="91425" bIns="91425" anchor="t" anchorCtr="0">
            <a:noAutofit/>
          </a:bodyPr>
          <a:lstStyle/>
          <a:p>
            <a:r>
              <a:rPr lang="en" sz="2500" dirty="0"/>
              <a:t>2.   Valeurs </a:t>
            </a:r>
            <a:r>
              <a:rPr lang="en" sz="2500" dirty="0" err="1"/>
              <a:t>moyennes</a:t>
            </a:r>
            <a:endParaRPr lang="fr-FR" sz="2500" dirty="0" err="1"/>
          </a:p>
        </p:txBody>
      </p:sp>
      <p:sp>
        <p:nvSpPr>
          <p:cNvPr id="11" name="ZoneTexte 10">
            <a:extLst>
              <a:ext uri="{FF2B5EF4-FFF2-40B4-BE49-F238E27FC236}">
                <a16:creationId xmlns:a16="http://schemas.microsoft.com/office/drawing/2014/main" id="{ED9ECBCA-ED05-B6CC-5D89-972A6BAD60E1}"/>
              </a:ext>
            </a:extLst>
          </p:cNvPr>
          <p:cNvSpPr txBox="1"/>
          <p:nvPr/>
        </p:nvSpPr>
        <p:spPr>
          <a:xfrm>
            <a:off x="763437" y="962923"/>
            <a:ext cx="2592238"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latin typeface="Nunito"/>
                <a:ea typeface="Roboto"/>
              </a:rPr>
              <a:t>Dans un premier temps, nous </a:t>
            </a:r>
            <a:r>
              <a:rPr lang="en-US" dirty="0" err="1">
                <a:solidFill>
                  <a:schemeClr val="tx1"/>
                </a:solidFill>
                <a:latin typeface="Nunito"/>
                <a:ea typeface="Roboto"/>
              </a:rPr>
              <a:t>calculons</a:t>
            </a:r>
            <a:r>
              <a:rPr lang="en-US" dirty="0">
                <a:solidFill>
                  <a:schemeClr val="tx1"/>
                </a:solidFill>
                <a:latin typeface="Nunito"/>
                <a:ea typeface="Roboto"/>
              </a:rPr>
              <a:t> les </a:t>
            </a:r>
            <a:r>
              <a:rPr lang="en-US" dirty="0" err="1">
                <a:solidFill>
                  <a:schemeClr val="tx1"/>
                </a:solidFill>
                <a:latin typeface="Nunito"/>
                <a:ea typeface="Roboto"/>
              </a:rPr>
              <a:t>valeurs</a:t>
            </a:r>
            <a:r>
              <a:rPr lang="en-US" dirty="0">
                <a:solidFill>
                  <a:schemeClr val="tx1"/>
                </a:solidFill>
                <a:latin typeface="Nunito"/>
                <a:ea typeface="Roboto"/>
              </a:rPr>
              <a:t> </a:t>
            </a:r>
            <a:r>
              <a:rPr lang="en-US" dirty="0" err="1">
                <a:solidFill>
                  <a:schemeClr val="tx1"/>
                </a:solidFill>
                <a:latin typeface="Nunito"/>
                <a:ea typeface="Roboto"/>
              </a:rPr>
              <a:t>moyennes</a:t>
            </a:r>
            <a:r>
              <a:rPr lang="en-US" dirty="0">
                <a:solidFill>
                  <a:schemeClr val="tx1"/>
                </a:solidFill>
                <a:latin typeface="Nunito"/>
                <a:ea typeface="Roboto"/>
              </a:rPr>
              <a:t> des </a:t>
            </a:r>
            <a:r>
              <a:rPr lang="en-US" dirty="0" err="1">
                <a:solidFill>
                  <a:schemeClr val="tx1"/>
                </a:solidFill>
                <a:latin typeface="Nunito"/>
                <a:ea typeface="Roboto"/>
              </a:rPr>
              <a:t>groupes</a:t>
            </a:r>
            <a:r>
              <a:rPr lang="en-US" dirty="0">
                <a:solidFill>
                  <a:schemeClr val="tx1"/>
                </a:solidFill>
                <a:latin typeface="Nunito"/>
                <a:ea typeface="Roboto"/>
              </a:rPr>
              <a:t> </a:t>
            </a:r>
            <a:r>
              <a:rPr lang="en-US" dirty="0" err="1">
                <a:solidFill>
                  <a:schemeClr val="tx1"/>
                </a:solidFill>
                <a:latin typeface="Nunito"/>
                <a:ea typeface="Roboto"/>
              </a:rPr>
              <a:t>individuels</a:t>
            </a:r>
            <a:r>
              <a:rPr lang="en-US" dirty="0">
                <a:solidFill>
                  <a:schemeClr val="tx1"/>
                </a:solidFill>
                <a:latin typeface="Nunito"/>
                <a:ea typeface="Roboto"/>
              </a:rPr>
              <a:t>, </a:t>
            </a:r>
            <a:r>
              <a:rPr lang="en-US" dirty="0" err="1">
                <a:solidFill>
                  <a:schemeClr val="tx1"/>
                </a:solidFill>
                <a:latin typeface="Nunito"/>
                <a:ea typeface="Roboto"/>
              </a:rPr>
              <a:t>c'est</a:t>
            </a:r>
            <a:r>
              <a:rPr lang="en-US" dirty="0">
                <a:solidFill>
                  <a:schemeClr val="tx1"/>
                </a:solidFill>
                <a:latin typeface="Nunito"/>
                <a:ea typeface="Roboto"/>
              </a:rPr>
              <a:t>-à-dire des hommes qui </a:t>
            </a:r>
            <a:r>
              <a:rPr lang="en-US" dirty="0" err="1">
                <a:solidFill>
                  <a:schemeClr val="tx1"/>
                </a:solidFill>
                <a:latin typeface="Nunito"/>
                <a:ea typeface="Roboto"/>
              </a:rPr>
              <a:t>n'ont</a:t>
            </a:r>
            <a:r>
              <a:rPr lang="en-US" dirty="0">
                <a:solidFill>
                  <a:schemeClr val="tx1"/>
                </a:solidFill>
                <a:latin typeface="Nunito"/>
                <a:ea typeface="Roboto"/>
              </a:rPr>
              <a:t> pas </a:t>
            </a:r>
            <a:r>
              <a:rPr lang="en-US" dirty="0" err="1">
                <a:solidFill>
                  <a:schemeClr val="tx1"/>
                </a:solidFill>
                <a:latin typeface="Nunito"/>
                <a:ea typeface="Roboto"/>
              </a:rPr>
              <a:t>étudié</a:t>
            </a:r>
            <a:r>
              <a:rPr lang="en-US" dirty="0">
                <a:solidFill>
                  <a:schemeClr val="tx1"/>
                </a:solidFill>
                <a:latin typeface="Nunito"/>
                <a:ea typeface="Roboto"/>
              </a:rPr>
              <a:t>, </a:t>
            </a:r>
            <a:r>
              <a:rPr lang="en-US" dirty="0" err="1">
                <a:solidFill>
                  <a:schemeClr val="tx1"/>
                </a:solidFill>
                <a:latin typeface="Nunito"/>
                <a:ea typeface="Roboto"/>
              </a:rPr>
              <a:t>soit</a:t>
            </a:r>
            <a:r>
              <a:rPr lang="en-US" dirty="0">
                <a:solidFill>
                  <a:schemeClr val="tx1"/>
                </a:solidFill>
                <a:latin typeface="Nunito"/>
                <a:ea typeface="Roboto"/>
              </a:rPr>
              <a:t> 5,8, </a:t>
            </a:r>
            <a:r>
              <a:rPr lang="en-US" dirty="0" err="1">
                <a:solidFill>
                  <a:schemeClr val="tx1"/>
                </a:solidFill>
                <a:latin typeface="Nunito"/>
                <a:ea typeface="Roboto"/>
              </a:rPr>
              <a:t>puis</a:t>
            </a:r>
            <a:r>
              <a:rPr lang="en-US" dirty="0">
                <a:solidFill>
                  <a:schemeClr val="tx1"/>
                </a:solidFill>
                <a:latin typeface="Nunito"/>
                <a:ea typeface="Roboto"/>
              </a:rPr>
              <a:t> des hommes qui </a:t>
            </a:r>
            <a:r>
              <a:rPr lang="en-US" dirty="0" err="1">
                <a:solidFill>
                  <a:schemeClr val="tx1"/>
                </a:solidFill>
                <a:latin typeface="Nunito"/>
                <a:ea typeface="Roboto"/>
              </a:rPr>
              <a:t>ont</a:t>
            </a:r>
            <a:r>
              <a:rPr lang="en-US" dirty="0">
                <a:solidFill>
                  <a:schemeClr val="tx1"/>
                </a:solidFill>
                <a:latin typeface="Nunito"/>
                <a:ea typeface="Roboto"/>
              </a:rPr>
              <a:t> </a:t>
            </a:r>
            <a:r>
              <a:rPr lang="en-US" dirty="0" err="1">
                <a:solidFill>
                  <a:schemeClr val="tx1"/>
                </a:solidFill>
                <a:latin typeface="Nunito"/>
                <a:ea typeface="Roboto"/>
              </a:rPr>
              <a:t>étudié</a:t>
            </a:r>
            <a:r>
              <a:rPr lang="en-US" dirty="0">
                <a:solidFill>
                  <a:schemeClr val="tx1"/>
                </a:solidFill>
                <a:latin typeface="Nunito"/>
                <a:ea typeface="Roboto"/>
              </a:rPr>
              <a:t>, </a:t>
            </a:r>
            <a:r>
              <a:rPr lang="en-US" dirty="0" err="1">
                <a:solidFill>
                  <a:schemeClr val="tx1"/>
                </a:solidFill>
                <a:latin typeface="Nunito"/>
                <a:ea typeface="Roboto"/>
              </a:rPr>
              <a:t>soit</a:t>
            </a:r>
            <a:r>
              <a:rPr lang="en-US" dirty="0">
                <a:solidFill>
                  <a:schemeClr val="tx1"/>
                </a:solidFill>
                <a:latin typeface="Nunito"/>
                <a:ea typeface="Roboto"/>
              </a:rPr>
              <a:t> 5,4, et nous </a:t>
            </a:r>
            <a:r>
              <a:rPr lang="en-US" dirty="0" err="1">
                <a:solidFill>
                  <a:schemeClr val="tx1"/>
                </a:solidFill>
                <a:latin typeface="Nunito"/>
                <a:ea typeface="Roboto"/>
              </a:rPr>
              <a:t>faisons</a:t>
            </a:r>
            <a:r>
              <a:rPr lang="en-US" dirty="0">
                <a:solidFill>
                  <a:schemeClr val="tx1"/>
                </a:solidFill>
                <a:latin typeface="Nunito"/>
                <a:ea typeface="Roboto"/>
              </a:rPr>
              <a:t> de </a:t>
            </a:r>
            <a:r>
              <a:rPr lang="en-US" dirty="0" err="1">
                <a:solidFill>
                  <a:schemeClr val="tx1"/>
                </a:solidFill>
                <a:latin typeface="Nunito"/>
                <a:ea typeface="Roboto"/>
              </a:rPr>
              <a:t>même</a:t>
            </a:r>
            <a:r>
              <a:rPr lang="en-US" dirty="0">
                <a:solidFill>
                  <a:schemeClr val="tx1"/>
                </a:solidFill>
                <a:latin typeface="Nunito"/>
                <a:ea typeface="Roboto"/>
              </a:rPr>
              <a:t> pour les femmes.</a:t>
            </a:r>
            <a:endParaRPr lang="fr-FR" dirty="0">
              <a:solidFill>
                <a:schemeClr val="tx1"/>
              </a:solidFill>
              <a:latin typeface="Nunito"/>
            </a:endParaRPr>
          </a:p>
          <a:p>
            <a:endParaRPr lang="en-US" dirty="0">
              <a:solidFill>
                <a:schemeClr val="tx1"/>
              </a:solidFill>
              <a:latin typeface="Nunito"/>
              <a:ea typeface="Roboto"/>
            </a:endParaRPr>
          </a:p>
          <a:p>
            <a:r>
              <a:rPr lang="en-US" dirty="0">
                <a:solidFill>
                  <a:schemeClr val="tx1"/>
                </a:solidFill>
                <a:latin typeface="Nunito"/>
                <a:ea typeface="Roboto"/>
              </a:rPr>
              <a:t>Nous </a:t>
            </a:r>
            <a:r>
              <a:rPr lang="en-US" dirty="0" err="1">
                <a:solidFill>
                  <a:schemeClr val="tx1"/>
                </a:solidFill>
                <a:latin typeface="Nunito"/>
                <a:ea typeface="Roboto"/>
              </a:rPr>
              <a:t>calculons</a:t>
            </a:r>
            <a:r>
              <a:rPr lang="en-US" dirty="0">
                <a:solidFill>
                  <a:schemeClr val="tx1"/>
                </a:solidFill>
                <a:latin typeface="Nunito"/>
                <a:ea typeface="Roboto"/>
              </a:rPr>
              <a:t> ensuite la </a:t>
            </a:r>
            <a:r>
              <a:rPr lang="en-US" dirty="0" err="1">
                <a:solidFill>
                  <a:schemeClr val="tx1"/>
                </a:solidFill>
                <a:latin typeface="Nunito"/>
                <a:ea typeface="Roboto"/>
              </a:rPr>
              <a:t>moyenne</a:t>
            </a:r>
            <a:r>
              <a:rPr lang="en-US" dirty="0">
                <a:solidFill>
                  <a:schemeClr val="tx1"/>
                </a:solidFill>
                <a:latin typeface="Nunito"/>
                <a:ea typeface="Roboto"/>
              </a:rPr>
              <a:t> de </a:t>
            </a:r>
            <a:r>
              <a:rPr lang="en-US" dirty="0" err="1">
                <a:solidFill>
                  <a:schemeClr val="tx1"/>
                </a:solidFill>
                <a:latin typeface="Nunito"/>
                <a:ea typeface="Roboto"/>
              </a:rPr>
              <a:t>tous</a:t>
            </a:r>
            <a:r>
              <a:rPr lang="en-US" dirty="0">
                <a:solidFill>
                  <a:schemeClr val="tx1"/>
                </a:solidFill>
                <a:latin typeface="Nunito"/>
                <a:ea typeface="Roboto"/>
              </a:rPr>
              <a:t> les hommes et de </a:t>
            </a:r>
            <a:r>
              <a:rPr lang="en-US" dirty="0" err="1">
                <a:solidFill>
                  <a:schemeClr val="tx1"/>
                </a:solidFill>
                <a:latin typeface="Nunito"/>
                <a:ea typeface="Roboto"/>
              </a:rPr>
              <a:t>toutes</a:t>
            </a:r>
            <a:r>
              <a:rPr lang="en-US" dirty="0">
                <a:solidFill>
                  <a:schemeClr val="tx1"/>
                </a:solidFill>
                <a:latin typeface="Nunito"/>
                <a:ea typeface="Roboto"/>
              </a:rPr>
              <a:t> les femmes, </a:t>
            </a:r>
            <a:r>
              <a:rPr lang="en-US" dirty="0" err="1">
                <a:solidFill>
                  <a:schemeClr val="tx1"/>
                </a:solidFill>
                <a:latin typeface="Nunito"/>
                <a:ea typeface="Roboto"/>
              </a:rPr>
              <a:t>ainsi</a:t>
            </a:r>
            <a:r>
              <a:rPr lang="en-US" dirty="0">
                <a:solidFill>
                  <a:schemeClr val="tx1"/>
                </a:solidFill>
                <a:latin typeface="Nunito"/>
                <a:ea typeface="Roboto"/>
              </a:rPr>
              <a:t> que de </a:t>
            </a:r>
            <a:r>
              <a:rPr lang="en-US" dirty="0" err="1">
                <a:solidFill>
                  <a:schemeClr val="tx1"/>
                </a:solidFill>
                <a:latin typeface="Nunito"/>
                <a:ea typeface="Roboto"/>
              </a:rPr>
              <a:t>ceux</a:t>
            </a:r>
            <a:r>
              <a:rPr lang="en-US" dirty="0">
                <a:solidFill>
                  <a:schemeClr val="tx1"/>
                </a:solidFill>
                <a:latin typeface="Nunito"/>
                <a:ea typeface="Roboto"/>
              </a:rPr>
              <a:t> qui </a:t>
            </a:r>
            <a:r>
              <a:rPr lang="en-US" dirty="0" err="1">
                <a:solidFill>
                  <a:schemeClr val="tx1"/>
                </a:solidFill>
                <a:latin typeface="Nunito"/>
                <a:ea typeface="Roboto"/>
              </a:rPr>
              <a:t>n'ont</a:t>
            </a:r>
            <a:r>
              <a:rPr lang="en-US" dirty="0">
                <a:solidFill>
                  <a:schemeClr val="tx1"/>
                </a:solidFill>
                <a:latin typeface="Nunito"/>
                <a:ea typeface="Roboto"/>
              </a:rPr>
              <a:t> pas </a:t>
            </a:r>
            <a:r>
              <a:rPr lang="en-US" dirty="0" err="1">
                <a:solidFill>
                  <a:schemeClr val="tx1"/>
                </a:solidFill>
                <a:latin typeface="Nunito"/>
                <a:ea typeface="Roboto"/>
              </a:rPr>
              <a:t>étudié</a:t>
            </a:r>
            <a:r>
              <a:rPr lang="en-US" dirty="0">
                <a:solidFill>
                  <a:schemeClr val="tx1"/>
                </a:solidFill>
                <a:latin typeface="Nunito"/>
                <a:ea typeface="Roboto"/>
              </a:rPr>
              <a:t> et de </a:t>
            </a:r>
            <a:r>
              <a:rPr lang="en-US" dirty="0" err="1">
                <a:solidFill>
                  <a:schemeClr val="tx1"/>
                </a:solidFill>
                <a:latin typeface="Nunito"/>
                <a:ea typeface="Roboto"/>
              </a:rPr>
              <a:t>ceux</a:t>
            </a:r>
            <a:r>
              <a:rPr lang="en-US" dirty="0">
                <a:solidFill>
                  <a:schemeClr val="tx1"/>
                </a:solidFill>
                <a:latin typeface="Nunito"/>
                <a:ea typeface="Roboto"/>
              </a:rPr>
              <a:t> qui </a:t>
            </a:r>
            <a:r>
              <a:rPr lang="en-US" dirty="0" err="1">
                <a:solidFill>
                  <a:schemeClr val="tx1"/>
                </a:solidFill>
                <a:latin typeface="Nunito"/>
                <a:ea typeface="Roboto"/>
              </a:rPr>
              <a:t>ont</a:t>
            </a:r>
            <a:r>
              <a:rPr lang="en-US" dirty="0">
                <a:solidFill>
                  <a:schemeClr val="tx1"/>
                </a:solidFill>
                <a:latin typeface="Nunito"/>
                <a:ea typeface="Roboto"/>
              </a:rPr>
              <a:t> </a:t>
            </a:r>
            <a:r>
              <a:rPr lang="en-US" dirty="0" err="1">
                <a:solidFill>
                  <a:schemeClr val="tx1"/>
                </a:solidFill>
                <a:latin typeface="Nunito"/>
                <a:ea typeface="Roboto"/>
              </a:rPr>
              <a:t>étudié</a:t>
            </a:r>
            <a:r>
              <a:rPr lang="en-US" dirty="0">
                <a:solidFill>
                  <a:schemeClr val="tx1"/>
                </a:solidFill>
                <a:latin typeface="Nunito"/>
                <a:ea typeface="Roboto"/>
              </a:rPr>
              <a:t>, </a:t>
            </a:r>
            <a:r>
              <a:rPr lang="en-US" dirty="0" err="1">
                <a:solidFill>
                  <a:schemeClr val="tx1"/>
                </a:solidFill>
                <a:latin typeface="Nunito"/>
                <a:ea typeface="Roboto"/>
              </a:rPr>
              <a:t>respectivement</a:t>
            </a:r>
            <a:r>
              <a:rPr lang="en-US" dirty="0">
                <a:solidFill>
                  <a:schemeClr val="tx1"/>
                </a:solidFill>
                <a:latin typeface="Nunito"/>
                <a:ea typeface="Roboto"/>
              </a:rPr>
              <a:t>. </a:t>
            </a:r>
            <a:r>
              <a:rPr lang="en-US" dirty="0" err="1">
                <a:solidFill>
                  <a:schemeClr val="tx1"/>
                </a:solidFill>
                <a:latin typeface="Nunito"/>
                <a:ea typeface="Roboto"/>
              </a:rPr>
              <a:t>Enfin</a:t>
            </a:r>
            <a:r>
              <a:rPr lang="en-US" dirty="0">
                <a:solidFill>
                  <a:schemeClr val="tx1"/>
                </a:solidFill>
                <a:latin typeface="Nunito"/>
                <a:ea typeface="Roboto"/>
              </a:rPr>
              <a:t>, nous </a:t>
            </a:r>
            <a:r>
              <a:rPr lang="en-US" dirty="0" err="1">
                <a:solidFill>
                  <a:schemeClr val="tx1"/>
                </a:solidFill>
                <a:latin typeface="Nunito"/>
                <a:ea typeface="Roboto"/>
              </a:rPr>
              <a:t>calculons</a:t>
            </a:r>
            <a:r>
              <a:rPr lang="en-US" dirty="0">
                <a:solidFill>
                  <a:schemeClr val="tx1"/>
                </a:solidFill>
                <a:latin typeface="Nunito"/>
                <a:ea typeface="Roboto"/>
              </a:rPr>
              <a:t> la </a:t>
            </a:r>
            <a:r>
              <a:rPr lang="en-US" dirty="0" err="1">
                <a:solidFill>
                  <a:schemeClr val="tx1"/>
                </a:solidFill>
                <a:latin typeface="Nunito"/>
                <a:ea typeface="Roboto"/>
              </a:rPr>
              <a:t>moyenne</a:t>
            </a:r>
            <a:r>
              <a:rPr lang="en-US" dirty="0">
                <a:solidFill>
                  <a:schemeClr val="tx1"/>
                </a:solidFill>
                <a:latin typeface="Nunito"/>
                <a:ea typeface="Roboto"/>
              </a:rPr>
              <a:t> </a:t>
            </a:r>
            <a:r>
              <a:rPr lang="en-US" dirty="0" err="1">
                <a:solidFill>
                  <a:schemeClr val="tx1"/>
                </a:solidFill>
                <a:latin typeface="Nunito"/>
                <a:ea typeface="Roboto"/>
              </a:rPr>
              <a:t>globale</a:t>
            </a:r>
            <a:r>
              <a:rPr lang="en-US" dirty="0">
                <a:solidFill>
                  <a:schemeClr val="tx1"/>
                </a:solidFill>
                <a:latin typeface="Nunito"/>
                <a:ea typeface="Roboto"/>
              </a:rPr>
              <a:t>, qui </a:t>
            </a:r>
            <a:r>
              <a:rPr lang="en-US" dirty="0" err="1">
                <a:solidFill>
                  <a:schemeClr val="tx1"/>
                </a:solidFill>
                <a:latin typeface="Nunito"/>
                <a:ea typeface="Roboto"/>
              </a:rPr>
              <a:t>est</a:t>
            </a:r>
            <a:r>
              <a:rPr lang="en-US" dirty="0">
                <a:solidFill>
                  <a:schemeClr val="tx1"/>
                </a:solidFill>
                <a:latin typeface="Nunito"/>
                <a:ea typeface="Roboto"/>
              </a:rPr>
              <a:t> de 5,4.</a:t>
            </a:r>
            <a:endParaRPr lang="en-US" dirty="0">
              <a:solidFill>
                <a:schemeClr val="tx1"/>
              </a:solidFill>
              <a:latin typeface="Nunito"/>
            </a:endParaRPr>
          </a:p>
          <a:p>
            <a:endParaRPr lang="en-US" dirty="0">
              <a:solidFill>
                <a:schemeClr val="tx1"/>
              </a:solidFill>
              <a:latin typeface="Nunito"/>
              <a:ea typeface="Roboto"/>
              <a:cs typeface="Roboto"/>
            </a:endParaRPr>
          </a:p>
        </p:txBody>
      </p:sp>
      <p:graphicFrame>
        <p:nvGraphicFramePr>
          <p:cNvPr id="3" name="Tableau 2">
            <a:extLst>
              <a:ext uri="{FF2B5EF4-FFF2-40B4-BE49-F238E27FC236}">
                <a16:creationId xmlns:a16="http://schemas.microsoft.com/office/drawing/2014/main" id="{B83B4FE0-40FC-12A0-0B51-94F7D4F2E662}"/>
              </a:ext>
            </a:extLst>
          </p:cNvPr>
          <p:cNvGraphicFramePr>
            <a:graphicFrameLocks noGrp="1"/>
          </p:cNvGraphicFramePr>
          <p:nvPr/>
        </p:nvGraphicFramePr>
        <p:xfrm>
          <a:off x="3687792" y="970471"/>
          <a:ext cx="5092404" cy="3705812"/>
        </p:xfrm>
        <a:graphic>
          <a:graphicData uri="http://schemas.openxmlformats.org/drawingml/2006/table">
            <a:tbl>
              <a:tblPr firstRow="1" bandRow="1">
                <a:tableStyleId>{CE0D83E0-BFE4-4B52-8938-A2CA470A759C}</a:tableStyleId>
              </a:tblPr>
              <a:tblGrid>
                <a:gridCol w="1154663">
                  <a:extLst>
                    <a:ext uri="{9D8B030D-6E8A-4147-A177-3AD203B41FA5}">
                      <a16:colId xmlns:a16="http://schemas.microsoft.com/office/drawing/2014/main" val="3740770426"/>
                    </a:ext>
                  </a:extLst>
                </a:gridCol>
                <a:gridCol w="1395463">
                  <a:extLst>
                    <a:ext uri="{9D8B030D-6E8A-4147-A177-3AD203B41FA5}">
                      <a16:colId xmlns:a16="http://schemas.microsoft.com/office/drawing/2014/main" val="1138524745"/>
                    </a:ext>
                  </a:extLst>
                </a:gridCol>
                <a:gridCol w="1271139">
                  <a:extLst>
                    <a:ext uri="{9D8B030D-6E8A-4147-A177-3AD203B41FA5}">
                      <a16:colId xmlns:a16="http://schemas.microsoft.com/office/drawing/2014/main" val="3585338095"/>
                    </a:ext>
                  </a:extLst>
                </a:gridCol>
                <a:gridCol w="1271139">
                  <a:extLst>
                    <a:ext uri="{9D8B030D-6E8A-4147-A177-3AD203B41FA5}">
                      <a16:colId xmlns:a16="http://schemas.microsoft.com/office/drawing/2014/main" val="200321984"/>
                    </a:ext>
                  </a:extLst>
                </a:gridCol>
              </a:tblGrid>
              <a:tr h="228834">
                <a:tc>
                  <a:txBody>
                    <a:bodyPr/>
                    <a:lstStyle/>
                    <a:p>
                      <a:pPr algn="r" fontAlgn="auto"/>
                      <a:endParaRPr lang="fr-FR" sz="1400">
                        <a:solidFill>
                          <a:srgbClr val="084569"/>
                        </a:solidFill>
                        <a:effectLst/>
                        <a:latin typeface="Nunito" pitchFamily="2" charset="0"/>
                      </a:endParaRPr>
                    </a:p>
                  </a:txBody>
                  <a:tcPr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noFill/>
                  </a:tcPr>
                </a:tc>
                <a:tc>
                  <a:txBody>
                    <a:bodyPr/>
                    <a:lstStyle/>
                    <a:p>
                      <a:pPr algn="ctr" fontAlgn="base"/>
                      <a:r>
                        <a:rPr lang="fr-FR" sz="1400" b="1" dirty="0">
                          <a:solidFill>
                            <a:srgbClr val="FFFFFF"/>
                          </a:solidFill>
                          <a:effectLst/>
                          <a:latin typeface="Nunito"/>
                        </a:rPr>
                        <a:t>Non étudié</a:t>
                      </a:r>
                      <a:endParaRPr lang="fr-FR" dirty="0">
                        <a:effectLst/>
                        <a:latin typeface="Nunito"/>
                      </a:endParaRPr>
                    </a:p>
                  </a:txBody>
                  <a:tcPr anchor="ctr">
                    <a:lnL w="12700"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ctr" fontAlgn="base"/>
                      <a:r>
                        <a:rPr lang="fr-FR" sz="1400" b="1" dirty="0">
                          <a:solidFill>
                            <a:srgbClr val="FFFFFF"/>
                          </a:solidFill>
                          <a:effectLst/>
                          <a:latin typeface="Nunito"/>
                        </a:rPr>
                        <a:t>étudié</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auto"/>
                      <a:endParaRPr lang="fr-FR" sz="1400">
                        <a:solidFill>
                          <a:srgbClr val="084569"/>
                        </a:solidFill>
                        <a:effectLst/>
                        <a:latin typeface="Nunito" pitchFamily="2"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extLst>
                  <a:ext uri="{0D108BD9-81ED-4DB2-BD59-A6C34878D82A}">
                    <a16:rowId xmlns:a16="http://schemas.microsoft.com/office/drawing/2014/main" val="584808130"/>
                  </a:ext>
                </a:extLst>
              </a:tr>
              <a:tr h="872961">
                <a:tc>
                  <a:txBody>
                    <a:bodyPr/>
                    <a:lstStyle/>
                    <a:p>
                      <a:pPr algn="ctr" fontAlgn="base"/>
                      <a:r>
                        <a:rPr lang="fr-FR" sz="1400" b="1" dirty="0">
                          <a:solidFill>
                            <a:srgbClr val="FFFFFF"/>
                          </a:solidFill>
                          <a:effectLst/>
                          <a:latin typeface="Nunito"/>
                        </a:rPr>
                        <a:t>homme</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base"/>
                      <a:r>
                        <a:rPr lang="fr-FR" sz="1400" dirty="0">
                          <a:solidFill>
                            <a:srgbClr val="084569"/>
                          </a:solidFill>
                          <a:effectLst/>
                          <a:latin typeface="Nunito"/>
                        </a:rPr>
                        <a:t>6</a:t>
                      </a:r>
                      <a:endParaRPr lang="fr-FR" dirty="0">
                        <a:effectLst/>
                        <a:latin typeface="Nunito"/>
                      </a:endParaRPr>
                    </a:p>
                    <a:p>
                      <a:pPr algn="r" fontAlgn="base"/>
                      <a:r>
                        <a:rPr lang="fr-FR" sz="1400" dirty="0">
                          <a:solidFill>
                            <a:srgbClr val="084569"/>
                          </a:solidFill>
                          <a:effectLst/>
                          <a:latin typeface="Nunito"/>
                        </a:rPr>
                        <a:t>4</a:t>
                      </a:r>
                      <a:endParaRPr lang="fr-FR" dirty="0">
                        <a:effectLst/>
                        <a:latin typeface="Nunito"/>
                      </a:endParaRPr>
                    </a:p>
                    <a:p>
                      <a:pPr algn="r" fontAlgn="base"/>
                      <a:r>
                        <a:rPr lang="fr-FR" sz="1400" dirty="0">
                          <a:solidFill>
                            <a:srgbClr val="084569"/>
                          </a:solidFill>
                          <a:effectLst/>
                          <a:latin typeface="Nunito"/>
                        </a:rPr>
                        <a:t>7</a:t>
                      </a:r>
                      <a:endParaRPr lang="fr-FR" dirty="0">
                        <a:effectLst/>
                        <a:latin typeface="Nunito"/>
                      </a:endParaRPr>
                    </a:p>
                    <a:p>
                      <a:pPr algn="r" fontAlgn="base"/>
                      <a:r>
                        <a:rPr lang="fr-FR" sz="1400" dirty="0">
                          <a:solidFill>
                            <a:srgbClr val="084569"/>
                          </a:solidFill>
                          <a:effectLst/>
                          <a:latin typeface="Nunito"/>
                        </a:rPr>
                        <a:t>9</a:t>
                      </a:r>
                      <a:endParaRPr lang="fr-FR" dirty="0">
                        <a:effectLst/>
                        <a:latin typeface="Nunito"/>
                      </a:endParaRPr>
                    </a:p>
                    <a:p>
                      <a:pPr algn="r" fontAlgn="base"/>
                      <a:r>
                        <a:rPr lang="fr-FR" sz="1400" dirty="0">
                          <a:solidFill>
                            <a:srgbClr val="084569"/>
                          </a:solidFill>
                          <a:effectLst/>
                          <a:latin typeface="Nunito"/>
                        </a:rPr>
                        <a:t>3</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r" fontAlgn="base"/>
                      <a:r>
                        <a:rPr lang="fr-FR" sz="1400" dirty="0">
                          <a:solidFill>
                            <a:srgbClr val="084569"/>
                          </a:solidFill>
                          <a:effectLst/>
                          <a:latin typeface="Nunito"/>
                        </a:rPr>
                        <a:t>4</a:t>
                      </a:r>
                      <a:endParaRPr lang="fr-FR" dirty="0">
                        <a:effectLst/>
                        <a:latin typeface="Nunito"/>
                      </a:endParaRPr>
                    </a:p>
                    <a:p>
                      <a:pPr algn="r" fontAlgn="base"/>
                      <a:r>
                        <a:rPr lang="fr-FR" sz="1400" dirty="0">
                          <a:solidFill>
                            <a:srgbClr val="084569"/>
                          </a:solidFill>
                          <a:effectLst/>
                          <a:latin typeface="Nunito"/>
                        </a:rPr>
                        <a:t>5</a:t>
                      </a:r>
                      <a:endParaRPr lang="fr-FR" dirty="0">
                        <a:effectLst/>
                        <a:latin typeface="Nunito"/>
                      </a:endParaRPr>
                    </a:p>
                    <a:p>
                      <a:pPr algn="r" fontAlgn="base"/>
                      <a:r>
                        <a:rPr lang="fr-FR" sz="1400" dirty="0">
                          <a:solidFill>
                            <a:srgbClr val="084569"/>
                          </a:solidFill>
                          <a:effectLst/>
                          <a:latin typeface="Nunito"/>
                        </a:rPr>
                        <a:t>6</a:t>
                      </a:r>
                      <a:endParaRPr lang="fr-FR" dirty="0">
                        <a:effectLst/>
                        <a:latin typeface="Nunito"/>
                      </a:endParaRPr>
                    </a:p>
                    <a:p>
                      <a:pPr algn="r" fontAlgn="base"/>
                      <a:r>
                        <a:rPr lang="fr-FR" sz="1400" dirty="0">
                          <a:solidFill>
                            <a:srgbClr val="084569"/>
                          </a:solidFill>
                          <a:effectLst/>
                          <a:latin typeface="Nunito"/>
                        </a:rPr>
                        <a:t>7</a:t>
                      </a:r>
                      <a:endParaRPr lang="fr-FR" dirty="0">
                        <a:effectLst/>
                        <a:latin typeface="Nunito"/>
                      </a:endParaRPr>
                    </a:p>
                    <a:p>
                      <a:pPr algn="r" fontAlgn="base"/>
                      <a:r>
                        <a:rPr lang="fr-FR" sz="1400" dirty="0">
                          <a:solidFill>
                            <a:srgbClr val="084569"/>
                          </a:solidFill>
                          <a:effectLst/>
                          <a:latin typeface="Nunito"/>
                        </a:rPr>
                        <a:t>5</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r" fontAlgn="auto"/>
                      <a:endParaRPr lang="fr-FR" sz="1400">
                        <a:solidFill>
                          <a:srgbClr val="084569"/>
                        </a:solidFill>
                        <a:effectLst/>
                        <a:latin typeface="Nunito" pitchFamily="2"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252241394"/>
                  </a:ext>
                </a:extLst>
              </a:tr>
              <a:tr h="389866">
                <a:tc>
                  <a:txBody>
                    <a:bodyPr/>
                    <a:lstStyle/>
                    <a:p>
                      <a:pPr algn="ctr" fontAlgn="base"/>
                      <a:r>
                        <a:rPr lang="fr-FR" sz="1400" b="1" dirty="0">
                          <a:solidFill>
                            <a:srgbClr val="FFFFFF"/>
                          </a:solidFill>
                          <a:effectLst/>
                          <a:latin typeface="Nunito"/>
                        </a:rPr>
                        <a:t>Moyenne</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base"/>
                      <a:r>
                        <a:rPr lang="fr-FR" sz="1400" dirty="0">
                          <a:solidFill>
                            <a:srgbClr val="FFFFFF"/>
                          </a:solidFill>
                          <a:effectLst/>
                          <a:latin typeface="Nunito"/>
                        </a:rPr>
                        <a:t>5.8</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base"/>
                      <a:r>
                        <a:rPr lang="fr-FR" sz="1400" dirty="0">
                          <a:solidFill>
                            <a:srgbClr val="FFFFFF"/>
                          </a:solidFill>
                          <a:effectLst/>
                          <a:latin typeface="Nunito"/>
                        </a:rPr>
                        <a:t>5.4</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base"/>
                      <a:r>
                        <a:rPr lang="fr-FR" sz="1400" dirty="0">
                          <a:solidFill>
                            <a:srgbClr val="FFFFFF"/>
                          </a:solidFill>
                          <a:effectLst/>
                          <a:latin typeface="Nunito"/>
                        </a:rPr>
                        <a:t>5.6</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extLst>
                  <a:ext uri="{0D108BD9-81ED-4DB2-BD59-A6C34878D82A}">
                    <a16:rowId xmlns:a16="http://schemas.microsoft.com/office/drawing/2014/main" val="2982587779"/>
                  </a:ext>
                </a:extLst>
              </a:tr>
              <a:tr h="872961">
                <a:tc>
                  <a:txBody>
                    <a:bodyPr/>
                    <a:lstStyle/>
                    <a:p>
                      <a:pPr algn="ctr" fontAlgn="base"/>
                      <a:r>
                        <a:rPr lang="fr-FR" sz="1400" b="1" dirty="0">
                          <a:solidFill>
                            <a:srgbClr val="FFFFFF"/>
                          </a:solidFill>
                          <a:effectLst/>
                          <a:latin typeface="Nunito"/>
                        </a:rPr>
                        <a:t>femme</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base"/>
                      <a:r>
                        <a:rPr lang="fr-FR" sz="1400" dirty="0">
                          <a:solidFill>
                            <a:srgbClr val="084569"/>
                          </a:solidFill>
                          <a:effectLst/>
                          <a:latin typeface="Nunito"/>
                        </a:rPr>
                        <a:t>8</a:t>
                      </a:r>
                      <a:endParaRPr lang="fr-FR" dirty="0">
                        <a:effectLst/>
                        <a:latin typeface="Nunito"/>
                      </a:endParaRPr>
                    </a:p>
                    <a:p>
                      <a:pPr algn="r" fontAlgn="base"/>
                      <a:r>
                        <a:rPr lang="fr-FR" sz="1400" dirty="0">
                          <a:solidFill>
                            <a:srgbClr val="084569"/>
                          </a:solidFill>
                          <a:effectLst/>
                          <a:latin typeface="Nunito"/>
                        </a:rPr>
                        <a:t>3</a:t>
                      </a:r>
                      <a:endParaRPr lang="fr-FR" dirty="0">
                        <a:effectLst/>
                        <a:latin typeface="Nunito"/>
                      </a:endParaRPr>
                    </a:p>
                    <a:p>
                      <a:pPr algn="r" fontAlgn="base"/>
                      <a:r>
                        <a:rPr lang="fr-FR" sz="1400" dirty="0">
                          <a:solidFill>
                            <a:srgbClr val="084569"/>
                          </a:solidFill>
                          <a:effectLst/>
                          <a:latin typeface="Nunito"/>
                        </a:rPr>
                        <a:t>5</a:t>
                      </a:r>
                      <a:endParaRPr lang="fr-FR" dirty="0">
                        <a:effectLst/>
                        <a:latin typeface="Nunito"/>
                      </a:endParaRPr>
                    </a:p>
                    <a:p>
                      <a:pPr algn="r" fontAlgn="base"/>
                      <a:r>
                        <a:rPr lang="fr-FR" sz="1400" dirty="0">
                          <a:solidFill>
                            <a:srgbClr val="084569"/>
                          </a:solidFill>
                          <a:effectLst/>
                          <a:latin typeface="Nunito"/>
                        </a:rPr>
                        <a:t>8</a:t>
                      </a:r>
                      <a:endParaRPr lang="fr-FR" dirty="0">
                        <a:effectLst/>
                        <a:latin typeface="Nunito"/>
                      </a:endParaRPr>
                    </a:p>
                    <a:p>
                      <a:pPr algn="r" fontAlgn="base"/>
                      <a:r>
                        <a:rPr lang="fr-FR" sz="1400" dirty="0">
                          <a:solidFill>
                            <a:srgbClr val="084569"/>
                          </a:solidFill>
                          <a:effectLst/>
                          <a:latin typeface="Nunito"/>
                        </a:rPr>
                        <a:t>6</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r" fontAlgn="base"/>
                      <a:r>
                        <a:rPr lang="fr-FR" sz="1400" dirty="0">
                          <a:solidFill>
                            <a:srgbClr val="084569"/>
                          </a:solidFill>
                          <a:effectLst/>
                          <a:latin typeface="Nunito"/>
                        </a:rPr>
                        <a:t>3</a:t>
                      </a:r>
                      <a:endParaRPr lang="fr-FR" dirty="0">
                        <a:effectLst/>
                        <a:latin typeface="Nunito"/>
                      </a:endParaRPr>
                    </a:p>
                    <a:p>
                      <a:pPr algn="r" fontAlgn="base"/>
                      <a:r>
                        <a:rPr lang="fr-FR" sz="1400" dirty="0">
                          <a:solidFill>
                            <a:srgbClr val="084569"/>
                          </a:solidFill>
                          <a:effectLst/>
                          <a:latin typeface="Nunito"/>
                        </a:rPr>
                        <a:t>5</a:t>
                      </a:r>
                      <a:endParaRPr lang="fr-FR" dirty="0">
                        <a:effectLst/>
                        <a:latin typeface="Nunito"/>
                      </a:endParaRPr>
                    </a:p>
                    <a:p>
                      <a:pPr algn="r" fontAlgn="base"/>
                      <a:r>
                        <a:rPr lang="fr-FR" sz="1400" dirty="0">
                          <a:solidFill>
                            <a:srgbClr val="084569"/>
                          </a:solidFill>
                          <a:effectLst/>
                          <a:latin typeface="Nunito"/>
                        </a:rPr>
                        <a:t>9</a:t>
                      </a:r>
                      <a:endParaRPr lang="fr-FR" dirty="0">
                        <a:effectLst/>
                        <a:latin typeface="Nunito"/>
                      </a:endParaRPr>
                    </a:p>
                    <a:p>
                      <a:pPr algn="r" fontAlgn="base"/>
                      <a:r>
                        <a:rPr lang="fr-FR" sz="1400" dirty="0">
                          <a:solidFill>
                            <a:srgbClr val="084569"/>
                          </a:solidFill>
                          <a:effectLst/>
                          <a:latin typeface="Nunito"/>
                        </a:rPr>
                        <a:t>2</a:t>
                      </a:r>
                      <a:endParaRPr lang="fr-FR" dirty="0">
                        <a:effectLst/>
                        <a:latin typeface="Nunito"/>
                      </a:endParaRPr>
                    </a:p>
                    <a:p>
                      <a:pPr algn="r" fontAlgn="base"/>
                      <a:r>
                        <a:rPr lang="fr-FR" sz="1400" dirty="0">
                          <a:solidFill>
                            <a:srgbClr val="084569"/>
                          </a:solidFill>
                          <a:effectLst/>
                          <a:latin typeface="Nunito"/>
                        </a:rPr>
                        <a:t>3</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r" fontAlgn="auto"/>
                      <a:endParaRPr lang="fr-FR" sz="1400">
                        <a:solidFill>
                          <a:srgbClr val="084569"/>
                        </a:solidFill>
                        <a:effectLst/>
                        <a:latin typeface="Nunito" pitchFamily="2"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419140803"/>
                  </a:ext>
                </a:extLst>
              </a:tr>
              <a:tr h="389866">
                <a:tc>
                  <a:txBody>
                    <a:bodyPr/>
                    <a:lstStyle/>
                    <a:p>
                      <a:pPr algn="ctr" fontAlgn="base"/>
                      <a:r>
                        <a:rPr lang="fr-FR" sz="1400" b="1" dirty="0">
                          <a:solidFill>
                            <a:srgbClr val="FFFFFF"/>
                          </a:solidFill>
                          <a:effectLst/>
                          <a:latin typeface="Nunito"/>
                        </a:rPr>
                        <a:t>moyenne</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base"/>
                      <a:r>
                        <a:rPr lang="fr-FR" sz="1400" dirty="0">
                          <a:solidFill>
                            <a:srgbClr val="FFFFFF"/>
                          </a:solidFill>
                          <a:effectLst/>
                          <a:latin typeface="Nunito"/>
                        </a:rPr>
                        <a:t>6</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base"/>
                      <a:r>
                        <a:rPr lang="fr-FR" sz="1400" dirty="0">
                          <a:solidFill>
                            <a:srgbClr val="FFFFFF"/>
                          </a:solidFill>
                          <a:effectLst/>
                          <a:latin typeface="Nunito"/>
                        </a:rPr>
                        <a:t>4.4</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base"/>
                      <a:r>
                        <a:rPr lang="fr-FR" sz="1400" dirty="0">
                          <a:solidFill>
                            <a:srgbClr val="FFFFFF"/>
                          </a:solidFill>
                          <a:effectLst/>
                          <a:latin typeface="Nunito"/>
                        </a:rPr>
                        <a:t>5.2</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extLst>
                  <a:ext uri="{0D108BD9-81ED-4DB2-BD59-A6C34878D82A}">
                    <a16:rowId xmlns:a16="http://schemas.microsoft.com/office/drawing/2014/main" val="94036452"/>
                  </a:ext>
                </a:extLst>
              </a:tr>
              <a:tr h="228834">
                <a:tc>
                  <a:txBody>
                    <a:bodyPr/>
                    <a:lstStyle/>
                    <a:p>
                      <a:pPr algn="r" fontAlgn="auto"/>
                      <a:endParaRPr lang="fr-FR" sz="1400">
                        <a:solidFill>
                          <a:srgbClr val="084569"/>
                        </a:solidFill>
                        <a:effectLst/>
                        <a:latin typeface="Nunito" pitchFamily="2" charset="0"/>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base"/>
                      <a:r>
                        <a:rPr lang="fr-FR" sz="1400" dirty="0">
                          <a:solidFill>
                            <a:srgbClr val="FFFFFF"/>
                          </a:solidFill>
                          <a:effectLst/>
                          <a:latin typeface="Nunito"/>
                        </a:rPr>
                        <a:t>5.9</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base"/>
                      <a:r>
                        <a:rPr lang="fr-FR" sz="1400" dirty="0">
                          <a:solidFill>
                            <a:srgbClr val="FFFFFF"/>
                          </a:solidFill>
                          <a:effectLst/>
                          <a:latin typeface="Nunito"/>
                        </a:rPr>
                        <a:t>4.9</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tc>
                  <a:txBody>
                    <a:bodyPr/>
                    <a:lstStyle/>
                    <a:p>
                      <a:pPr algn="r" fontAlgn="base"/>
                      <a:r>
                        <a:rPr lang="fr-FR" sz="1400" dirty="0">
                          <a:solidFill>
                            <a:srgbClr val="FFFFFF"/>
                          </a:solidFill>
                          <a:effectLst/>
                          <a:latin typeface="Nunito"/>
                        </a:rPr>
                        <a:t>5.4</a:t>
                      </a:r>
                      <a:endParaRPr lang="fr-FR" dirty="0">
                        <a:effectLst/>
                        <a:latin typeface="Nunito"/>
                      </a:endParaRPr>
                    </a:p>
                  </a:txBody>
                  <a:tcPr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84569"/>
                    </a:solidFill>
                  </a:tcPr>
                </a:tc>
                <a:extLst>
                  <a:ext uri="{0D108BD9-81ED-4DB2-BD59-A6C34878D82A}">
                    <a16:rowId xmlns:a16="http://schemas.microsoft.com/office/drawing/2014/main" val="1064232781"/>
                  </a:ext>
                </a:extLst>
              </a:tr>
            </a:tbl>
          </a:graphicData>
        </a:graphic>
      </p:graphicFrame>
      <p:sp>
        <p:nvSpPr>
          <p:cNvPr id="2" name="TextBox 3">
            <a:extLst>
              <a:ext uri="{FF2B5EF4-FFF2-40B4-BE49-F238E27FC236}">
                <a16:creationId xmlns:a16="http://schemas.microsoft.com/office/drawing/2014/main" id="{81E416C6-3A02-1BA4-093B-FD4830E23F2B}"/>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33</a:t>
            </a:r>
          </a:p>
        </p:txBody>
      </p:sp>
    </p:spTree>
    <p:extLst>
      <p:ext uri="{BB962C8B-B14F-4D97-AF65-F5344CB8AC3E}">
        <p14:creationId xmlns:p14="http://schemas.microsoft.com/office/powerpoint/2010/main" val="293628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1"/>
          <p:cNvSpPr txBox="1">
            <a:spLocks noGrp="1"/>
          </p:cNvSpPr>
          <p:nvPr>
            <p:ph type="title"/>
          </p:nvPr>
        </p:nvSpPr>
        <p:spPr>
          <a:xfrm>
            <a:off x="676868" y="110751"/>
            <a:ext cx="7704000" cy="572700"/>
          </a:xfrm>
          <a:prstGeom prst="rect">
            <a:avLst/>
          </a:prstGeom>
        </p:spPr>
        <p:txBody>
          <a:bodyPr spcFirstLastPara="1" wrap="square" lIns="91425" tIns="91425" rIns="91425" bIns="91425" anchor="t" anchorCtr="0">
            <a:noAutofit/>
          </a:bodyPr>
          <a:lstStyle/>
          <a:p>
            <a:r>
              <a:rPr lang="en" sz="2500" dirty="0"/>
              <a:t>3.   Sommes des </a:t>
            </a:r>
            <a:r>
              <a:rPr lang="en" sz="2500" dirty="0" err="1"/>
              <a:t>carrés</a:t>
            </a:r>
            <a:endParaRPr lang="fr-FR" sz="2500" dirty="0" err="1"/>
          </a:p>
          <a:p>
            <a:endParaRPr lang="en" dirty="0"/>
          </a:p>
        </p:txBody>
      </p:sp>
      <p:sp>
        <p:nvSpPr>
          <p:cNvPr id="3" name="ZoneTexte 2">
            <a:extLst>
              <a:ext uri="{FF2B5EF4-FFF2-40B4-BE49-F238E27FC236}">
                <a16:creationId xmlns:a16="http://schemas.microsoft.com/office/drawing/2014/main" id="{CE8F7B82-4A3C-BF80-EA6E-98AB7ABA788C}"/>
              </a:ext>
            </a:extLst>
          </p:cNvPr>
          <p:cNvSpPr txBox="1"/>
          <p:nvPr/>
        </p:nvSpPr>
        <p:spPr>
          <a:xfrm>
            <a:off x="892835" y="746283"/>
            <a:ext cx="7272068"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solidFill>
                  <a:schemeClr val="tx1"/>
                </a:solidFill>
                <a:latin typeface="Nunito"/>
                <a:ea typeface="Roboto"/>
              </a:rPr>
              <a:t>La somme des carrés totale </a:t>
            </a:r>
            <a:r>
              <a:rPr lang="fr-FR" b="1" i="1" err="1">
                <a:solidFill>
                  <a:schemeClr val="tx1"/>
                </a:solidFill>
                <a:latin typeface="Nunito"/>
                <a:ea typeface="Roboto"/>
              </a:rPr>
              <a:t>SC</a:t>
            </a:r>
            <a:r>
              <a:rPr lang="fr-FR" b="1" baseline="-25000" err="1">
                <a:solidFill>
                  <a:schemeClr val="tx1"/>
                </a:solidFill>
                <a:latin typeface="Nunito"/>
                <a:ea typeface="Roboto"/>
              </a:rPr>
              <a:t>tot</a:t>
            </a:r>
            <a:r>
              <a:rPr lang="fr-FR" b="1" baseline="-25000" dirty="0">
                <a:solidFill>
                  <a:schemeClr val="tx1"/>
                </a:solidFill>
                <a:latin typeface="Nunito"/>
                <a:ea typeface="Roboto"/>
              </a:rPr>
              <a:t> </a:t>
            </a:r>
            <a:r>
              <a:rPr lang="fr-FR" dirty="0">
                <a:solidFill>
                  <a:schemeClr val="tx1"/>
                </a:solidFill>
                <a:latin typeface="Nunito"/>
                <a:ea typeface="Roboto"/>
              </a:rPr>
              <a:t> est obtenue en prenant la somme des carrés des différences entre chaque valeur individuelle et la moyenne générale, pour l'ensemble des groupes.</a:t>
            </a:r>
          </a:p>
          <a:p>
            <a:endParaRPr lang="fr-FR" b="1" dirty="0">
              <a:solidFill>
                <a:schemeClr val="tx1"/>
              </a:solidFill>
              <a:latin typeface="Nunito"/>
              <a:ea typeface="Roboto"/>
            </a:endParaRPr>
          </a:p>
          <a:p>
            <a:r>
              <a:rPr lang="fr-FR" b="1" dirty="0" err="1">
                <a:solidFill>
                  <a:schemeClr val="tx1"/>
                </a:solidFill>
                <a:latin typeface="Nunito"/>
                <a:ea typeface="Roboto"/>
              </a:rPr>
              <a:t>SC</a:t>
            </a:r>
            <a:r>
              <a:rPr lang="fr-FR" b="1" baseline="-25000" dirty="0" err="1">
                <a:solidFill>
                  <a:schemeClr val="tx1"/>
                </a:solidFill>
                <a:latin typeface="Nunito"/>
                <a:ea typeface="Roboto"/>
              </a:rPr>
              <a:t>tot</a:t>
            </a:r>
            <a:r>
              <a:rPr lang="fr-FR" b="1" baseline="-25000" dirty="0">
                <a:solidFill>
                  <a:schemeClr val="tx1"/>
                </a:solidFill>
                <a:latin typeface="Nunito"/>
                <a:ea typeface="Roboto"/>
              </a:rPr>
              <a:t> </a:t>
            </a:r>
            <a:r>
              <a:rPr lang="fr-FR" b="1" dirty="0">
                <a:solidFill>
                  <a:schemeClr val="tx1"/>
                </a:solidFill>
                <a:latin typeface="Nunito"/>
                <a:ea typeface="Roboto"/>
              </a:rPr>
              <a:t>= ΣΣΣ(</a:t>
            </a:r>
            <a:r>
              <a:rPr lang="fr-FR" b="1" dirty="0" err="1">
                <a:solidFill>
                  <a:schemeClr val="tx1"/>
                </a:solidFill>
                <a:latin typeface="Nunito"/>
                <a:ea typeface="Roboto"/>
              </a:rPr>
              <a:t>x</a:t>
            </a:r>
            <a:r>
              <a:rPr lang="fr-FR" b="1" baseline="-25000" dirty="0" err="1">
                <a:solidFill>
                  <a:schemeClr val="tx1"/>
                </a:solidFill>
                <a:latin typeface="Nunito"/>
                <a:ea typeface="Roboto"/>
              </a:rPr>
              <a:t>mij</a:t>
            </a:r>
            <a:r>
              <a:rPr lang="fr-FR" b="1" dirty="0">
                <a:solidFill>
                  <a:schemeClr val="tx1"/>
                </a:solidFill>
                <a:latin typeface="Nunito"/>
                <a:ea typeface="Roboto"/>
              </a:rPr>
              <a:t>-x̄ )2 = (6 - 5.4)² + (4 - 5.4)² + … + (3 - 5.4)² = 84.8</a:t>
            </a:r>
            <a:endParaRPr lang="en-US" b="1">
              <a:solidFill>
                <a:schemeClr val="tx1"/>
              </a:solidFill>
              <a:latin typeface="Nunito"/>
              <a:ea typeface="Roboto"/>
            </a:endParaRPr>
          </a:p>
          <a:p>
            <a:endParaRPr lang="en-US" b="1" i="1" dirty="0">
              <a:solidFill>
                <a:schemeClr val="tx1"/>
              </a:solidFill>
              <a:latin typeface="Nunito"/>
              <a:ea typeface="Roboto"/>
            </a:endParaRPr>
          </a:p>
          <a:p>
            <a:r>
              <a:rPr lang="en-US" b="1" i="1" dirty="0" err="1">
                <a:solidFill>
                  <a:schemeClr val="tx1"/>
                </a:solidFill>
                <a:latin typeface="Nunito"/>
                <a:ea typeface="Roboto"/>
              </a:rPr>
              <a:t>SC</a:t>
            </a:r>
            <a:r>
              <a:rPr lang="en-US" b="1" i="1" baseline="-25000" dirty="0" err="1">
                <a:solidFill>
                  <a:schemeClr val="tx1"/>
                </a:solidFill>
                <a:latin typeface="Nunito"/>
                <a:ea typeface="Roboto"/>
              </a:rPr>
              <a:t>inter</a:t>
            </a:r>
            <a:r>
              <a:rPr lang="en-US" b="1" dirty="0">
                <a:solidFill>
                  <a:schemeClr val="tx1"/>
                </a:solidFill>
                <a:latin typeface="Nunito"/>
                <a:ea typeface="Roboto"/>
              </a:rPr>
              <a:t> </a:t>
            </a:r>
            <a:r>
              <a:rPr lang="en-US" dirty="0" err="1">
                <a:solidFill>
                  <a:schemeClr val="tx1"/>
                </a:solidFill>
                <a:latin typeface="Nunito"/>
                <a:ea typeface="Roboto"/>
              </a:rPr>
              <a:t>résulte</a:t>
            </a:r>
            <a:r>
              <a:rPr lang="en-US" dirty="0">
                <a:solidFill>
                  <a:schemeClr val="tx1"/>
                </a:solidFill>
                <a:latin typeface="Nunito"/>
                <a:ea typeface="Roboto"/>
              </a:rPr>
              <a:t> de la </a:t>
            </a:r>
            <a:r>
              <a:rPr lang="en-US" dirty="0" err="1">
                <a:solidFill>
                  <a:schemeClr val="tx1"/>
                </a:solidFill>
                <a:latin typeface="Nunito"/>
                <a:ea typeface="Roboto"/>
              </a:rPr>
              <a:t>somme</a:t>
            </a:r>
            <a:r>
              <a:rPr lang="en-US" dirty="0">
                <a:solidFill>
                  <a:schemeClr val="tx1"/>
                </a:solidFill>
                <a:latin typeface="Nunito"/>
                <a:ea typeface="Roboto"/>
              </a:rPr>
              <a:t> des </a:t>
            </a:r>
            <a:r>
              <a:rPr lang="en-US" dirty="0" err="1">
                <a:solidFill>
                  <a:schemeClr val="tx1"/>
                </a:solidFill>
                <a:latin typeface="Nunito"/>
                <a:ea typeface="Roboto"/>
              </a:rPr>
              <a:t>carrés</a:t>
            </a:r>
            <a:r>
              <a:rPr lang="en-US" dirty="0">
                <a:solidFill>
                  <a:schemeClr val="tx1"/>
                </a:solidFill>
                <a:latin typeface="Nunito"/>
                <a:ea typeface="Roboto"/>
              </a:rPr>
              <a:t> des </a:t>
            </a:r>
            <a:r>
              <a:rPr lang="en-US" dirty="0" err="1">
                <a:solidFill>
                  <a:schemeClr val="tx1"/>
                </a:solidFill>
                <a:latin typeface="Nunito"/>
                <a:ea typeface="Roboto"/>
              </a:rPr>
              <a:t>moyennes</a:t>
            </a:r>
            <a:r>
              <a:rPr lang="en-US" dirty="0">
                <a:solidFill>
                  <a:schemeClr val="tx1"/>
                </a:solidFill>
                <a:latin typeface="Nunito"/>
                <a:ea typeface="Roboto"/>
              </a:rPr>
              <a:t> des </a:t>
            </a:r>
            <a:r>
              <a:rPr lang="en-US" dirty="0" err="1">
                <a:solidFill>
                  <a:schemeClr val="tx1"/>
                </a:solidFill>
                <a:latin typeface="Nunito"/>
                <a:ea typeface="Roboto"/>
              </a:rPr>
              <a:t>groupes</a:t>
            </a:r>
            <a:r>
              <a:rPr lang="en-US" dirty="0">
                <a:solidFill>
                  <a:schemeClr val="tx1"/>
                </a:solidFill>
                <a:latin typeface="Nunito"/>
                <a:ea typeface="Roboto"/>
              </a:rPr>
              <a:t> </a:t>
            </a:r>
            <a:r>
              <a:rPr lang="en-US" dirty="0" err="1">
                <a:solidFill>
                  <a:schemeClr val="tx1"/>
                </a:solidFill>
                <a:latin typeface="Nunito"/>
                <a:ea typeface="Roboto"/>
              </a:rPr>
              <a:t>moins</a:t>
            </a:r>
            <a:r>
              <a:rPr lang="en-US" dirty="0">
                <a:solidFill>
                  <a:schemeClr val="tx1"/>
                </a:solidFill>
                <a:latin typeface="Nunito"/>
                <a:ea typeface="Roboto"/>
              </a:rPr>
              <a:t> la </a:t>
            </a:r>
            <a:r>
              <a:rPr lang="en-US" dirty="0" err="1">
                <a:solidFill>
                  <a:schemeClr val="tx1"/>
                </a:solidFill>
                <a:latin typeface="Nunito"/>
                <a:ea typeface="Roboto"/>
              </a:rPr>
              <a:t>moyenne</a:t>
            </a:r>
            <a:r>
              <a:rPr lang="en-US" dirty="0">
                <a:solidFill>
                  <a:schemeClr val="tx1"/>
                </a:solidFill>
                <a:latin typeface="Nunito"/>
                <a:ea typeface="Roboto"/>
              </a:rPr>
              <a:t> </a:t>
            </a:r>
            <a:r>
              <a:rPr lang="en-US" dirty="0" err="1">
                <a:solidFill>
                  <a:schemeClr val="tx1"/>
                </a:solidFill>
                <a:latin typeface="Nunito"/>
                <a:ea typeface="Roboto"/>
              </a:rPr>
              <a:t>générale</a:t>
            </a:r>
            <a:r>
              <a:rPr lang="en-US" dirty="0">
                <a:solidFill>
                  <a:schemeClr val="tx1"/>
                </a:solidFill>
                <a:latin typeface="Nunito"/>
                <a:ea typeface="Roboto"/>
              </a:rPr>
              <a:t> </a:t>
            </a:r>
            <a:r>
              <a:rPr lang="en-US" dirty="0" err="1">
                <a:solidFill>
                  <a:schemeClr val="tx1"/>
                </a:solidFill>
                <a:latin typeface="Nunito"/>
                <a:ea typeface="Roboto"/>
              </a:rPr>
              <a:t>multipliée</a:t>
            </a:r>
            <a:r>
              <a:rPr lang="en-US" dirty="0">
                <a:solidFill>
                  <a:schemeClr val="tx1"/>
                </a:solidFill>
                <a:latin typeface="Nunito"/>
                <a:ea typeface="Roboto"/>
              </a:rPr>
              <a:t> par le </a:t>
            </a:r>
            <a:r>
              <a:rPr lang="en-US" dirty="0" err="1">
                <a:solidFill>
                  <a:schemeClr val="tx1"/>
                </a:solidFill>
                <a:latin typeface="Nunito"/>
                <a:ea typeface="Roboto"/>
              </a:rPr>
              <a:t>nombre</a:t>
            </a:r>
            <a:r>
              <a:rPr lang="en-US" dirty="0">
                <a:solidFill>
                  <a:schemeClr val="tx1"/>
                </a:solidFill>
                <a:latin typeface="Nunito"/>
                <a:ea typeface="Roboto"/>
              </a:rPr>
              <a:t> de </a:t>
            </a:r>
            <a:r>
              <a:rPr lang="en-US" dirty="0" err="1">
                <a:solidFill>
                  <a:schemeClr val="tx1"/>
                </a:solidFill>
                <a:latin typeface="Nunito"/>
                <a:ea typeface="Roboto"/>
              </a:rPr>
              <a:t>valeurs</a:t>
            </a:r>
            <a:r>
              <a:rPr lang="en-US" dirty="0">
                <a:solidFill>
                  <a:schemeClr val="tx1"/>
                </a:solidFill>
                <a:latin typeface="Nunito"/>
                <a:ea typeface="Roboto"/>
              </a:rPr>
              <a:t> dans les </a:t>
            </a:r>
            <a:r>
              <a:rPr lang="en-US" dirty="0" err="1">
                <a:solidFill>
                  <a:schemeClr val="tx1"/>
                </a:solidFill>
                <a:latin typeface="Nunito"/>
                <a:ea typeface="Roboto"/>
              </a:rPr>
              <a:t>groupes</a:t>
            </a:r>
            <a:r>
              <a:rPr lang="en-US" dirty="0">
                <a:solidFill>
                  <a:schemeClr val="tx1"/>
                </a:solidFill>
                <a:latin typeface="Nunito"/>
                <a:ea typeface="Roboto"/>
              </a:rPr>
              <a:t>.</a:t>
            </a:r>
            <a:endParaRPr lang="fr-FR">
              <a:solidFill>
                <a:schemeClr val="tx1"/>
              </a:solidFill>
              <a:latin typeface="Nunito"/>
            </a:endParaRPr>
          </a:p>
          <a:p>
            <a:endParaRPr lang="en-US" dirty="0">
              <a:solidFill>
                <a:schemeClr val="tx1"/>
              </a:solidFill>
              <a:latin typeface="Nunito"/>
              <a:ea typeface="Roboto"/>
            </a:endParaRPr>
          </a:p>
          <a:p>
            <a:r>
              <a:rPr lang="fr-FR" b="1" dirty="0" err="1">
                <a:solidFill>
                  <a:schemeClr val="tx1"/>
                </a:solidFill>
                <a:latin typeface="Nunito"/>
                <a:ea typeface="Roboto"/>
              </a:rPr>
              <a:t>SC</a:t>
            </a:r>
            <a:r>
              <a:rPr lang="fr-FR" b="1" baseline="-25000" dirty="0" err="1">
                <a:solidFill>
                  <a:schemeClr val="tx1"/>
                </a:solidFill>
                <a:latin typeface="Nunito"/>
                <a:ea typeface="Roboto"/>
              </a:rPr>
              <a:t>inter</a:t>
            </a:r>
            <a:r>
              <a:rPr lang="fr-FR" b="1" dirty="0">
                <a:solidFill>
                  <a:schemeClr val="tx1"/>
                </a:solidFill>
                <a:latin typeface="Nunito"/>
                <a:ea typeface="Roboto"/>
              </a:rPr>
              <a:t> = n . ΣΣ(</a:t>
            </a:r>
            <a:r>
              <a:rPr lang="fr-FR" b="1" dirty="0" err="1">
                <a:solidFill>
                  <a:schemeClr val="tx1"/>
                </a:solidFill>
                <a:latin typeface="Nunito"/>
                <a:ea typeface="Roboto"/>
              </a:rPr>
              <a:t>AB</a:t>
            </a:r>
            <a:r>
              <a:rPr lang="fr-FR" b="1" baseline="-25000" dirty="0" err="1">
                <a:solidFill>
                  <a:schemeClr val="tx1"/>
                </a:solidFill>
                <a:latin typeface="Nunito"/>
                <a:ea typeface="Roboto"/>
              </a:rPr>
              <a:t>ij</a:t>
            </a:r>
            <a:r>
              <a:rPr lang="fr-FR" b="1" dirty="0">
                <a:solidFill>
                  <a:schemeClr val="tx1"/>
                </a:solidFill>
                <a:latin typeface="Nunito"/>
                <a:ea typeface="Roboto"/>
              </a:rPr>
              <a:t>- x̄ )² = 5 . ( (5.8 - 5.4)² + (5.4 - 5.4)² + … + (4.4 - 5.4)² )= 7.5</a:t>
            </a:r>
            <a:endParaRPr lang="en-US" dirty="0">
              <a:solidFill>
                <a:schemeClr val="tx1"/>
              </a:solidFill>
              <a:latin typeface="Nunito"/>
            </a:endParaRPr>
          </a:p>
          <a:p>
            <a:endParaRPr lang="en-US" dirty="0">
              <a:solidFill>
                <a:schemeClr val="tx1"/>
              </a:solidFill>
              <a:latin typeface="Nunito"/>
              <a:ea typeface="Roboto"/>
            </a:endParaRPr>
          </a:p>
          <a:p>
            <a:r>
              <a:rPr lang="en-US" b="1" dirty="0">
                <a:solidFill>
                  <a:schemeClr val="tx1"/>
                </a:solidFill>
                <a:latin typeface="Nunito"/>
                <a:ea typeface="Roboto"/>
              </a:rPr>
              <a:t>Les </a:t>
            </a:r>
            <a:r>
              <a:rPr lang="en-US" b="1" err="1">
                <a:solidFill>
                  <a:schemeClr val="tx1"/>
                </a:solidFill>
                <a:latin typeface="Nunito"/>
                <a:ea typeface="Roboto"/>
              </a:rPr>
              <a:t>sommes</a:t>
            </a:r>
            <a:r>
              <a:rPr lang="en-US" b="1" dirty="0">
                <a:solidFill>
                  <a:schemeClr val="tx1"/>
                </a:solidFill>
                <a:latin typeface="Nunito"/>
                <a:ea typeface="Roboto"/>
              </a:rPr>
              <a:t> des </a:t>
            </a:r>
            <a:r>
              <a:rPr lang="en-US" b="1" err="1">
                <a:solidFill>
                  <a:schemeClr val="tx1"/>
                </a:solidFill>
                <a:latin typeface="Nunito"/>
                <a:ea typeface="Roboto"/>
              </a:rPr>
              <a:t>carrés</a:t>
            </a:r>
            <a:r>
              <a:rPr lang="en-US" b="1" dirty="0">
                <a:solidFill>
                  <a:schemeClr val="tx1"/>
                </a:solidFill>
                <a:latin typeface="Nunito"/>
                <a:ea typeface="Roboto"/>
              </a:rPr>
              <a:t> des </a:t>
            </a:r>
            <a:r>
              <a:rPr lang="en-US" b="1" err="1">
                <a:solidFill>
                  <a:schemeClr val="tx1"/>
                </a:solidFill>
                <a:latin typeface="Nunito"/>
                <a:ea typeface="Roboto"/>
              </a:rPr>
              <a:t>facteurs</a:t>
            </a:r>
            <a:r>
              <a:rPr lang="en-US" dirty="0">
                <a:solidFill>
                  <a:schemeClr val="tx1"/>
                </a:solidFill>
                <a:latin typeface="Nunito"/>
                <a:ea typeface="Roboto"/>
              </a:rPr>
              <a:t> </a:t>
            </a:r>
            <a:r>
              <a:rPr lang="en-US" b="1" i="1" dirty="0">
                <a:solidFill>
                  <a:schemeClr val="tx1"/>
                </a:solidFill>
                <a:latin typeface="Nunito"/>
                <a:ea typeface="Roboto"/>
              </a:rPr>
              <a:t>SC</a:t>
            </a:r>
            <a:r>
              <a:rPr lang="en-US" b="1" i="1" baseline="-25000" dirty="0">
                <a:solidFill>
                  <a:schemeClr val="tx1"/>
                </a:solidFill>
                <a:latin typeface="Nunito"/>
                <a:ea typeface="Roboto"/>
              </a:rPr>
              <a:t>A</a:t>
            </a:r>
            <a:r>
              <a:rPr lang="en-US" b="1" baseline="-25000" dirty="0">
                <a:solidFill>
                  <a:schemeClr val="tx1"/>
                </a:solidFill>
                <a:latin typeface="Nunito"/>
                <a:ea typeface="Roboto"/>
              </a:rPr>
              <a:t> </a:t>
            </a:r>
            <a:r>
              <a:rPr lang="en-US" dirty="0">
                <a:solidFill>
                  <a:schemeClr val="tx1"/>
                </a:solidFill>
                <a:latin typeface="Nunito"/>
                <a:ea typeface="Roboto"/>
              </a:rPr>
              <a:t>et </a:t>
            </a:r>
            <a:r>
              <a:rPr lang="en-US" b="1" dirty="0">
                <a:solidFill>
                  <a:schemeClr val="tx1"/>
                </a:solidFill>
                <a:latin typeface="Nunito"/>
                <a:ea typeface="Roboto"/>
              </a:rPr>
              <a:t>SC</a:t>
            </a:r>
            <a:r>
              <a:rPr lang="en-US" b="1" baseline="-25000" dirty="0">
                <a:solidFill>
                  <a:schemeClr val="tx1"/>
                </a:solidFill>
                <a:latin typeface="Nunito"/>
                <a:ea typeface="Roboto"/>
              </a:rPr>
              <a:t>B</a:t>
            </a:r>
            <a:r>
              <a:rPr lang="en-US" baseline="-25000" dirty="0">
                <a:solidFill>
                  <a:schemeClr val="tx1"/>
                </a:solidFill>
                <a:latin typeface="Nunito"/>
                <a:ea typeface="Roboto"/>
              </a:rPr>
              <a:t> </a:t>
            </a:r>
            <a:r>
              <a:rPr lang="en-US" err="1">
                <a:solidFill>
                  <a:schemeClr val="tx1"/>
                </a:solidFill>
                <a:latin typeface="Nunito"/>
                <a:ea typeface="Roboto"/>
              </a:rPr>
              <a:t>résultent</a:t>
            </a:r>
            <a:r>
              <a:rPr lang="en-US" dirty="0">
                <a:solidFill>
                  <a:schemeClr val="tx1"/>
                </a:solidFill>
                <a:latin typeface="Nunito"/>
                <a:ea typeface="Roboto"/>
              </a:rPr>
              <a:t> de la </a:t>
            </a:r>
            <a:r>
              <a:rPr lang="en-US" err="1">
                <a:solidFill>
                  <a:schemeClr val="tx1"/>
                </a:solidFill>
                <a:latin typeface="Nunito"/>
                <a:ea typeface="Roboto"/>
              </a:rPr>
              <a:t>somme</a:t>
            </a:r>
            <a:r>
              <a:rPr lang="en-US" dirty="0">
                <a:solidFill>
                  <a:schemeClr val="tx1"/>
                </a:solidFill>
                <a:latin typeface="Nunito"/>
                <a:ea typeface="Roboto"/>
              </a:rPr>
              <a:t> des </a:t>
            </a:r>
            <a:r>
              <a:rPr lang="en-US" err="1">
                <a:solidFill>
                  <a:schemeClr val="tx1"/>
                </a:solidFill>
                <a:latin typeface="Nunito"/>
                <a:ea typeface="Roboto"/>
              </a:rPr>
              <a:t>carrés</a:t>
            </a:r>
            <a:r>
              <a:rPr lang="en-US" dirty="0">
                <a:solidFill>
                  <a:schemeClr val="tx1"/>
                </a:solidFill>
                <a:latin typeface="Nunito"/>
                <a:ea typeface="Roboto"/>
              </a:rPr>
              <a:t> des </a:t>
            </a:r>
            <a:r>
              <a:rPr lang="en-US" err="1">
                <a:solidFill>
                  <a:schemeClr val="tx1"/>
                </a:solidFill>
                <a:latin typeface="Nunito"/>
                <a:ea typeface="Roboto"/>
              </a:rPr>
              <a:t>moyennes</a:t>
            </a:r>
            <a:r>
              <a:rPr lang="en-US" dirty="0">
                <a:solidFill>
                  <a:schemeClr val="tx1"/>
                </a:solidFill>
                <a:latin typeface="Nunito"/>
                <a:ea typeface="Roboto"/>
              </a:rPr>
              <a:t> des </a:t>
            </a:r>
            <a:r>
              <a:rPr lang="en-US" err="1">
                <a:solidFill>
                  <a:schemeClr val="tx1"/>
                </a:solidFill>
                <a:latin typeface="Nunito"/>
                <a:ea typeface="Roboto"/>
              </a:rPr>
              <a:t>niveaux</a:t>
            </a:r>
            <a:r>
              <a:rPr lang="en-US" dirty="0">
                <a:solidFill>
                  <a:schemeClr val="tx1"/>
                </a:solidFill>
                <a:latin typeface="Nunito"/>
                <a:ea typeface="Roboto"/>
              </a:rPr>
              <a:t> des </a:t>
            </a:r>
            <a:r>
              <a:rPr lang="en-US" err="1">
                <a:solidFill>
                  <a:schemeClr val="tx1"/>
                </a:solidFill>
                <a:latin typeface="Nunito"/>
                <a:ea typeface="Roboto"/>
              </a:rPr>
              <a:t>facteurs</a:t>
            </a:r>
            <a:r>
              <a:rPr lang="en-US" dirty="0">
                <a:solidFill>
                  <a:schemeClr val="tx1"/>
                </a:solidFill>
                <a:latin typeface="Nunito"/>
                <a:ea typeface="Roboto"/>
              </a:rPr>
              <a:t> </a:t>
            </a:r>
            <a:r>
              <a:rPr lang="en-US" err="1">
                <a:solidFill>
                  <a:schemeClr val="tx1"/>
                </a:solidFill>
                <a:latin typeface="Nunito"/>
                <a:ea typeface="Roboto"/>
              </a:rPr>
              <a:t>moins</a:t>
            </a:r>
            <a:r>
              <a:rPr lang="en-US" dirty="0">
                <a:solidFill>
                  <a:schemeClr val="tx1"/>
                </a:solidFill>
                <a:latin typeface="Nunito"/>
                <a:ea typeface="Roboto"/>
              </a:rPr>
              <a:t> la </a:t>
            </a:r>
            <a:r>
              <a:rPr lang="en-US" err="1">
                <a:solidFill>
                  <a:schemeClr val="tx1"/>
                </a:solidFill>
                <a:latin typeface="Nunito"/>
                <a:ea typeface="Roboto"/>
              </a:rPr>
              <a:t>moyenne</a:t>
            </a:r>
            <a:r>
              <a:rPr lang="en-US" dirty="0">
                <a:solidFill>
                  <a:schemeClr val="tx1"/>
                </a:solidFill>
                <a:latin typeface="Nunito"/>
                <a:ea typeface="Roboto"/>
              </a:rPr>
              <a:t> </a:t>
            </a:r>
            <a:r>
              <a:rPr lang="en-US" err="1">
                <a:solidFill>
                  <a:schemeClr val="tx1"/>
                </a:solidFill>
                <a:latin typeface="Nunito"/>
                <a:ea typeface="Roboto"/>
              </a:rPr>
              <a:t>totale</a:t>
            </a:r>
            <a:r>
              <a:rPr lang="en-US" dirty="0">
                <a:solidFill>
                  <a:schemeClr val="tx1"/>
                </a:solidFill>
                <a:latin typeface="Nunito"/>
                <a:ea typeface="Roboto"/>
              </a:rPr>
              <a:t> </a:t>
            </a:r>
            <a:r>
              <a:rPr lang="en-US" err="1">
                <a:solidFill>
                  <a:schemeClr val="tx1"/>
                </a:solidFill>
                <a:latin typeface="Nunito"/>
                <a:ea typeface="Roboto"/>
              </a:rPr>
              <a:t>multipliée</a:t>
            </a:r>
            <a:r>
              <a:rPr lang="en-US" dirty="0">
                <a:solidFill>
                  <a:schemeClr val="tx1"/>
                </a:solidFill>
                <a:latin typeface="Nunito"/>
                <a:ea typeface="Roboto"/>
              </a:rPr>
              <a:t> par le </a:t>
            </a:r>
            <a:r>
              <a:rPr lang="en-US" err="1">
                <a:solidFill>
                  <a:schemeClr val="tx1"/>
                </a:solidFill>
                <a:latin typeface="Nunito"/>
                <a:ea typeface="Roboto"/>
              </a:rPr>
              <a:t>nombre</a:t>
            </a:r>
            <a:r>
              <a:rPr lang="en-US" dirty="0">
                <a:solidFill>
                  <a:schemeClr val="tx1"/>
                </a:solidFill>
                <a:latin typeface="Nunito"/>
                <a:ea typeface="Roboto"/>
              </a:rPr>
              <a:t> de </a:t>
            </a:r>
            <a:r>
              <a:rPr lang="en-US" err="1">
                <a:solidFill>
                  <a:schemeClr val="tx1"/>
                </a:solidFill>
                <a:latin typeface="Nunito"/>
                <a:ea typeface="Roboto"/>
              </a:rPr>
              <a:t>valeurs</a:t>
            </a:r>
            <a:r>
              <a:rPr lang="en-US" dirty="0">
                <a:solidFill>
                  <a:schemeClr val="tx1"/>
                </a:solidFill>
                <a:latin typeface="Nunito"/>
                <a:ea typeface="Roboto"/>
              </a:rPr>
              <a:t> dans les </a:t>
            </a:r>
            <a:r>
              <a:rPr lang="en-US" err="1">
                <a:solidFill>
                  <a:schemeClr val="tx1"/>
                </a:solidFill>
                <a:latin typeface="Nunito"/>
                <a:ea typeface="Roboto"/>
              </a:rPr>
              <a:t>groupes</a:t>
            </a:r>
            <a:r>
              <a:rPr lang="en-US" dirty="0">
                <a:solidFill>
                  <a:schemeClr val="tx1"/>
                </a:solidFill>
                <a:latin typeface="Nunito"/>
                <a:ea typeface="Roboto"/>
              </a:rPr>
              <a:t>, le </a:t>
            </a:r>
            <a:r>
              <a:rPr lang="en-US" err="1">
                <a:solidFill>
                  <a:schemeClr val="tx1"/>
                </a:solidFill>
                <a:latin typeface="Nunito"/>
                <a:ea typeface="Roboto"/>
              </a:rPr>
              <a:t>nombre</a:t>
            </a:r>
            <a:r>
              <a:rPr lang="en-US" dirty="0">
                <a:solidFill>
                  <a:schemeClr val="tx1"/>
                </a:solidFill>
                <a:latin typeface="Nunito"/>
                <a:ea typeface="Roboto"/>
              </a:rPr>
              <a:t> de </a:t>
            </a:r>
            <a:r>
              <a:rPr lang="en-US" err="1">
                <a:solidFill>
                  <a:schemeClr val="tx1"/>
                </a:solidFill>
                <a:latin typeface="Nunito"/>
                <a:ea typeface="Roboto"/>
              </a:rPr>
              <a:t>groupes</a:t>
            </a:r>
            <a:r>
              <a:rPr lang="en-US" dirty="0">
                <a:solidFill>
                  <a:schemeClr val="tx1"/>
                </a:solidFill>
                <a:latin typeface="Nunito"/>
                <a:ea typeface="Roboto"/>
              </a:rPr>
              <a:t> dans le </a:t>
            </a:r>
            <a:r>
              <a:rPr lang="en-US" err="1">
                <a:solidFill>
                  <a:schemeClr val="tx1"/>
                </a:solidFill>
                <a:latin typeface="Nunito"/>
                <a:ea typeface="Roboto"/>
              </a:rPr>
              <a:t>facteur</a:t>
            </a:r>
            <a:r>
              <a:rPr lang="en-US" dirty="0">
                <a:solidFill>
                  <a:schemeClr val="tx1"/>
                </a:solidFill>
                <a:latin typeface="Nunito"/>
                <a:ea typeface="Roboto"/>
              </a:rPr>
              <a:t> A pour  </a:t>
            </a:r>
            <a:r>
              <a:rPr lang="en-US" b="1" i="1" dirty="0">
                <a:solidFill>
                  <a:schemeClr val="tx1"/>
                </a:solidFill>
                <a:latin typeface="Nunito"/>
                <a:ea typeface="Roboto"/>
              </a:rPr>
              <a:t>SC</a:t>
            </a:r>
            <a:r>
              <a:rPr lang="en-US" b="1" i="1" baseline="-25000" dirty="0">
                <a:solidFill>
                  <a:schemeClr val="tx1"/>
                </a:solidFill>
                <a:latin typeface="Nunito"/>
                <a:ea typeface="Roboto"/>
              </a:rPr>
              <a:t>A </a:t>
            </a:r>
            <a:r>
              <a:rPr lang="en-US" i="1" dirty="0">
                <a:solidFill>
                  <a:schemeClr val="tx1"/>
                </a:solidFill>
                <a:latin typeface="Nunito"/>
                <a:ea typeface="Roboto"/>
              </a:rPr>
              <a:t>et le </a:t>
            </a:r>
            <a:r>
              <a:rPr lang="en-US" i="1" err="1">
                <a:solidFill>
                  <a:schemeClr val="tx1"/>
                </a:solidFill>
                <a:latin typeface="Nunito"/>
                <a:ea typeface="Roboto"/>
              </a:rPr>
              <a:t>nombre</a:t>
            </a:r>
            <a:r>
              <a:rPr lang="en-US" i="1" dirty="0">
                <a:solidFill>
                  <a:schemeClr val="tx1"/>
                </a:solidFill>
                <a:latin typeface="Nunito"/>
                <a:ea typeface="Roboto"/>
              </a:rPr>
              <a:t> de </a:t>
            </a:r>
            <a:r>
              <a:rPr lang="en-US" i="1" err="1">
                <a:solidFill>
                  <a:schemeClr val="tx1"/>
                </a:solidFill>
                <a:latin typeface="Nunito"/>
                <a:ea typeface="Roboto"/>
              </a:rPr>
              <a:t>groupe</a:t>
            </a:r>
            <a:r>
              <a:rPr lang="en-US" i="1" dirty="0">
                <a:solidFill>
                  <a:schemeClr val="tx1"/>
                </a:solidFill>
                <a:latin typeface="Nunito"/>
                <a:ea typeface="Roboto"/>
              </a:rPr>
              <a:t> dans le </a:t>
            </a:r>
            <a:r>
              <a:rPr lang="en-US" i="1" err="1">
                <a:solidFill>
                  <a:schemeClr val="tx1"/>
                </a:solidFill>
                <a:latin typeface="Nunito"/>
                <a:ea typeface="Roboto"/>
              </a:rPr>
              <a:t>facteur</a:t>
            </a:r>
            <a:r>
              <a:rPr lang="en-US" i="1" dirty="0">
                <a:solidFill>
                  <a:schemeClr val="tx1"/>
                </a:solidFill>
                <a:latin typeface="Nunito"/>
                <a:ea typeface="Roboto"/>
              </a:rPr>
              <a:t> B pour </a:t>
            </a:r>
            <a:r>
              <a:rPr lang="en-US" b="1" dirty="0">
                <a:solidFill>
                  <a:schemeClr val="tx1"/>
                </a:solidFill>
                <a:latin typeface="Nunito"/>
                <a:ea typeface="Roboto"/>
              </a:rPr>
              <a:t>SC</a:t>
            </a:r>
            <a:r>
              <a:rPr lang="en-US" b="1" baseline="-25000" dirty="0">
                <a:solidFill>
                  <a:schemeClr val="tx1"/>
                </a:solidFill>
                <a:latin typeface="Nunito"/>
                <a:ea typeface="Roboto"/>
              </a:rPr>
              <a:t>B</a:t>
            </a:r>
            <a:r>
              <a:rPr lang="en-US" dirty="0">
                <a:solidFill>
                  <a:schemeClr val="tx1"/>
                </a:solidFill>
                <a:latin typeface="Nunito"/>
                <a:ea typeface="Roboto"/>
              </a:rPr>
              <a:t> .</a:t>
            </a:r>
            <a:endParaRPr lang="en-US" dirty="0">
              <a:solidFill>
                <a:schemeClr val="tx1"/>
              </a:solidFill>
              <a:latin typeface="Nunito"/>
            </a:endParaRPr>
          </a:p>
          <a:p>
            <a:endParaRPr lang="en-US" dirty="0">
              <a:solidFill>
                <a:schemeClr val="tx1"/>
              </a:solidFill>
              <a:latin typeface="Nunito"/>
              <a:ea typeface="Roboto"/>
            </a:endParaRPr>
          </a:p>
          <a:p>
            <a:r>
              <a:rPr lang="fr-FR" b="1" dirty="0">
                <a:solidFill>
                  <a:schemeClr val="tx1"/>
                </a:solidFill>
                <a:latin typeface="Nunito"/>
                <a:ea typeface="Roboto"/>
              </a:rPr>
              <a:t>SC</a:t>
            </a:r>
            <a:r>
              <a:rPr lang="fr-FR" b="1" baseline="-25000" dirty="0">
                <a:solidFill>
                  <a:schemeClr val="tx1"/>
                </a:solidFill>
                <a:latin typeface="Nunito"/>
                <a:ea typeface="Roboto"/>
              </a:rPr>
              <a:t>A</a:t>
            </a:r>
            <a:r>
              <a:rPr lang="fr-FR" b="1" dirty="0">
                <a:solidFill>
                  <a:schemeClr val="tx1"/>
                </a:solidFill>
                <a:latin typeface="Nunito"/>
                <a:ea typeface="Roboto"/>
              </a:rPr>
              <a:t> = n . q Σ(A</a:t>
            </a:r>
            <a:r>
              <a:rPr lang="fr-FR" b="1" baseline="-25000" dirty="0">
                <a:solidFill>
                  <a:schemeClr val="tx1"/>
                </a:solidFill>
                <a:latin typeface="Nunito"/>
                <a:ea typeface="Roboto"/>
              </a:rPr>
              <a:t>i</a:t>
            </a:r>
            <a:r>
              <a:rPr lang="fr-FR" b="1" dirty="0">
                <a:solidFill>
                  <a:schemeClr val="tx1"/>
                </a:solidFill>
                <a:latin typeface="Nunito"/>
                <a:ea typeface="Roboto"/>
              </a:rPr>
              <a:t> - x̄ )² = 5 . 2 ( (5.9 - 5.4)² + (4.9 - 5.4)² ) = 5</a:t>
            </a:r>
            <a:endParaRPr lang="en-US" b="1" dirty="0">
              <a:solidFill>
                <a:schemeClr val="tx1"/>
              </a:solidFill>
              <a:latin typeface="Nunito"/>
              <a:ea typeface="Roboto"/>
            </a:endParaRPr>
          </a:p>
          <a:p>
            <a:r>
              <a:rPr lang="fr-FR" b="1" dirty="0">
                <a:solidFill>
                  <a:schemeClr val="tx1"/>
                </a:solidFill>
                <a:latin typeface="Nunito"/>
                <a:ea typeface="Roboto"/>
              </a:rPr>
              <a:t>SC</a:t>
            </a:r>
            <a:r>
              <a:rPr lang="fr-FR" b="1" baseline="-25000" dirty="0">
                <a:solidFill>
                  <a:schemeClr val="tx1"/>
                </a:solidFill>
                <a:latin typeface="Nunito"/>
                <a:ea typeface="Roboto"/>
              </a:rPr>
              <a:t>B</a:t>
            </a:r>
            <a:r>
              <a:rPr lang="fr-FR" b="1" dirty="0">
                <a:solidFill>
                  <a:schemeClr val="tx1"/>
                </a:solidFill>
                <a:latin typeface="Nunito"/>
                <a:ea typeface="Roboto"/>
              </a:rPr>
              <a:t> = n . p Σ (B</a:t>
            </a:r>
            <a:r>
              <a:rPr lang="fr-FR" b="1" baseline="-25000" dirty="0">
                <a:solidFill>
                  <a:schemeClr val="tx1"/>
                </a:solidFill>
                <a:latin typeface="Nunito"/>
                <a:ea typeface="Roboto"/>
              </a:rPr>
              <a:t>i</a:t>
            </a:r>
            <a:r>
              <a:rPr lang="fr-FR" b="1" dirty="0">
                <a:solidFill>
                  <a:schemeClr val="tx1"/>
                </a:solidFill>
                <a:latin typeface="Nunito"/>
                <a:ea typeface="Roboto"/>
              </a:rPr>
              <a:t> – x )² = 5 . 2 ( (5.6 - 5.4)² + (5.2 - 5.4)² ) = 0.8</a:t>
            </a:r>
            <a:endParaRPr lang="en-US" b="1" dirty="0">
              <a:solidFill>
                <a:schemeClr val="tx1"/>
              </a:solidFill>
              <a:latin typeface="Nunito"/>
              <a:ea typeface="Roboto"/>
            </a:endParaRPr>
          </a:p>
          <a:p>
            <a:endParaRPr lang="en-US" b="1" dirty="0">
              <a:solidFill>
                <a:schemeClr val="tx1"/>
              </a:solidFill>
              <a:latin typeface="Nunito"/>
              <a:ea typeface="Roboto"/>
            </a:endParaRPr>
          </a:p>
        </p:txBody>
      </p:sp>
      <p:sp>
        <p:nvSpPr>
          <p:cNvPr id="2" name="TextBox 3">
            <a:extLst>
              <a:ext uri="{FF2B5EF4-FFF2-40B4-BE49-F238E27FC236}">
                <a16:creationId xmlns:a16="http://schemas.microsoft.com/office/drawing/2014/main" id="{385AF6FB-C60A-8D56-A2F7-9E5F774F028F}"/>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34</a:t>
            </a:r>
          </a:p>
        </p:txBody>
      </p:sp>
    </p:spTree>
    <p:extLst>
      <p:ext uri="{BB962C8B-B14F-4D97-AF65-F5344CB8AC3E}">
        <p14:creationId xmlns:p14="http://schemas.microsoft.com/office/powerpoint/2010/main" val="751773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2" name="ZoneTexte 1">
            <a:extLst>
              <a:ext uri="{FF2B5EF4-FFF2-40B4-BE49-F238E27FC236}">
                <a16:creationId xmlns:a16="http://schemas.microsoft.com/office/drawing/2014/main" id="{1282A2D9-E1DA-C35D-44B2-D90599097F04}"/>
              </a:ext>
            </a:extLst>
          </p:cNvPr>
          <p:cNvSpPr txBox="1"/>
          <p:nvPr/>
        </p:nvSpPr>
        <p:spPr>
          <a:xfrm>
            <a:off x="860485" y="693348"/>
            <a:ext cx="7272068"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1"/>
                </a:solidFill>
                <a:latin typeface="Nunito"/>
                <a:ea typeface="Roboto"/>
              </a:rPr>
              <a:t>Nous </a:t>
            </a:r>
            <a:r>
              <a:rPr lang="en-US" dirty="0" err="1">
                <a:solidFill>
                  <a:schemeClr val="tx1"/>
                </a:solidFill>
                <a:latin typeface="Nunito"/>
                <a:ea typeface="Roboto"/>
              </a:rPr>
              <a:t>pouvons</a:t>
            </a:r>
            <a:r>
              <a:rPr lang="en-US" dirty="0">
                <a:solidFill>
                  <a:schemeClr val="tx1"/>
                </a:solidFill>
                <a:latin typeface="Nunito"/>
                <a:ea typeface="Roboto"/>
              </a:rPr>
              <a:t> </a:t>
            </a:r>
            <a:r>
              <a:rPr lang="en-US" dirty="0" err="1">
                <a:solidFill>
                  <a:schemeClr val="tx1"/>
                </a:solidFill>
                <a:latin typeface="Nunito"/>
                <a:ea typeface="Roboto"/>
              </a:rPr>
              <a:t>maintenant</a:t>
            </a:r>
            <a:r>
              <a:rPr lang="en-US" dirty="0">
                <a:solidFill>
                  <a:schemeClr val="tx1"/>
                </a:solidFill>
                <a:latin typeface="Nunito"/>
                <a:ea typeface="Roboto"/>
              </a:rPr>
              <a:t> </a:t>
            </a:r>
            <a:r>
              <a:rPr lang="en-US" dirty="0" err="1">
                <a:solidFill>
                  <a:schemeClr val="tx1"/>
                </a:solidFill>
                <a:latin typeface="Nunito"/>
                <a:ea typeface="Roboto"/>
              </a:rPr>
              <a:t>calculer</a:t>
            </a:r>
            <a:r>
              <a:rPr lang="en-US" dirty="0">
                <a:solidFill>
                  <a:schemeClr val="tx1"/>
                </a:solidFill>
                <a:latin typeface="Nunito"/>
                <a:ea typeface="Roboto"/>
              </a:rPr>
              <a:t> </a:t>
            </a:r>
            <a:r>
              <a:rPr lang="en-US" b="1" dirty="0">
                <a:solidFill>
                  <a:schemeClr val="tx1"/>
                </a:solidFill>
                <a:latin typeface="Nunito"/>
                <a:ea typeface="Roboto"/>
              </a:rPr>
              <a:t>la </a:t>
            </a:r>
            <a:r>
              <a:rPr lang="en-US" b="1" dirty="0" err="1">
                <a:solidFill>
                  <a:schemeClr val="tx1"/>
                </a:solidFill>
                <a:latin typeface="Nunito"/>
                <a:ea typeface="Roboto"/>
              </a:rPr>
              <a:t>somme</a:t>
            </a:r>
            <a:r>
              <a:rPr lang="en-US" b="1" dirty="0">
                <a:solidFill>
                  <a:schemeClr val="tx1"/>
                </a:solidFill>
                <a:latin typeface="Nunito"/>
                <a:ea typeface="Roboto"/>
              </a:rPr>
              <a:t> des </a:t>
            </a:r>
            <a:r>
              <a:rPr lang="en-US" b="1" dirty="0" err="1">
                <a:solidFill>
                  <a:schemeClr val="tx1"/>
                </a:solidFill>
                <a:latin typeface="Nunito"/>
                <a:ea typeface="Roboto"/>
              </a:rPr>
              <a:t>carrés</a:t>
            </a:r>
            <a:r>
              <a:rPr lang="en-US" b="1" dirty="0">
                <a:solidFill>
                  <a:schemeClr val="tx1"/>
                </a:solidFill>
                <a:latin typeface="Nunito"/>
                <a:ea typeface="Roboto"/>
              </a:rPr>
              <a:t> de </a:t>
            </a:r>
            <a:r>
              <a:rPr lang="en-US" b="1" dirty="0" err="1">
                <a:solidFill>
                  <a:schemeClr val="tx1"/>
                </a:solidFill>
                <a:latin typeface="Nunito"/>
                <a:ea typeface="Roboto"/>
              </a:rPr>
              <a:t>l'interaction</a:t>
            </a:r>
            <a:r>
              <a:rPr lang="en-US" b="1" dirty="0">
                <a:solidFill>
                  <a:schemeClr val="tx1"/>
                </a:solidFill>
                <a:latin typeface="Nunito"/>
                <a:ea typeface="Roboto"/>
              </a:rPr>
              <a:t>.</a:t>
            </a:r>
            <a:r>
              <a:rPr lang="en-US" dirty="0">
                <a:solidFill>
                  <a:schemeClr val="tx1"/>
                </a:solidFill>
                <a:latin typeface="Segoe UI"/>
                <a:ea typeface="Roboto"/>
                <a:cs typeface="Segoe UI"/>
              </a:rPr>
              <a:t> </a:t>
            </a:r>
            <a:r>
              <a:rPr lang="en-US" dirty="0">
                <a:solidFill>
                  <a:schemeClr val="tx1"/>
                </a:solidFill>
                <a:latin typeface="Nunito"/>
                <a:ea typeface="Roboto"/>
              </a:rPr>
              <a:t>Elle </a:t>
            </a:r>
            <a:r>
              <a:rPr lang="en-US" dirty="0" err="1">
                <a:solidFill>
                  <a:schemeClr val="tx1"/>
                </a:solidFill>
                <a:latin typeface="Nunito"/>
                <a:ea typeface="Roboto"/>
              </a:rPr>
              <a:t>est</a:t>
            </a:r>
            <a:r>
              <a:rPr lang="en-US" dirty="0">
                <a:solidFill>
                  <a:schemeClr val="tx1"/>
                </a:solidFill>
                <a:latin typeface="Nunito"/>
                <a:ea typeface="Roboto"/>
              </a:rPr>
              <a:t> </a:t>
            </a:r>
            <a:r>
              <a:rPr lang="en-US" dirty="0" err="1">
                <a:solidFill>
                  <a:schemeClr val="tx1"/>
                </a:solidFill>
                <a:latin typeface="Nunito"/>
                <a:ea typeface="Roboto"/>
              </a:rPr>
              <a:t>obtenue</a:t>
            </a:r>
            <a:r>
              <a:rPr lang="en-US" dirty="0">
                <a:solidFill>
                  <a:schemeClr val="tx1"/>
                </a:solidFill>
                <a:latin typeface="Nunito"/>
                <a:ea typeface="Roboto"/>
              </a:rPr>
              <a:t> </a:t>
            </a:r>
            <a:r>
              <a:rPr lang="en-US" dirty="0" err="1">
                <a:solidFill>
                  <a:schemeClr val="tx1"/>
                </a:solidFill>
                <a:latin typeface="Nunito"/>
                <a:ea typeface="Roboto"/>
              </a:rPr>
              <a:t>en</a:t>
            </a:r>
            <a:r>
              <a:rPr lang="en-US" dirty="0">
                <a:solidFill>
                  <a:schemeClr val="tx1"/>
                </a:solidFill>
                <a:latin typeface="Nunito"/>
                <a:ea typeface="Roboto"/>
              </a:rPr>
              <a:t> </a:t>
            </a:r>
            <a:r>
              <a:rPr lang="en-US" dirty="0" err="1">
                <a:solidFill>
                  <a:schemeClr val="tx1"/>
                </a:solidFill>
                <a:latin typeface="Nunito"/>
                <a:ea typeface="Roboto"/>
              </a:rPr>
              <a:t>calculant</a:t>
            </a:r>
            <a:r>
              <a:rPr lang="en-US" dirty="0">
                <a:solidFill>
                  <a:schemeClr val="tx1"/>
                </a:solidFill>
                <a:latin typeface="Nunito"/>
                <a:ea typeface="Roboto"/>
              </a:rPr>
              <a:t> </a:t>
            </a:r>
            <a:r>
              <a:rPr lang="en-US" dirty="0" err="1">
                <a:solidFill>
                  <a:schemeClr val="tx1"/>
                </a:solidFill>
                <a:latin typeface="Nunito"/>
                <a:ea typeface="Roboto"/>
              </a:rPr>
              <a:t>SC</a:t>
            </a:r>
            <a:r>
              <a:rPr lang="en-US" baseline="-25000" dirty="0" err="1">
                <a:solidFill>
                  <a:schemeClr val="tx1"/>
                </a:solidFill>
                <a:latin typeface="Nunito"/>
                <a:ea typeface="Roboto"/>
              </a:rPr>
              <a:t>inter</a:t>
            </a:r>
            <a:r>
              <a:rPr lang="en-US" dirty="0">
                <a:solidFill>
                  <a:schemeClr val="tx1"/>
                </a:solidFill>
                <a:latin typeface="Nunito"/>
                <a:ea typeface="Roboto"/>
              </a:rPr>
              <a:t> </a:t>
            </a:r>
            <a:r>
              <a:rPr lang="en-US" dirty="0" err="1">
                <a:solidFill>
                  <a:schemeClr val="tx1"/>
                </a:solidFill>
                <a:latin typeface="Nunito"/>
                <a:ea typeface="Roboto"/>
              </a:rPr>
              <a:t>moins</a:t>
            </a:r>
            <a:r>
              <a:rPr lang="en-US" dirty="0">
                <a:solidFill>
                  <a:schemeClr val="tx1"/>
                </a:solidFill>
                <a:latin typeface="Nunito"/>
                <a:ea typeface="Roboto"/>
              </a:rPr>
              <a:t> SC</a:t>
            </a:r>
            <a:r>
              <a:rPr lang="en-US" baseline="-25000" dirty="0">
                <a:solidFill>
                  <a:schemeClr val="tx1"/>
                </a:solidFill>
                <a:latin typeface="Nunito"/>
                <a:ea typeface="Roboto"/>
              </a:rPr>
              <a:t>A</a:t>
            </a:r>
            <a:r>
              <a:rPr lang="en-US" dirty="0">
                <a:solidFill>
                  <a:schemeClr val="tx1"/>
                </a:solidFill>
                <a:latin typeface="Nunito"/>
                <a:ea typeface="Roboto"/>
              </a:rPr>
              <a:t> </a:t>
            </a:r>
            <a:r>
              <a:rPr lang="en-US" dirty="0" err="1">
                <a:solidFill>
                  <a:schemeClr val="tx1"/>
                </a:solidFill>
                <a:latin typeface="Nunito"/>
                <a:ea typeface="Roboto"/>
              </a:rPr>
              <a:t>moins</a:t>
            </a:r>
            <a:r>
              <a:rPr lang="en-US" dirty="0">
                <a:solidFill>
                  <a:schemeClr val="tx1"/>
                </a:solidFill>
                <a:latin typeface="Nunito"/>
                <a:ea typeface="Roboto"/>
              </a:rPr>
              <a:t> SC</a:t>
            </a:r>
            <a:r>
              <a:rPr lang="en-US" baseline="-25000" dirty="0">
                <a:solidFill>
                  <a:schemeClr val="tx1"/>
                </a:solidFill>
                <a:latin typeface="Nunito"/>
                <a:ea typeface="Roboto"/>
              </a:rPr>
              <a:t>B</a:t>
            </a:r>
            <a:r>
              <a:rPr lang="en-US" dirty="0">
                <a:solidFill>
                  <a:schemeClr val="tx1"/>
                </a:solidFill>
                <a:latin typeface="Nunito"/>
                <a:ea typeface="Roboto"/>
              </a:rPr>
              <a:t>.</a:t>
            </a:r>
          </a:p>
          <a:p>
            <a:endParaRPr lang="en-US" dirty="0">
              <a:solidFill>
                <a:schemeClr val="tx1"/>
              </a:solidFill>
              <a:latin typeface="Segoe UI"/>
              <a:ea typeface="Roboto"/>
              <a:cs typeface="Segoe UI"/>
            </a:endParaRPr>
          </a:p>
          <a:p>
            <a:r>
              <a:rPr lang="fr-FR" b="1" dirty="0">
                <a:solidFill>
                  <a:schemeClr val="tx1"/>
                </a:solidFill>
                <a:latin typeface="Nunito"/>
                <a:ea typeface="Roboto"/>
              </a:rPr>
              <a:t>SC</a:t>
            </a:r>
            <a:r>
              <a:rPr lang="fr-FR" b="1" baseline="-25000" dirty="0">
                <a:solidFill>
                  <a:schemeClr val="tx1"/>
                </a:solidFill>
                <a:latin typeface="Nunito"/>
                <a:ea typeface="Roboto"/>
              </a:rPr>
              <a:t>AB </a:t>
            </a:r>
            <a:r>
              <a:rPr lang="fr-FR" b="1" dirty="0">
                <a:solidFill>
                  <a:schemeClr val="tx1"/>
                </a:solidFill>
                <a:latin typeface="Nunito"/>
                <a:ea typeface="Roboto"/>
              </a:rPr>
              <a:t>= </a:t>
            </a:r>
            <a:r>
              <a:rPr lang="fr-FR" b="1" dirty="0" err="1">
                <a:solidFill>
                  <a:schemeClr val="tx1"/>
                </a:solidFill>
                <a:latin typeface="Nunito"/>
                <a:ea typeface="Roboto"/>
              </a:rPr>
              <a:t>SC</a:t>
            </a:r>
            <a:r>
              <a:rPr lang="fr-FR" b="1" baseline="-25000" dirty="0" err="1">
                <a:solidFill>
                  <a:schemeClr val="tx1"/>
                </a:solidFill>
                <a:latin typeface="Nunito"/>
                <a:ea typeface="Roboto"/>
              </a:rPr>
              <a:t>inter</a:t>
            </a:r>
            <a:r>
              <a:rPr lang="fr-FR" b="1" baseline="-25000" dirty="0">
                <a:solidFill>
                  <a:schemeClr val="tx1"/>
                </a:solidFill>
                <a:latin typeface="Nunito"/>
                <a:ea typeface="Roboto"/>
              </a:rPr>
              <a:t> </a:t>
            </a:r>
            <a:r>
              <a:rPr lang="fr-FR" b="1" dirty="0">
                <a:solidFill>
                  <a:schemeClr val="tx1"/>
                </a:solidFill>
                <a:latin typeface="Nunito"/>
                <a:ea typeface="Roboto"/>
              </a:rPr>
              <a:t>– SC</a:t>
            </a:r>
            <a:r>
              <a:rPr lang="fr-FR" b="1" baseline="-25000" dirty="0">
                <a:solidFill>
                  <a:schemeClr val="tx1"/>
                </a:solidFill>
                <a:latin typeface="Nunito"/>
                <a:ea typeface="Roboto"/>
              </a:rPr>
              <a:t>A </a:t>
            </a:r>
            <a:r>
              <a:rPr lang="fr-FR" b="1" dirty="0">
                <a:solidFill>
                  <a:schemeClr val="tx1"/>
                </a:solidFill>
                <a:latin typeface="Nunito"/>
                <a:ea typeface="Roboto"/>
              </a:rPr>
              <a:t>- SC</a:t>
            </a:r>
            <a:r>
              <a:rPr lang="fr-FR" b="1" baseline="-25000" dirty="0">
                <a:solidFill>
                  <a:schemeClr val="tx1"/>
                </a:solidFill>
                <a:latin typeface="Nunito"/>
                <a:ea typeface="Roboto"/>
              </a:rPr>
              <a:t>B</a:t>
            </a:r>
            <a:r>
              <a:rPr lang="fr-FR" b="1" dirty="0">
                <a:solidFill>
                  <a:schemeClr val="tx1"/>
                </a:solidFill>
                <a:latin typeface="Nunito"/>
                <a:ea typeface="Roboto"/>
              </a:rPr>
              <a:t> = 7.6 - 5 –0.8 = 1.8</a:t>
            </a:r>
            <a:endParaRPr lang="en-US" b="1" dirty="0">
              <a:solidFill>
                <a:schemeClr val="tx1"/>
              </a:solidFill>
              <a:latin typeface="Nunito"/>
              <a:ea typeface="Roboto"/>
            </a:endParaRPr>
          </a:p>
          <a:p>
            <a:endParaRPr lang="fr-FR" dirty="0">
              <a:solidFill>
                <a:schemeClr val="tx1"/>
              </a:solidFill>
              <a:latin typeface="Nunito"/>
              <a:ea typeface="Roboto"/>
            </a:endParaRPr>
          </a:p>
          <a:p>
            <a:endParaRPr lang="fr-FR" b="1" dirty="0">
              <a:solidFill>
                <a:schemeClr val="tx1"/>
              </a:solidFill>
              <a:latin typeface="Nunito"/>
              <a:ea typeface="Roboto"/>
            </a:endParaRPr>
          </a:p>
          <a:p>
            <a:r>
              <a:rPr lang="en-US" dirty="0" err="1">
                <a:solidFill>
                  <a:schemeClr val="tx1"/>
                </a:solidFill>
                <a:latin typeface="Nunito"/>
                <a:ea typeface="Roboto"/>
              </a:rPr>
              <a:t>Enfin</a:t>
            </a:r>
            <a:r>
              <a:rPr lang="en-US" dirty="0">
                <a:solidFill>
                  <a:schemeClr val="tx1"/>
                </a:solidFill>
                <a:latin typeface="Nunito"/>
                <a:ea typeface="Roboto"/>
              </a:rPr>
              <a:t>, nous </a:t>
            </a:r>
            <a:r>
              <a:rPr lang="en-US" dirty="0" err="1">
                <a:solidFill>
                  <a:schemeClr val="tx1"/>
                </a:solidFill>
                <a:latin typeface="Nunito"/>
                <a:ea typeface="Roboto"/>
              </a:rPr>
              <a:t>calculons</a:t>
            </a:r>
            <a:r>
              <a:rPr lang="en-US" dirty="0">
                <a:solidFill>
                  <a:schemeClr val="tx1"/>
                </a:solidFill>
                <a:latin typeface="Nunito"/>
                <a:ea typeface="Roboto"/>
              </a:rPr>
              <a:t> </a:t>
            </a:r>
            <a:r>
              <a:rPr lang="en-US" b="1" dirty="0">
                <a:solidFill>
                  <a:schemeClr val="tx1"/>
                </a:solidFill>
                <a:latin typeface="Nunito"/>
                <a:ea typeface="Roboto"/>
              </a:rPr>
              <a:t>la </a:t>
            </a:r>
            <a:r>
              <a:rPr lang="en-US" b="1" dirty="0" err="1">
                <a:solidFill>
                  <a:schemeClr val="tx1"/>
                </a:solidFill>
                <a:latin typeface="Nunito"/>
                <a:ea typeface="Roboto"/>
              </a:rPr>
              <a:t>somme</a:t>
            </a:r>
            <a:r>
              <a:rPr lang="en-US" b="1" dirty="0">
                <a:solidFill>
                  <a:schemeClr val="tx1"/>
                </a:solidFill>
                <a:latin typeface="Nunito"/>
                <a:ea typeface="Roboto"/>
              </a:rPr>
              <a:t> des </a:t>
            </a:r>
            <a:r>
              <a:rPr lang="en-US" b="1" dirty="0" err="1">
                <a:solidFill>
                  <a:schemeClr val="tx1"/>
                </a:solidFill>
                <a:latin typeface="Nunito"/>
                <a:ea typeface="Roboto"/>
              </a:rPr>
              <a:t>carrés</a:t>
            </a:r>
            <a:r>
              <a:rPr lang="en-US" b="1" dirty="0">
                <a:solidFill>
                  <a:schemeClr val="tx1"/>
                </a:solidFill>
                <a:latin typeface="Nunito"/>
                <a:ea typeface="Roboto"/>
              </a:rPr>
              <a:t> pour </a:t>
            </a:r>
            <a:r>
              <a:rPr lang="en-US" b="1" dirty="0" err="1">
                <a:solidFill>
                  <a:schemeClr val="tx1"/>
                </a:solidFill>
                <a:latin typeface="Nunito"/>
                <a:ea typeface="Roboto"/>
              </a:rPr>
              <a:t>l'erreur</a:t>
            </a:r>
            <a:r>
              <a:rPr lang="en-US" dirty="0">
                <a:solidFill>
                  <a:schemeClr val="tx1"/>
                </a:solidFill>
                <a:latin typeface="Nunito"/>
                <a:ea typeface="Roboto"/>
              </a:rPr>
              <a:t>. Le </a:t>
            </a:r>
            <a:r>
              <a:rPr lang="en-US" dirty="0" err="1">
                <a:solidFill>
                  <a:schemeClr val="tx1"/>
                </a:solidFill>
                <a:latin typeface="Nunito"/>
                <a:ea typeface="Roboto"/>
              </a:rPr>
              <a:t>calcul</a:t>
            </a:r>
            <a:r>
              <a:rPr lang="en-US" dirty="0">
                <a:solidFill>
                  <a:schemeClr val="tx1"/>
                </a:solidFill>
                <a:latin typeface="Nunito"/>
                <a:ea typeface="Roboto"/>
              </a:rPr>
              <a:t> </a:t>
            </a:r>
            <a:r>
              <a:rPr lang="en-US" dirty="0" err="1">
                <a:solidFill>
                  <a:schemeClr val="tx1"/>
                </a:solidFill>
                <a:latin typeface="Nunito"/>
                <a:ea typeface="Roboto"/>
              </a:rPr>
              <a:t>est</a:t>
            </a:r>
            <a:r>
              <a:rPr lang="en-US" dirty="0">
                <a:solidFill>
                  <a:schemeClr val="tx1"/>
                </a:solidFill>
                <a:latin typeface="Nunito"/>
                <a:ea typeface="Roboto"/>
              </a:rPr>
              <a:t> </a:t>
            </a:r>
            <a:r>
              <a:rPr lang="en-US" dirty="0" err="1">
                <a:solidFill>
                  <a:schemeClr val="tx1"/>
                </a:solidFill>
                <a:latin typeface="Nunito"/>
                <a:ea typeface="Roboto"/>
              </a:rPr>
              <a:t>similaire</a:t>
            </a:r>
            <a:r>
              <a:rPr lang="en-US" dirty="0">
                <a:solidFill>
                  <a:schemeClr val="tx1"/>
                </a:solidFill>
                <a:latin typeface="Nunito"/>
                <a:ea typeface="Roboto"/>
              </a:rPr>
              <a:t> à </a:t>
            </a:r>
            <a:r>
              <a:rPr lang="en-US" dirty="0" err="1">
                <a:solidFill>
                  <a:schemeClr val="tx1"/>
                </a:solidFill>
                <a:latin typeface="Nunito"/>
                <a:ea typeface="Roboto"/>
              </a:rPr>
              <a:t>celui</a:t>
            </a:r>
            <a:r>
              <a:rPr lang="en-US" dirty="0">
                <a:solidFill>
                  <a:schemeClr val="tx1"/>
                </a:solidFill>
                <a:latin typeface="Nunito"/>
                <a:ea typeface="Roboto"/>
              </a:rPr>
              <a:t> de la </a:t>
            </a:r>
            <a:r>
              <a:rPr lang="en-US" dirty="0" err="1">
                <a:solidFill>
                  <a:schemeClr val="tx1"/>
                </a:solidFill>
                <a:latin typeface="Nunito"/>
                <a:ea typeface="Roboto"/>
              </a:rPr>
              <a:t>somme</a:t>
            </a:r>
            <a:r>
              <a:rPr lang="en-US" dirty="0">
                <a:solidFill>
                  <a:schemeClr val="tx1"/>
                </a:solidFill>
                <a:latin typeface="Nunito"/>
                <a:ea typeface="Roboto"/>
              </a:rPr>
              <a:t> </a:t>
            </a:r>
            <a:r>
              <a:rPr lang="en-US" dirty="0" err="1">
                <a:solidFill>
                  <a:schemeClr val="tx1"/>
                </a:solidFill>
                <a:latin typeface="Nunito"/>
                <a:ea typeface="Roboto"/>
              </a:rPr>
              <a:t>totale</a:t>
            </a:r>
            <a:r>
              <a:rPr lang="en-US" dirty="0">
                <a:solidFill>
                  <a:schemeClr val="tx1"/>
                </a:solidFill>
                <a:latin typeface="Nunito"/>
                <a:ea typeface="Roboto"/>
              </a:rPr>
              <a:t> des </a:t>
            </a:r>
            <a:r>
              <a:rPr lang="en-US" dirty="0" err="1">
                <a:solidFill>
                  <a:schemeClr val="tx1"/>
                </a:solidFill>
                <a:latin typeface="Nunito"/>
                <a:ea typeface="Roboto"/>
              </a:rPr>
              <a:t>carrés</a:t>
            </a:r>
            <a:r>
              <a:rPr lang="en-US" dirty="0">
                <a:solidFill>
                  <a:schemeClr val="tx1"/>
                </a:solidFill>
                <a:latin typeface="Nunito"/>
                <a:ea typeface="Roboto"/>
              </a:rPr>
              <a:t>, </a:t>
            </a:r>
            <a:r>
              <a:rPr lang="en-US" dirty="0" err="1">
                <a:solidFill>
                  <a:schemeClr val="tx1"/>
                </a:solidFill>
                <a:latin typeface="Nunito"/>
                <a:ea typeface="Roboto"/>
              </a:rPr>
              <a:t>c'est</a:t>
            </a:r>
            <a:r>
              <a:rPr lang="en-US" dirty="0">
                <a:solidFill>
                  <a:schemeClr val="tx1"/>
                </a:solidFill>
                <a:latin typeface="Nunito"/>
                <a:ea typeface="Roboto"/>
              </a:rPr>
              <a:t> </a:t>
            </a:r>
            <a:r>
              <a:rPr lang="en-US" dirty="0" err="1">
                <a:solidFill>
                  <a:schemeClr val="tx1"/>
                </a:solidFill>
                <a:latin typeface="Nunito"/>
                <a:ea typeface="Roboto"/>
              </a:rPr>
              <a:t>pourquoi</a:t>
            </a:r>
            <a:r>
              <a:rPr lang="en-US" dirty="0">
                <a:solidFill>
                  <a:schemeClr val="tx1"/>
                </a:solidFill>
                <a:latin typeface="Nunito"/>
                <a:ea typeface="Roboto"/>
              </a:rPr>
              <a:t> nous </a:t>
            </a:r>
            <a:r>
              <a:rPr lang="en-US" dirty="0" err="1">
                <a:solidFill>
                  <a:schemeClr val="tx1"/>
                </a:solidFill>
                <a:latin typeface="Nunito"/>
                <a:ea typeface="Roboto"/>
              </a:rPr>
              <a:t>utilisons</a:t>
            </a:r>
            <a:r>
              <a:rPr lang="en-US" dirty="0">
                <a:solidFill>
                  <a:schemeClr val="tx1"/>
                </a:solidFill>
                <a:latin typeface="Nunito"/>
                <a:ea typeface="Roboto"/>
              </a:rPr>
              <a:t> à nouveau </a:t>
            </a:r>
            <a:r>
              <a:rPr lang="en-US" dirty="0" err="1">
                <a:solidFill>
                  <a:schemeClr val="tx1"/>
                </a:solidFill>
                <a:latin typeface="Nunito"/>
                <a:ea typeface="Roboto"/>
              </a:rPr>
              <a:t>chaque</a:t>
            </a:r>
            <a:r>
              <a:rPr lang="en-US" dirty="0">
                <a:solidFill>
                  <a:schemeClr val="tx1"/>
                </a:solidFill>
                <a:latin typeface="Nunito"/>
                <a:ea typeface="Roboto"/>
              </a:rPr>
              <a:t> </a:t>
            </a:r>
            <a:r>
              <a:rPr lang="en-US" dirty="0" err="1">
                <a:solidFill>
                  <a:schemeClr val="tx1"/>
                </a:solidFill>
                <a:latin typeface="Nunito"/>
                <a:ea typeface="Roboto"/>
              </a:rPr>
              <a:t>valeur</a:t>
            </a:r>
            <a:r>
              <a:rPr lang="en-US" dirty="0">
                <a:solidFill>
                  <a:schemeClr val="tx1"/>
                </a:solidFill>
                <a:latin typeface="Nunito"/>
                <a:ea typeface="Roboto"/>
              </a:rPr>
              <a:t> </a:t>
            </a:r>
            <a:r>
              <a:rPr lang="en-US" dirty="0" err="1">
                <a:solidFill>
                  <a:schemeClr val="tx1"/>
                </a:solidFill>
                <a:latin typeface="Nunito"/>
                <a:ea typeface="Roboto"/>
              </a:rPr>
              <a:t>individuelle</a:t>
            </a:r>
            <a:r>
              <a:rPr lang="en-US" dirty="0">
                <a:solidFill>
                  <a:schemeClr val="tx1"/>
                </a:solidFill>
                <a:latin typeface="Nunito"/>
                <a:ea typeface="Roboto"/>
              </a:rPr>
              <a:t>. </a:t>
            </a:r>
            <a:r>
              <a:rPr lang="en-US" dirty="0" err="1">
                <a:solidFill>
                  <a:schemeClr val="tx1"/>
                </a:solidFill>
                <a:latin typeface="Nunito"/>
                <a:ea typeface="Roboto"/>
              </a:rPr>
              <a:t>Seulement</a:t>
            </a:r>
            <a:r>
              <a:rPr lang="en-US" dirty="0">
                <a:solidFill>
                  <a:schemeClr val="tx1"/>
                </a:solidFill>
                <a:latin typeface="Nunito"/>
                <a:ea typeface="Roboto"/>
              </a:rPr>
              <a:t>, dans </a:t>
            </a:r>
            <a:r>
              <a:rPr lang="en-US" dirty="0" err="1">
                <a:solidFill>
                  <a:schemeClr val="tx1"/>
                </a:solidFill>
                <a:latin typeface="Nunito"/>
                <a:ea typeface="Roboto"/>
              </a:rPr>
              <a:t>ce</a:t>
            </a:r>
            <a:r>
              <a:rPr lang="en-US" dirty="0">
                <a:solidFill>
                  <a:schemeClr val="tx1"/>
                </a:solidFill>
                <a:latin typeface="Nunito"/>
                <a:ea typeface="Roboto"/>
              </a:rPr>
              <a:t> </a:t>
            </a:r>
            <a:r>
              <a:rPr lang="en-US" dirty="0" err="1">
                <a:solidFill>
                  <a:schemeClr val="tx1"/>
                </a:solidFill>
                <a:latin typeface="Nunito"/>
                <a:ea typeface="Roboto"/>
              </a:rPr>
              <a:t>cas</a:t>
            </a:r>
            <a:r>
              <a:rPr lang="en-US" dirty="0">
                <a:solidFill>
                  <a:schemeClr val="tx1"/>
                </a:solidFill>
                <a:latin typeface="Nunito"/>
                <a:ea typeface="Roboto"/>
              </a:rPr>
              <a:t>, au lieu de </a:t>
            </a:r>
            <a:r>
              <a:rPr lang="en-US" dirty="0" err="1">
                <a:solidFill>
                  <a:schemeClr val="tx1"/>
                </a:solidFill>
                <a:latin typeface="Nunito"/>
                <a:ea typeface="Roboto"/>
              </a:rPr>
              <a:t>soustraire</a:t>
            </a:r>
            <a:r>
              <a:rPr lang="en-US" dirty="0">
                <a:solidFill>
                  <a:schemeClr val="tx1"/>
                </a:solidFill>
                <a:latin typeface="Nunito"/>
                <a:ea typeface="Roboto"/>
              </a:rPr>
              <a:t> la </a:t>
            </a:r>
            <a:r>
              <a:rPr lang="en-US" dirty="0" err="1">
                <a:solidFill>
                  <a:schemeClr val="tx1"/>
                </a:solidFill>
                <a:latin typeface="Nunito"/>
                <a:ea typeface="Roboto"/>
              </a:rPr>
              <a:t>moyenne</a:t>
            </a:r>
            <a:r>
              <a:rPr lang="en-US" dirty="0">
                <a:solidFill>
                  <a:schemeClr val="tx1"/>
                </a:solidFill>
                <a:latin typeface="Nunito"/>
                <a:ea typeface="Roboto"/>
              </a:rPr>
              <a:t> </a:t>
            </a:r>
            <a:r>
              <a:rPr lang="en-US" dirty="0" err="1">
                <a:solidFill>
                  <a:schemeClr val="tx1"/>
                </a:solidFill>
                <a:latin typeface="Nunito"/>
                <a:ea typeface="Roboto"/>
              </a:rPr>
              <a:t>globale</a:t>
            </a:r>
            <a:r>
              <a:rPr lang="en-US" dirty="0">
                <a:solidFill>
                  <a:schemeClr val="tx1"/>
                </a:solidFill>
                <a:latin typeface="Nunito"/>
                <a:ea typeface="Roboto"/>
              </a:rPr>
              <a:t> de </a:t>
            </a:r>
            <a:r>
              <a:rPr lang="en-US" dirty="0" err="1">
                <a:solidFill>
                  <a:schemeClr val="tx1"/>
                </a:solidFill>
                <a:latin typeface="Nunito"/>
                <a:ea typeface="Roboto"/>
              </a:rPr>
              <a:t>chaque</a:t>
            </a:r>
            <a:r>
              <a:rPr lang="en-US" dirty="0">
                <a:solidFill>
                  <a:schemeClr val="tx1"/>
                </a:solidFill>
                <a:latin typeface="Nunito"/>
                <a:ea typeface="Roboto"/>
              </a:rPr>
              <a:t> </a:t>
            </a:r>
            <a:r>
              <a:rPr lang="en-US" dirty="0" err="1">
                <a:solidFill>
                  <a:schemeClr val="tx1"/>
                </a:solidFill>
                <a:latin typeface="Nunito"/>
                <a:ea typeface="Roboto"/>
              </a:rPr>
              <a:t>valeur</a:t>
            </a:r>
            <a:r>
              <a:rPr lang="en-US" dirty="0">
                <a:solidFill>
                  <a:schemeClr val="tx1"/>
                </a:solidFill>
                <a:latin typeface="Nunito"/>
                <a:ea typeface="Roboto"/>
              </a:rPr>
              <a:t>, nous </a:t>
            </a:r>
            <a:r>
              <a:rPr lang="en-US" dirty="0" err="1">
                <a:solidFill>
                  <a:schemeClr val="tx1"/>
                </a:solidFill>
                <a:latin typeface="Nunito"/>
                <a:ea typeface="Roboto"/>
              </a:rPr>
              <a:t>soustrayons</a:t>
            </a:r>
            <a:r>
              <a:rPr lang="en-US" dirty="0">
                <a:solidFill>
                  <a:schemeClr val="tx1"/>
                </a:solidFill>
                <a:latin typeface="Nunito"/>
                <a:ea typeface="Roboto"/>
              </a:rPr>
              <a:t> la </a:t>
            </a:r>
            <a:r>
              <a:rPr lang="en-US" dirty="0" err="1">
                <a:solidFill>
                  <a:schemeClr val="tx1"/>
                </a:solidFill>
                <a:latin typeface="Nunito"/>
                <a:ea typeface="Roboto"/>
              </a:rPr>
              <a:t>moyenne</a:t>
            </a:r>
            <a:r>
              <a:rPr lang="en-US" dirty="0">
                <a:solidFill>
                  <a:schemeClr val="tx1"/>
                </a:solidFill>
                <a:latin typeface="Nunito"/>
                <a:ea typeface="Roboto"/>
              </a:rPr>
              <a:t> du </a:t>
            </a:r>
            <a:r>
              <a:rPr lang="en-US" dirty="0" err="1">
                <a:solidFill>
                  <a:schemeClr val="tx1"/>
                </a:solidFill>
                <a:latin typeface="Nunito"/>
                <a:ea typeface="Roboto"/>
              </a:rPr>
              <a:t>groupe</a:t>
            </a:r>
            <a:r>
              <a:rPr lang="en-US" dirty="0">
                <a:solidFill>
                  <a:schemeClr val="tx1"/>
                </a:solidFill>
                <a:latin typeface="Nunito"/>
                <a:ea typeface="Roboto"/>
              </a:rPr>
              <a:t> </a:t>
            </a:r>
            <a:r>
              <a:rPr lang="en-US" dirty="0" err="1">
                <a:solidFill>
                  <a:schemeClr val="tx1"/>
                </a:solidFill>
                <a:latin typeface="Nunito"/>
                <a:ea typeface="Roboto"/>
              </a:rPr>
              <a:t>respectif</a:t>
            </a:r>
            <a:r>
              <a:rPr lang="en-US" dirty="0">
                <a:solidFill>
                  <a:schemeClr val="tx1"/>
                </a:solidFill>
                <a:latin typeface="Nunito"/>
                <a:ea typeface="Roboto"/>
              </a:rPr>
              <a:t> de </a:t>
            </a:r>
            <a:r>
              <a:rPr lang="en-US" dirty="0" err="1">
                <a:solidFill>
                  <a:schemeClr val="tx1"/>
                </a:solidFill>
                <a:latin typeface="Nunito"/>
                <a:ea typeface="Roboto"/>
              </a:rPr>
              <a:t>chaque</a:t>
            </a:r>
            <a:r>
              <a:rPr lang="en-US" dirty="0">
                <a:solidFill>
                  <a:schemeClr val="tx1"/>
                </a:solidFill>
                <a:latin typeface="Nunito"/>
                <a:ea typeface="Roboto"/>
              </a:rPr>
              <a:t> </a:t>
            </a:r>
            <a:r>
              <a:rPr lang="en-US" dirty="0" err="1">
                <a:solidFill>
                  <a:schemeClr val="tx1"/>
                </a:solidFill>
                <a:latin typeface="Nunito"/>
                <a:ea typeface="Roboto"/>
              </a:rPr>
              <a:t>valeur</a:t>
            </a:r>
            <a:r>
              <a:rPr lang="en-US" dirty="0">
                <a:solidFill>
                  <a:schemeClr val="tx1"/>
                </a:solidFill>
                <a:latin typeface="Nunito"/>
                <a:ea typeface="Roboto"/>
              </a:rPr>
              <a:t>.</a:t>
            </a:r>
          </a:p>
          <a:p>
            <a:endParaRPr lang="fr-FR" b="1" dirty="0">
              <a:solidFill>
                <a:schemeClr val="tx1"/>
              </a:solidFill>
              <a:latin typeface="Nunito"/>
              <a:ea typeface="Roboto"/>
            </a:endParaRPr>
          </a:p>
          <a:p>
            <a:r>
              <a:rPr lang="fr-FR" b="1" dirty="0" err="1">
                <a:solidFill>
                  <a:schemeClr val="tx1"/>
                </a:solidFill>
                <a:latin typeface="Nunito"/>
                <a:ea typeface="Roboto"/>
              </a:rPr>
              <a:t>SC</a:t>
            </a:r>
            <a:r>
              <a:rPr lang="fr-FR" b="1" baseline="-25000" dirty="0" err="1">
                <a:solidFill>
                  <a:schemeClr val="tx1"/>
                </a:solidFill>
                <a:latin typeface="Nunito"/>
                <a:ea typeface="Roboto"/>
              </a:rPr>
              <a:t>err</a:t>
            </a:r>
            <a:r>
              <a:rPr lang="fr-FR" b="1" dirty="0">
                <a:solidFill>
                  <a:schemeClr val="tx1"/>
                </a:solidFill>
                <a:latin typeface="Nunito"/>
                <a:ea typeface="Roboto"/>
              </a:rPr>
              <a:t> = ΣΣΣ( </a:t>
            </a:r>
            <a:r>
              <a:rPr lang="fr-FR" b="1" dirty="0" err="1">
                <a:solidFill>
                  <a:schemeClr val="tx1"/>
                </a:solidFill>
                <a:latin typeface="Nunito"/>
                <a:ea typeface="Roboto"/>
              </a:rPr>
              <a:t>x</a:t>
            </a:r>
            <a:r>
              <a:rPr lang="fr-FR" b="1" baseline="-25000" dirty="0" err="1">
                <a:solidFill>
                  <a:schemeClr val="tx1"/>
                </a:solidFill>
                <a:latin typeface="Nunito"/>
                <a:ea typeface="Roboto"/>
              </a:rPr>
              <a:t>mij</a:t>
            </a:r>
            <a:r>
              <a:rPr lang="fr-FR" b="1" dirty="0">
                <a:solidFill>
                  <a:schemeClr val="tx1"/>
                </a:solidFill>
                <a:latin typeface="Nunito"/>
                <a:ea typeface="Roboto"/>
              </a:rPr>
              <a:t> – </a:t>
            </a:r>
            <a:r>
              <a:rPr lang="fr-FR" b="1" dirty="0" err="1">
                <a:solidFill>
                  <a:schemeClr val="tx1"/>
                </a:solidFill>
                <a:latin typeface="Nunito"/>
                <a:ea typeface="Roboto"/>
              </a:rPr>
              <a:t>AB</a:t>
            </a:r>
            <a:r>
              <a:rPr lang="fr-FR" b="1" baseline="-25000" dirty="0" err="1">
                <a:solidFill>
                  <a:schemeClr val="tx1"/>
                </a:solidFill>
                <a:latin typeface="Nunito"/>
                <a:ea typeface="Roboto"/>
              </a:rPr>
              <a:t>ij</a:t>
            </a:r>
            <a:r>
              <a:rPr lang="fr-FR" b="1" baseline="-25000" dirty="0">
                <a:solidFill>
                  <a:schemeClr val="tx1"/>
                </a:solidFill>
                <a:latin typeface="Nunito"/>
                <a:ea typeface="Roboto"/>
              </a:rPr>
              <a:t> </a:t>
            </a:r>
            <a:r>
              <a:rPr lang="fr-FR" b="1" dirty="0">
                <a:solidFill>
                  <a:schemeClr val="tx1"/>
                </a:solidFill>
                <a:latin typeface="Nunito"/>
                <a:ea typeface="Roboto"/>
              </a:rPr>
              <a:t>)² =  (6 - 5.8)² + (4 - 5.4)² + … + (3 - 4.4)² = 77.2</a:t>
            </a:r>
          </a:p>
          <a:p>
            <a:endParaRPr lang="fr-FR" b="1" dirty="0">
              <a:solidFill>
                <a:schemeClr val="tx1"/>
              </a:solidFill>
              <a:ea typeface="Roboto"/>
            </a:endParaRPr>
          </a:p>
          <a:p>
            <a:endParaRPr lang="fr-FR" b="1" dirty="0">
              <a:solidFill>
                <a:schemeClr val="tx1"/>
              </a:solidFill>
              <a:ea typeface="Roboto"/>
            </a:endParaRPr>
          </a:p>
          <a:p>
            <a:endParaRPr lang="fr-FR" b="1" dirty="0">
              <a:solidFill>
                <a:schemeClr val="tx1"/>
              </a:solidFill>
              <a:ea typeface="Roboto"/>
            </a:endParaRPr>
          </a:p>
          <a:p>
            <a:endParaRPr lang="fr-FR" b="1" dirty="0">
              <a:solidFill>
                <a:schemeClr val="tx1"/>
              </a:solidFill>
              <a:ea typeface="Roboto"/>
            </a:endParaRPr>
          </a:p>
          <a:p>
            <a:endParaRPr lang="fr-FR" b="1" dirty="0">
              <a:solidFill>
                <a:schemeClr val="tx1"/>
              </a:solidFill>
              <a:ea typeface="Roboto"/>
            </a:endParaRPr>
          </a:p>
        </p:txBody>
      </p:sp>
      <p:sp>
        <p:nvSpPr>
          <p:cNvPr id="3" name="TextBox 3">
            <a:extLst>
              <a:ext uri="{FF2B5EF4-FFF2-40B4-BE49-F238E27FC236}">
                <a16:creationId xmlns:a16="http://schemas.microsoft.com/office/drawing/2014/main" id="{40BE38A3-4BB8-B613-FFFC-ADBFCC64B46E}"/>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35</a:t>
            </a:r>
          </a:p>
        </p:txBody>
      </p:sp>
    </p:spTree>
    <p:extLst>
      <p:ext uri="{BB962C8B-B14F-4D97-AF65-F5344CB8AC3E}">
        <p14:creationId xmlns:p14="http://schemas.microsoft.com/office/powerpoint/2010/main" val="179039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sz="2500" dirty="0"/>
              <a:t>4.   </a:t>
            </a:r>
            <a:r>
              <a:rPr lang="en" sz="2500" dirty="0" err="1"/>
              <a:t>Degrés</a:t>
            </a:r>
            <a:r>
              <a:rPr lang="en" sz="2500" dirty="0"/>
              <a:t> de liberté</a:t>
            </a:r>
            <a:endParaRPr lang="fr-FR" sz="2500" dirty="0"/>
          </a:p>
          <a:p>
            <a:endParaRPr lang="en" dirty="0">
              <a:solidFill>
                <a:schemeClr val="tx1"/>
              </a:solidFill>
            </a:endParaRPr>
          </a:p>
        </p:txBody>
      </p:sp>
      <p:sp>
        <p:nvSpPr>
          <p:cNvPr id="11" name="ZoneTexte 10">
            <a:extLst>
              <a:ext uri="{FF2B5EF4-FFF2-40B4-BE49-F238E27FC236}">
                <a16:creationId xmlns:a16="http://schemas.microsoft.com/office/drawing/2014/main" id="{ED9ECBCA-ED05-B6CC-5D89-972A6BAD60E1}"/>
              </a:ext>
            </a:extLst>
          </p:cNvPr>
          <p:cNvSpPr txBox="1"/>
          <p:nvPr/>
        </p:nvSpPr>
        <p:spPr>
          <a:xfrm>
            <a:off x="849702" y="1286414"/>
            <a:ext cx="7272068"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chemeClr val="tx1"/>
              </a:solidFill>
              <a:latin typeface="Nunito"/>
              <a:ea typeface="Roboto"/>
            </a:endParaRPr>
          </a:p>
          <a:p>
            <a:r>
              <a:rPr lang="fr-FR" b="1" dirty="0" err="1">
                <a:solidFill>
                  <a:schemeClr val="tx1"/>
                </a:solidFill>
                <a:latin typeface="Nunito"/>
                <a:ea typeface="Roboto"/>
              </a:rPr>
              <a:t>ddl</a:t>
            </a:r>
            <a:r>
              <a:rPr lang="fr-FR" b="1" baseline="-25000" dirty="0" err="1">
                <a:solidFill>
                  <a:schemeClr val="tx1"/>
                </a:solidFill>
                <a:latin typeface="Nunito"/>
                <a:ea typeface="Roboto"/>
              </a:rPr>
              <a:t>tot</a:t>
            </a:r>
            <a:r>
              <a:rPr lang="fr-FR" b="1" dirty="0">
                <a:solidFill>
                  <a:schemeClr val="tx1"/>
                </a:solidFill>
                <a:latin typeface="Nunito"/>
                <a:ea typeface="Roboto"/>
              </a:rPr>
              <a:t> = n . p . q - 1 = 5 . 2 . 2 - 1 = 19</a:t>
            </a:r>
            <a:endParaRPr lang="fr-FR" dirty="0">
              <a:solidFill>
                <a:schemeClr val="tx1"/>
              </a:solidFill>
              <a:latin typeface="Nunito"/>
            </a:endParaRPr>
          </a:p>
          <a:p>
            <a:endParaRPr lang="fr-FR" b="1" dirty="0">
              <a:solidFill>
                <a:schemeClr val="tx1"/>
              </a:solidFill>
              <a:latin typeface="Nunito"/>
              <a:ea typeface="Roboto"/>
            </a:endParaRPr>
          </a:p>
          <a:p>
            <a:r>
              <a:rPr lang="fr-FR" b="1" err="1">
                <a:solidFill>
                  <a:schemeClr val="tx1"/>
                </a:solidFill>
                <a:latin typeface="Nunito"/>
                <a:ea typeface="Roboto"/>
              </a:rPr>
              <a:t>ddl</a:t>
            </a:r>
            <a:r>
              <a:rPr lang="fr-FR" b="1" baseline="-25000" err="1">
                <a:solidFill>
                  <a:schemeClr val="tx1"/>
                </a:solidFill>
                <a:latin typeface="Nunito"/>
                <a:ea typeface="Roboto"/>
              </a:rPr>
              <a:t>inter</a:t>
            </a:r>
            <a:r>
              <a:rPr lang="fr-FR" b="1" dirty="0">
                <a:solidFill>
                  <a:schemeClr val="tx1"/>
                </a:solidFill>
                <a:latin typeface="Nunito"/>
                <a:ea typeface="Roboto"/>
              </a:rPr>
              <a:t> = p . q - 1 = 2 . 2 - 1= 3</a:t>
            </a:r>
            <a:endParaRPr lang="fr-FR" b="1" baseline="30000">
              <a:solidFill>
                <a:schemeClr val="tx1"/>
              </a:solidFill>
              <a:latin typeface="Nunito"/>
              <a:ea typeface="Roboto"/>
            </a:endParaRPr>
          </a:p>
          <a:p>
            <a:endParaRPr lang="fr-FR" b="1" dirty="0">
              <a:solidFill>
                <a:schemeClr val="tx1"/>
              </a:solidFill>
              <a:latin typeface="Nunito"/>
              <a:ea typeface="Roboto"/>
            </a:endParaRPr>
          </a:p>
          <a:p>
            <a:r>
              <a:rPr lang="fr-FR" b="1" dirty="0" err="1">
                <a:solidFill>
                  <a:schemeClr val="tx1"/>
                </a:solidFill>
                <a:latin typeface="Nunito"/>
                <a:ea typeface="Roboto"/>
              </a:rPr>
              <a:t>ddl</a:t>
            </a:r>
            <a:r>
              <a:rPr lang="fr-FR" b="1" baseline="-25000" dirty="0" err="1">
                <a:solidFill>
                  <a:schemeClr val="tx1"/>
                </a:solidFill>
                <a:latin typeface="Nunito"/>
                <a:ea typeface="Roboto"/>
              </a:rPr>
              <a:t>A</a:t>
            </a:r>
            <a:r>
              <a:rPr lang="fr-FR" b="1" dirty="0">
                <a:solidFill>
                  <a:schemeClr val="tx1"/>
                </a:solidFill>
                <a:latin typeface="Nunito"/>
                <a:ea typeface="Roboto"/>
              </a:rPr>
              <a:t> = p – 1  =  2 – 1 = 1</a:t>
            </a:r>
            <a:endParaRPr lang="fr-FR" dirty="0">
              <a:solidFill>
                <a:schemeClr val="tx1"/>
              </a:solidFill>
              <a:latin typeface="Nunito"/>
            </a:endParaRPr>
          </a:p>
          <a:p>
            <a:endParaRPr lang="fr-FR" b="1" dirty="0">
              <a:solidFill>
                <a:schemeClr val="tx1"/>
              </a:solidFill>
              <a:latin typeface="Nunito"/>
              <a:ea typeface="Roboto"/>
            </a:endParaRPr>
          </a:p>
          <a:p>
            <a:r>
              <a:rPr lang="fr-FR" b="1" dirty="0" err="1">
                <a:solidFill>
                  <a:schemeClr val="tx1"/>
                </a:solidFill>
                <a:latin typeface="Nunito"/>
                <a:ea typeface="Roboto"/>
              </a:rPr>
              <a:t>ddl</a:t>
            </a:r>
            <a:r>
              <a:rPr lang="fr-FR" b="1" baseline="-25000" dirty="0" err="1">
                <a:solidFill>
                  <a:schemeClr val="tx1"/>
                </a:solidFill>
                <a:latin typeface="Nunito"/>
                <a:ea typeface="Roboto"/>
              </a:rPr>
              <a:t>B</a:t>
            </a:r>
            <a:r>
              <a:rPr lang="fr-FR" b="1" dirty="0">
                <a:solidFill>
                  <a:schemeClr val="tx1"/>
                </a:solidFill>
                <a:latin typeface="Nunito"/>
                <a:ea typeface="Roboto"/>
              </a:rPr>
              <a:t> = q - 1 = 2 - 1 = 1</a:t>
            </a:r>
            <a:endParaRPr lang="fr-FR">
              <a:solidFill>
                <a:schemeClr val="tx1"/>
              </a:solidFill>
              <a:latin typeface="Nunito"/>
              <a:ea typeface="Roboto"/>
            </a:endParaRPr>
          </a:p>
          <a:p>
            <a:endParaRPr lang="fr-FR" b="1" dirty="0">
              <a:solidFill>
                <a:schemeClr val="tx1"/>
              </a:solidFill>
              <a:latin typeface="Nunito"/>
              <a:ea typeface="Roboto"/>
            </a:endParaRPr>
          </a:p>
          <a:p>
            <a:r>
              <a:rPr lang="fr-FR" b="1" dirty="0" err="1">
                <a:solidFill>
                  <a:schemeClr val="tx1"/>
                </a:solidFill>
                <a:latin typeface="Nunito"/>
                <a:ea typeface="Roboto"/>
              </a:rPr>
              <a:t>ddl</a:t>
            </a:r>
            <a:r>
              <a:rPr lang="fr-FR" sz="900" b="1" baseline="-25000" dirty="0" err="1">
                <a:solidFill>
                  <a:schemeClr val="tx1"/>
                </a:solidFill>
                <a:latin typeface="Nunito"/>
                <a:ea typeface="Roboto"/>
              </a:rPr>
              <a:t>AB</a:t>
            </a:r>
            <a:r>
              <a:rPr lang="fr-FR" b="1" dirty="0">
                <a:solidFill>
                  <a:schemeClr val="tx1"/>
                </a:solidFill>
                <a:latin typeface="Nunito"/>
                <a:ea typeface="Roboto"/>
              </a:rPr>
              <a:t> = ( p – 1 ) . ( q –1 ) = 1 . 1 = 1</a:t>
            </a:r>
            <a:endParaRPr lang="fr-FR" dirty="0">
              <a:solidFill>
                <a:schemeClr val="tx1"/>
              </a:solidFill>
              <a:latin typeface="Nunito"/>
              <a:ea typeface="Roboto"/>
            </a:endParaRPr>
          </a:p>
          <a:p>
            <a:endParaRPr lang="fr-FR" b="1" dirty="0">
              <a:solidFill>
                <a:schemeClr val="tx1"/>
              </a:solidFill>
              <a:latin typeface="Nunito"/>
              <a:ea typeface="Roboto"/>
            </a:endParaRPr>
          </a:p>
          <a:p>
            <a:r>
              <a:rPr lang="fr-FR" b="1" dirty="0" err="1">
                <a:solidFill>
                  <a:schemeClr val="tx1"/>
                </a:solidFill>
                <a:latin typeface="Nunito"/>
                <a:ea typeface="Roboto"/>
              </a:rPr>
              <a:t>ddl</a:t>
            </a:r>
            <a:r>
              <a:rPr lang="fr-FR" b="1" baseline="-25000" dirty="0" err="1">
                <a:solidFill>
                  <a:schemeClr val="tx1"/>
                </a:solidFill>
                <a:latin typeface="Nunito"/>
                <a:ea typeface="Roboto"/>
              </a:rPr>
              <a:t>err</a:t>
            </a:r>
            <a:r>
              <a:rPr lang="fr-FR" b="1" dirty="0">
                <a:solidFill>
                  <a:schemeClr val="tx1"/>
                </a:solidFill>
                <a:latin typeface="Nunito"/>
                <a:ea typeface="Roboto"/>
              </a:rPr>
              <a:t> = ( n – 1 ) . p . q =  4 . 2 . 2 = 16</a:t>
            </a:r>
            <a:endParaRPr lang="fr-FR" dirty="0">
              <a:solidFill>
                <a:schemeClr val="tx1"/>
              </a:solidFill>
              <a:latin typeface="Nunito"/>
              <a:ea typeface="Roboto"/>
            </a:endParaRPr>
          </a:p>
          <a:p>
            <a:endParaRPr lang="fr-FR" b="1" dirty="0">
              <a:solidFill>
                <a:schemeClr val="tx1"/>
              </a:solidFill>
              <a:latin typeface="Nunito"/>
              <a:ea typeface="Roboto"/>
            </a:endParaRPr>
          </a:p>
          <a:p>
            <a:endParaRPr lang="fr-FR" b="1" dirty="0">
              <a:solidFill>
                <a:schemeClr val="tx1"/>
              </a:solidFill>
              <a:latin typeface="Nunito"/>
              <a:ea typeface="Roboto"/>
            </a:endParaRPr>
          </a:p>
          <a:p>
            <a:endParaRPr lang="fr-FR" b="1" dirty="0">
              <a:solidFill>
                <a:schemeClr val="tx1"/>
              </a:solidFill>
              <a:latin typeface="Nunito"/>
              <a:ea typeface="Roboto"/>
            </a:endParaRPr>
          </a:p>
          <a:p>
            <a:endParaRPr lang="fr-FR" b="1" dirty="0">
              <a:solidFill>
                <a:schemeClr val="tx1"/>
              </a:solidFill>
              <a:latin typeface="Nunito"/>
              <a:ea typeface="Roboto"/>
            </a:endParaRPr>
          </a:p>
          <a:p>
            <a:endParaRPr lang="fr-FR" b="1" dirty="0">
              <a:solidFill>
                <a:schemeClr val="tx1"/>
              </a:solidFill>
              <a:latin typeface="Nunito"/>
              <a:ea typeface="Roboto"/>
            </a:endParaRPr>
          </a:p>
        </p:txBody>
      </p:sp>
      <p:sp>
        <p:nvSpPr>
          <p:cNvPr id="4" name="TextBox 3">
            <a:extLst>
              <a:ext uri="{FF2B5EF4-FFF2-40B4-BE49-F238E27FC236}">
                <a16:creationId xmlns:a16="http://schemas.microsoft.com/office/drawing/2014/main" id="{0B2FCA47-C105-41F8-8C9A-9CB16CC098EB}"/>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36</a:t>
            </a:r>
          </a:p>
        </p:txBody>
      </p:sp>
    </p:spTree>
    <p:extLst>
      <p:ext uri="{BB962C8B-B14F-4D97-AF65-F5344CB8AC3E}">
        <p14:creationId xmlns:p14="http://schemas.microsoft.com/office/powerpoint/2010/main" val="32666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1"/>
          <p:cNvSpPr txBox="1">
            <a:spLocks noGrp="1"/>
          </p:cNvSpPr>
          <p:nvPr>
            <p:ph type="title"/>
          </p:nvPr>
        </p:nvSpPr>
        <p:spPr>
          <a:xfrm>
            <a:off x="676869" y="358761"/>
            <a:ext cx="8038273" cy="518785"/>
          </a:xfrm>
          <a:prstGeom prst="rect">
            <a:avLst/>
          </a:prstGeom>
        </p:spPr>
        <p:txBody>
          <a:bodyPr spcFirstLastPara="1" wrap="square" lIns="91425" tIns="91425" rIns="91425" bIns="91425" anchor="t" anchorCtr="0">
            <a:noAutofit/>
          </a:bodyPr>
          <a:lstStyle/>
          <a:p>
            <a:r>
              <a:rPr lang="en" sz="2500" dirty="0"/>
              <a:t>5.   Moyenne des </a:t>
            </a:r>
            <a:r>
              <a:rPr lang="en" sz="2500" dirty="0" err="1"/>
              <a:t>carrés</a:t>
            </a:r>
            <a:r>
              <a:rPr lang="en" sz="2500" dirty="0"/>
              <a:t> </a:t>
            </a:r>
            <a:r>
              <a:rPr lang="en" sz="2500" dirty="0" err="1"/>
              <a:t>ou</a:t>
            </a:r>
            <a:r>
              <a:rPr lang="en" sz="2500" dirty="0"/>
              <a:t> variance (Carrés </a:t>
            </a:r>
            <a:r>
              <a:rPr lang="en" sz="2500" dirty="0" err="1"/>
              <a:t>moyen</a:t>
            </a:r>
            <a:r>
              <a:rPr lang="en" sz="2500" dirty="0"/>
              <a:t>)</a:t>
            </a:r>
            <a:endParaRPr lang="fr-FR" sz="2500"/>
          </a:p>
          <a:p>
            <a:endParaRPr lang="en" dirty="0">
              <a:solidFill>
                <a:schemeClr val="tx1"/>
              </a:solidFill>
            </a:endParaRPr>
          </a:p>
        </p:txBody>
      </p:sp>
      <p:sp>
        <p:nvSpPr>
          <p:cNvPr id="11" name="ZoneTexte 10">
            <a:extLst>
              <a:ext uri="{FF2B5EF4-FFF2-40B4-BE49-F238E27FC236}">
                <a16:creationId xmlns:a16="http://schemas.microsoft.com/office/drawing/2014/main" id="{ED9ECBCA-ED05-B6CC-5D89-972A6BAD60E1}"/>
              </a:ext>
            </a:extLst>
          </p:cNvPr>
          <p:cNvSpPr txBox="1"/>
          <p:nvPr/>
        </p:nvSpPr>
        <p:spPr>
          <a:xfrm>
            <a:off x="1000664" y="1103103"/>
            <a:ext cx="730441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latin typeface="Nunito"/>
                <a:ea typeface="Roboto"/>
              </a:rPr>
              <a:t>On </a:t>
            </a:r>
            <a:r>
              <a:rPr lang="en-US" dirty="0" err="1">
                <a:solidFill>
                  <a:schemeClr val="tx1"/>
                </a:solidFill>
                <a:latin typeface="Nunito"/>
                <a:ea typeface="Roboto"/>
              </a:rPr>
              <a:t>effectue</a:t>
            </a:r>
            <a:r>
              <a:rPr lang="en-US" dirty="0">
                <a:solidFill>
                  <a:schemeClr val="tx1"/>
                </a:solidFill>
                <a:latin typeface="Nunito"/>
                <a:ea typeface="Roboto"/>
              </a:rPr>
              <a:t> </a:t>
            </a:r>
            <a:r>
              <a:rPr lang="en-US" dirty="0" err="1">
                <a:solidFill>
                  <a:schemeClr val="tx1"/>
                </a:solidFill>
                <a:latin typeface="Nunito"/>
                <a:ea typeface="Roboto"/>
              </a:rPr>
              <a:t>maintenant</a:t>
            </a:r>
            <a:r>
              <a:rPr lang="en-US" dirty="0">
                <a:solidFill>
                  <a:schemeClr val="tx1"/>
                </a:solidFill>
                <a:latin typeface="Nunito"/>
                <a:ea typeface="Roboto"/>
              </a:rPr>
              <a:t> les </a:t>
            </a:r>
            <a:r>
              <a:rPr lang="en-US" dirty="0" err="1">
                <a:solidFill>
                  <a:schemeClr val="tx1"/>
                </a:solidFill>
                <a:latin typeface="Nunito"/>
                <a:ea typeface="Roboto"/>
              </a:rPr>
              <a:t>calculs</a:t>
            </a:r>
            <a:r>
              <a:rPr lang="en-US" dirty="0">
                <a:solidFill>
                  <a:schemeClr val="tx1"/>
                </a:solidFill>
                <a:latin typeface="Nunito"/>
                <a:ea typeface="Roboto"/>
              </a:rPr>
              <a:t> des </a:t>
            </a:r>
            <a:r>
              <a:rPr lang="en-US" dirty="0" err="1">
                <a:solidFill>
                  <a:schemeClr val="tx1"/>
                </a:solidFill>
                <a:latin typeface="Nunito"/>
                <a:ea typeface="Roboto"/>
              </a:rPr>
              <a:t>carrés</a:t>
            </a:r>
            <a:r>
              <a:rPr lang="en-US" dirty="0">
                <a:solidFill>
                  <a:schemeClr val="tx1"/>
                </a:solidFill>
                <a:latin typeface="Nunito"/>
                <a:ea typeface="Roboto"/>
              </a:rPr>
              <a:t> </a:t>
            </a:r>
            <a:r>
              <a:rPr lang="en-US" dirty="0" err="1">
                <a:solidFill>
                  <a:schemeClr val="tx1"/>
                </a:solidFill>
                <a:latin typeface="Nunito"/>
                <a:ea typeface="Roboto"/>
              </a:rPr>
              <a:t>moyens</a:t>
            </a:r>
            <a:r>
              <a:rPr lang="en-US" dirty="0">
                <a:solidFill>
                  <a:schemeClr val="tx1"/>
                </a:solidFill>
                <a:latin typeface="Nunito"/>
                <a:ea typeface="Roboto"/>
              </a:rPr>
              <a:t> pour </a:t>
            </a:r>
            <a:r>
              <a:rPr lang="en-US" dirty="0" err="1">
                <a:solidFill>
                  <a:schemeClr val="tx1"/>
                </a:solidFill>
                <a:latin typeface="Nunito"/>
                <a:ea typeface="Roboto"/>
              </a:rPr>
              <a:t>évaluer</a:t>
            </a:r>
            <a:r>
              <a:rPr lang="en-US" dirty="0">
                <a:solidFill>
                  <a:schemeClr val="tx1"/>
                </a:solidFill>
                <a:latin typeface="Nunito"/>
                <a:ea typeface="Roboto"/>
              </a:rPr>
              <a:t> la variance </a:t>
            </a:r>
            <a:r>
              <a:rPr lang="en-US" dirty="0" err="1">
                <a:solidFill>
                  <a:schemeClr val="tx1"/>
                </a:solidFill>
                <a:latin typeface="Nunito"/>
                <a:ea typeface="Roboto"/>
              </a:rPr>
              <a:t>totale</a:t>
            </a:r>
            <a:r>
              <a:rPr lang="en-US" dirty="0">
                <a:solidFill>
                  <a:schemeClr val="tx1"/>
                </a:solidFill>
                <a:latin typeface="Nunito"/>
                <a:ea typeface="Roboto"/>
              </a:rPr>
              <a:t> , la variance </a:t>
            </a:r>
            <a:r>
              <a:rPr lang="en-US" dirty="0" err="1">
                <a:solidFill>
                  <a:schemeClr val="tx1"/>
                </a:solidFill>
                <a:latin typeface="Nunito"/>
                <a:ea typeface="Roboto"/>
              </a:rPr>
              <a:t>d'interaction</a:t>
            </a:r>
            <a:r>
              <a:rPr lang="en-US" dirty="0">
                <a:solidFill>
                  <a:schemeClr val="tx1"/>
                </a:solidFill>
                <a:latin typeface="Nunito"/>
                <a:ea typeface="Roboto"/>
              </a:rPr>
              <a:t> , les variances des </a:t>
            </a:r>
            <a:r>
              <a:rPr lang="en-US" dirty="0" err="1">
                <a:solidFill>
                  <a:schemeClr val="tx1"/>
                </a:solidFill>
                <a:latin typeface="Nunito"/>
                <a:ea typeface="Roboto"/>
              </a:rPr>
              <a:t>facteurs</a:t>
            </a:r>
            <a:r>
              <a:rPr lang="en-US" dirty="0">
                <a:solidFill>
                  <a:schemeClr val="tx1"/>
                </a:solidFill>
                <a:latin typeface="Nunito"/>
                <a:ea typeface="Roboto"/>
              </a:rPr>
              <a:t>, </a:t>
            </a:r>
            <a:r>
              <a:rPr lang="en-US" dirty="0" err="1">
                <a:solidFill>
                  <a:schemeClr val="tx1"/>
                </a:solidFill>
                <a:latin typeface="Nunito"/>
                <a:ea typeface="Roboto"/>
              </a:rPr>
              <a:t>ainsi</a:t>
            </a:r>
            <a:r>
              <a:rPr lang="en-US" dirty="0">
                <a:solidFill>
                  <a:schemeClr val="tx1"/>
                </a:solidFill>
                <a:latin typeface="Nunito"/>
                <a:ea typeface="Roboto"/>
              </a:rPr>
              <a:t> que la variance due à </a:t>
            </a:r>
            <a:r>
              <a:rPr lang="en-US" dirty="0" err="1">
                <a:solidFill>
                  <a:schemeClr val="tx1"/>
                </a:solidFill>
                <a:latin typeface="Nunito"/>
                <a:ea typeface="Roboto"/>
              </a:rPr>
              <a:t>l'interaction</a:t>
            </a:r>
            <a:r>
              <a:rPr lang="en-US" dirty="0">
                <a:solidFill>
                  <a:schemeClr val="tx1"/>
                </a:solidFill>
                <a:latin typeface="Nunito"/>
                <a:ea typeface="Roboto"/>
              </a:rPr>
              <a:t> des deux </a:t>
            </a:r>
            <a:r>
              <a:rPr lang="en-US" dirty="0" err="1">
                <a:solidFill>
                  <a:schemeClr val="tx1"/>
                </a:solidFill>
                <a:latin typeface="Nunito"/>
                <a:ea typeface="Roboto"/>
              </a:rPr>
              <a:t>facteurs</a:t>
            </a:r>
            <a:r>
              <a:rPr lang="en-US" dirty="0">
                <a:solidFill>
                  <a:schemeClr val="tx1"/>
                </a:solidFill>
                <a:latin typeface="Nunito"/>
                <a:ea typeface="Roboto"/>
              </a:rPr>
              <a:t>, et la variance </a:t>
            </a:r>
            <a:r>
              <a:rPr lang="en-US" dirty="0" err="1">
                <a:solidFill>
                  <a:schemeClr val="tx1"/>
                </a:solidFill>
                <a:latin typeface="Nunito"/>
                <a:ea typeface="Roboto"/>
              </a:rPr>
              <a:t>d'erreur</a:t>
            </a:r>
            <a:r>
              <a:rPr lang="en-US" dirty="0">
                <a:solidFill>
                  <a:schemeClr val="tx1"/>
                </a:solidFill>
                <a:latin typeface="Nunito"/>
                <a:ea typeface="Roboto"/>
              </a:rPr>
              <a:t> .</a:t>
            </a:r>
            <a:endParaRPr lang="fr-FR" dirty="0">
              <a:solidFill>
                <a:schemeClr val="tx1"/>
              </a:solidFill>
              <a:latin typeface="Nunito"/>
            </a:endParaRPr>
          </a:p>
          <a:p>
            <a:endParaRPr lang="en-US" dirty="0">
              <a:solidFill>
                <a:schemeClr val="tx1"/>
              </a:solidFill>
              <a:latin typeface="Nunito"/>
              <a:ea typeface="Roboto"/>
            </a:endParaRPr>
          </a:p>
          <a:p>
            <a:endParaRPr lang="en-US" dirty="0">
              <a:solidFill>
                <a:schemeClr val="tx1"/>
              </a:solidFill>
              <a:latin typeface="Nunito"/>
              <a:ea typeface="Roboto"/>
            </a:endParaRPr>
          </a:p>
          <a:p>
            <a:r>
              <a:rPr lang="fr-FR" b="1" dirty="0">
                <a:solidFill>
                  <a:schemeClr val="tx1"/>
                </a:solidFill>
                <a:latin typeface="Nunito"/>
                <a:ea typeface="Roboto"/>
              </a:rPr>
              <a:t>σ</a:t>
            </a:r>
            <a:r>
              <a:rPr lang="fr-FR" b="1" baseline="-25000" dirty="0">
                <a:solidFill>
                  <a:schemeClr val="tx1"/>
                </a:solidFill>
                <a:latin typeface="Nunito"/>
                <a:ea typeface="Roboto"/>
              </a:rPr>
              <a:t>tot</a:t>
            </a:r>
            <a:r>
              <a:rPr lang="fr-FR" b="1" baseline="30000" dirty="0">
                <a:solidFill>
                  <a:schemeClr val="tx1"/>
                </a:solidFill>
                <a:latin typeface="Nunito"/>
                <a:ea typeface="Roboto"/>
              </a:rPr>
              <a:t>2</a:t>
            </a:r>
            <a:r>
              <a:rPr lang="fr-FR" b="1" dirty="0">
                <a:solidFill>
                  <a:schemeClr val="tx1"/>
                </a:solidFill>
                <a:latin typeface="Nunito"/>
                <a:ea typeface="Roboto"/>
              </a:rPr>
              <a:t>= </a:t>
            </a:r>
            <a:r>
              <a:rPr lang="fr-FR" b="1" dirty="0" err="1">
                <a:solidFill>
                  <a:schemeClr val="tx1"/>
                </a:solidFill>
                <a:latin typeface="Nunito"/>
                <a:ea typeface="Roboto"/>
              </a:rPr>
              <a:t>SC</a:t>
            </a:r>
            <a:r>
              <a:rPr lang="fr-FR" b="1" baseline="-25000" dirty="0" err="1">
                <a:solidFill>
                  <a:schemeClr val="tx1"/>
                </a:solidFill>
                <a:latin typeface="Nunito"/>
                <a:ea typeface="Roboto"/>
              </a:rPr>
              <a:t>tot</a:t>
            </a:r>
            <a:r>
              <a:rPr lang="fr-FR" b="1" dirty="0">
                <a:solidFill>
                  <a:schemeClr val="tx1"/>
                </a:solidFill>
                <a:latin typeface="Nunito"/>
                <a:ea typeface="Roboto"/>
              </a:rPr>
              <a:t> / </a:t>
            </a:r>
            <a:r>
              <a:rPr lang="fr-FR" b="1" dirty="0" err="1">
                <a:solidFill>
                  <a:schemeClr val="tx1"/>
                </a:solidFill>
                <a:latin typeface="Nunito"/>
                <a:ea typeface="Roboto"/>
              </a:rPr>
              <a:t>ddl</a:t>
            </a:r>
            <a:r>
              <a:rPr lang="fr-FR" b="1" baseline="-25000" dirty="0" err="1">
                <a:solidFill>
                  <a:schemeClr val="tx1"/>
                </a:solidFill>
                <a:latin typeface="Nunito"/>
                <a:ea typeface="Roboto"/>
              </a:rPr>
              <a:t>tot</a:t>
            </a:r>
            <a:r>
              <a:rPr lang="fr-FR" b="1" dirty="0">
                <a:solidFill>
                  <a:schemeClr val="tx1"/>
                </a:solidFill>
                <a:latin typeface="Nunito"/>
                <a:ea typeface="Roboto"/>
              </a:rPr>
              <a:t> = 84.8 / 19 = 4.46</a:t>
            </a:r>
            <a:endParaRPr lang="fr-FR" dirty="0">
              <a:solidFill>
                <a:schemeClr val="tx1"/>
              </a:solidFill>
              <a:latin typeface="Nunito"/>
            </a:endParaRPr>
          </a:p>
          <a:p>
            <a:endParaRPr lang="fr-FR" b="1" dirty="0">
              <a:solidFill>
                <a:schemeClr val="tx1"/>
              </a:solidFill>
              <a:latin typeface="Nunito"/>
              <a:ea typeface="Roboto"/>
            </a:endParaRPr>
          </a:p>
          <a:p>
            <a:r>
              <a:rPr lang="fr-FR" b="1" dirty="0">
                <a:solidFill>
                  <a:schemeClr val="tx1"/>
                </a:solidFill>
                <a:latin typeface="Nunito"/>
                <a:ea typeface="Roboto"/>
              </a:rPr>
              <a:t>σ</a:t>
            </a:r>
            <a:r>
              <a:rPr lang="fr-FR" b="1" baseline="-25000" dirty="0">
                <a:solidFill>
                  <a:schemeClr val="tx1"/>
                </a:solidFill>
                <a:latin typeface="Nunito"/>
                <a:ea typeface="Roboto"/>
              </a:rPr>
              <a:t>inter</a:t>
            </a:r>
            <a:r>
              <a:rPr lang="fr-FR" b="1" baseline="30000" dirty="0">
                <a:solidFill>
                  <a:schemeClr val="tx1"/>
                </a:solidFill>
                <a:latin typeface="Nunito"/>
                <a:ea typeface="Roboto"/>
              </a:rPr>
              <a:t>2</a:t>
            </a:r>
            <a:r>
              <a:rPr lang="fr-FR" b="1" dirty="0">
                <a:solidFill>
                  <a:schemeClr val="tx1"/>
                </a:solidFill>
                <a:latin typeface="Nunito"/>
                <a:ea typeface="Roboto"/>
              </a:rPr>
              <a:t> = </a:t>
            </a:r>
            <a:r>
              <a:rPr lang="fr-FR" b="1" dirty="0" err="1">
                <a:solidFill>
                  <a:schemeClr val="tx1"/>
                </a:solidFill>
                <a:latin typeface="Nunito"/>
                <a:ea typeface="Roboto"/>
              </a:rPr>
              <a:t>SC</a:t>
            </a:r>
            <a:r>
              <a:rPr lang="fr-FR" b="1" baseline="-25000" dirty="0" err="1">
                <a:solidFill>
                  <a:schemeClr val="tx1"/>
                </a:solidFill>
                <a:latin typeface="Nunito"/>
                <a:ea typeface="Roboto"/>
              </a:rPr>
              <a:t>inter</a:t>
            </a:r>
            <a:r>
              <a:rPr lang="fr-FR" b="1" baseline="-25000" dirty="0">
                <a:solidFill>
                  <a:schemeClr val="tx1"/>
                </a:solidFill>
                <a:latin typeface="Nunito"/>
                <a:ea typeface="Roboto"/>
              </a:rPr>
              <a:t> </a:t>
            </a:r>
            <a:r>
              <a:rPr lang="fr-FR" b="1" dirty="0">
                <a:solidFill>
                  <a:schemeClr val="tx1"/>
                </a:solidFill>
                <a:latin typeface="Nunito"/>
                <a:ea typeface="Roboto"/>
              </a:rPr>
              <a:t>/ </a:t>
            </a:r>
            <a:r>
              <a:rPr lang="fr-FR" b="1" dirty="0" err="1">
                <a:solidFill>
                  <a:schemeClr val="tx1"/>
                </a:solidFill>
                <a:latin typeface="Nunito"/>
                <a:ea typeface="Roboto"/>
              </a:rPr>
              <a:t>ddl</a:t>
            </a:r>
            <a:r>
              <a:rPr lang="fr-FR" b="1" baseline="-25000" dirty="0" err="1">
                <a:solidFill>
                  <a:schemeClr val="tx1"/>
                </a:solidFill>
                <a:latin typeface="Nunito"/>
                <a:ea typeface="Roboto"/>
              </a:rPr>
              <a:t>inter</a:t>
            </a:r>
            <a:r>
              <a:rPr lang="fr-FR" b="1" dirty="0">
                <a:solidFill>
                  <a:schemeClr val="tx1"/>
                </a:solidFill>
                <a:latin typeface="Nunito"/>
                <a:ea typeface="Roboto"/>
              </a:rPr>
              <a:t> = 7.6 / 3 = 2.53</a:t>
            </a:r>
            <a:endParaRPr lang="fr-FR" b="1" baseline="30000" dirty="0">
              <a:solidFill>
                <a:schemeClr val="tx1"/>
              </a:solidFill>
              <a:latin typeface="Nunito"/>
              <a:ea typeface="Roboto"/>
            </a:endParaRPr>
          </a:p>
          <a:p>
            <a:endParaRPr lang="fr-FR" b="1" dirty="0">
              <a:solidFill>
                <a:schemeClr val="tx1"/>
              </a:solidFill>
              <a:latin typeface="Nunito"/>
              <a:ea typeface="Roboto"/>
            </a:endParaRPr>
          </a:p>
          <a:p>
            <a:r>
              <a:rPr lang="fr-FR" b="1" dirty="0">
                <a:solidFill>
                  <a:schemeClr val="tx1"/>
                </a:solidFill>
                <a:latin typeface="Nunito"/>
                <a:ea typeface="Roboto"/>
              </a:rPr>
              <a:t>σ</a:t>
            </a:r>
            <a:r>
              <a:rPr lang="fr-FR" b="1" baseline="-25000" dirty="0">
                <a:solidFill>
                  <a:schemeClr val="tx1"/>
                </a:solidFill>
                <a:latin typeface="Nunito"/>
                <a:ea typeface="Roboto"/>
              </a:rPr>
              <a:t>A</a:t>
            </a:r>
            <a:r>
              <a:rPr lang="fr-FR" b="1" baseline="30000" dirty="0">
                <a:solidFill>
                  <a:schemeClr val="tx1"/>
                </a:solidFill>
                <a:latin typeface="Nunito"/>
                <a:ea typeface="Roboto"/>
              </a:rPr>
              <a:t>2</a:t>
            </a:r>
            <a:r>
              <a:rPr lang="fr-FR" b="1" dirty="0">
                <a:solidFill>
                  <a:schemeClr val="tx1"/>
                </a:solidFill>
                <a:latin typeface="Nunito"/>
                <a:ea typeface="Roboto"/>
              </a:rPr>
              <a:t> = SC</a:t>
            </a:r>
            <a:r>
              <a:rPr lang="fr-FR" b="1" baseline="-25000" dirty="0">
                <a:solidFill>
                  <a:schemeClr val="tx1"/>
                </a:solidFill>
                <a:latin typeface="Nunito"/>
                <a:ea typeface="Roboto"/>
              </a:rPr>
              <a:t>A</a:t>
            </a:r>
            <a:r>
              <a:rPr lang="fr-FR" b="1" dirty="0">
                <a:solidFill>
                  <a:schemeClr val="tx1"/>
                </a:solidFill>
                <a:latin typeface="Nunito"/>
                <a:ea typeface="Roboto"/>
              </a:rPr>
              <a:t> / </a:t>
            </a:r>
            <a:r>
              <a:rPr lang="fr-FR" b="1" dirty="0" err="1">
                <a:solidFill>
                  <a:schemeClr val="tx1"/>
                </a:solidFill>
                <a:latin typeface="Nunito"/>
                <a:ea typeface="Roboto"/>
              </a:rPr>
              <a:t>ddl</a:t>
            </a:r>
            <a:r>
              <a:rPr lang="fr-FR" b="1" baseline="-25000" dirty="0" err="1">
                <a:solidFill>
                  <a:schemeClr val="tx1"/>
                </a:solidFill>
                <a:latin typeface="Nunito"/>
                <a:ea typeface="Roboto"/>
              </a:rPr>
              <a:t>A</a:t>
            </a:r>
            <a:r>
              <a:rPr lang="fr-FR" b="1" dirty="0">
                <a:solidFill>
                  <a:schemeClr val="tx1"/>
                </a:solidFill>
                <a:latin typeface="Nunito"/>
                <a:ea typeface="Roboto"/>
              </a:rPr>
              <a:t>  =  5 / 1 = 5</a:t>
            </a:r>
            <a:endParaRPr lang="fr-FR" dirty="0">
              <a:solidFill>
                <a:schemeClr val="tx1"/>
              </a:solidFill>
              <a:latin typeface="Nunito"/>
              <a:ea typeface="Roboto"/>
            </a:endParaRPr>
          </a:p>
          <a:p>
            <a:endParaRPr lang="fr-FR" b="1" dirty="0">
              <a:solidFill>
                <a:schemeClr val="tx1"/>
              </a:solidFill>
              <a:latin typeface="Nunito"/>
              <a:ea typeface="Roboto"/>
            </a:endParaRPr>
          </a:p>
          <a:p>
            <a:r>
              <a:rPr lang="fr-FR" b="1" dirty="0">
                <a:solidFill>
                  <a:schemeClr val="tx1"/>
                </a:solidFill>
                <a:latin typeface="Nunito"/>
                <a:ea typeface="Roboto"/>
              </a:rPr>
              <a:t>σ</a:t>
            </a:r>
            <a:r>
              <a:rPr lang="fr-FR" b="1" baseline="-25000" dirty="0">
                <a:solidFill>
                  <a:schemeClr val="tx1"/>
                </a:solidFill>
                <a:latin typeface="Nunito"/>
                <a:ea typeface="Roboto"/>
              </a:rPr>
              <a:t>B</a:t>
            </a:r>
            <a:r>
              <a:rPr lang="fr-FR" b="1" baseline="30000" dirty="0">
                <a:solidFill>
                  <a:schemeClr val="tx1"/>
                </a:solidFill>
                <a:latin typeface="Nunito"/>
                <a:ea typeface="Roboto"/>
              </a:rPr>
              <a:t>2</a:t>
            </a:r>
            <a:r>
              <a:rPr lang="fr-FR" b="1" dirty="0">
                <a:solidFill>
                  <a:schemeClr val="tx1"/>
                </a:solidFill>
                <a:latin typeface="Nunito"/>
                <a:ea typeface="Roboto"/>
              </a:rPr>
              <a:t> = SC</a:t>
            </a:r>
            <a:r>
              <a:rPr lang="fr-FR" b="1" baseline="-25000" dirty="0">
                <a:solidFill>
                  <a:schemeClr val="tx1"/>
                </a:solidFill>
                <a:latin typeface="Nunito"/>
                <a:ea typeface="Roboto"/>
              </a:rPr>
              <a:t>B</a:t>
            </a:r>
            <a:r>
              <a:rPr lang="fr-FR" b="1" dirty="0">
                <a:solidFill>
                  <a:schemeClr val="tx1"/>
                </a:solidFill>
                <a:latin typeface="Nunito"/>
                <a:ea typeface="Roboto"/>
              </a:rPr>
              <a:t> / </a:t>
            </a:r>
            <a:r>
              <a:rPr lang="fr-FR" b="1" dirty="0" err="1">
                <a:solidFill>
                  <a:schemeClr val="tx1"/>
                </a:solidFill>
                <a:latin typeface="Nunito"/>
                <a:ea typeface="Roboto"/>
              </a:rPr>
              <a:t>ddl</a:t>
            </a:r>
            <a:r>
              <a:rPr lang="fr-FR" b="1" baseline="-25000" dirty="0" err="1">
                <a:solidFill>
                  <a:schemeClr val="tx1"/>
                </a:solidFill>
                <a:latin typeface="Nunito"/>
                <a:ea typeface="Roboto"/>
              </a:rPr>
              <a:t>B</a:t>
            </a:r>
            <a:r>
              <a:rPr lang="fr-FR" b="1" dirty="0">
                <a:solidFill>
                  <a:schemeClr val="tx1"/>
                </a:solidFill>
                <a:latin typeface="Nunito"/>
                <a:ea typeface="Roboto"/>
              </a:rPr>
              <a:t> = 0.8 / 1 = 0.8</a:t>
            </a:r>
            <a:endParaRPr lang="fr-FR" dirty="0">
              <a:solidFill>
                <a:schemeClr val="tx1"/>
              </a:solidFill>
              <a:latin typeface="Nunito"/>
              <a:ea typeface="Roboto"/>
            </a:endParaRPr>
          </a:p>
          <a:p>
            <a:endParaRPr lang="fr-FR" b="1" dirty="0">
              <a:solidFill>
                <a:schemeClr val="tx1"/>
              </a:solidFill>
              <a:latin typeface="Nunito"/>
              <a:ea typeface="Roboto"/>
            </a:endParaRPr>
          </a:p>
          <a:p>
            <a:r>
              <a:rPr lang="fr-FR" b="1" dirty="0">
                <a:solidFill>
                  <a:schemeClr val="tx1"/>
                </a:solidFill>
                <a:latin typeface="Nunito"/>
                <a:ea typeface="Roboto"/>
              </a:rPr>
              <a:t>σ</a:t>
            </a:r>
            <a:r>
              <a:rPr lang="fr-FR" b="1" baseline="-25000" dirty="0">
                <a:solidFill>
                  <a:schemeClr val="tx1"/>
                </a:solidFill>
                <a:latin typeface="Nunito"/>
                <a:ea typeface="Roboto"/>
              </a:rPr>
              <a:t>AB</a:t>
            </a:r>
            <a:r>
              <a:rPr lang="fr-FR" b="1" baseline="30000" dirty="0">
                <a:solidFill>
                  <a:schemeClr val="tx1"/>
                </a:solidFill>
                <a:latin typeface="Nunito"/>
                <a:ea typeface="Roboto"/>
              </a:rPr>
              <a:t>2</a:t>
            </a:r>
            <a:r>
              <a:rPr lang="fr-FR" b="1" dirty="0">
                <a:solidFill>
                  <a:schemeClr val="tx1"/>
                </a:solidFill>
                <a:latin typeface="Nunito"/>
                <a:ea typeface="Roboto"/>
              </a:rPr>
              <a:t> = SC</a:t>
            </a:r>
            <a:r>
              <a:rPr lang="fr-FR" b="1" baseline="-25000" dirty="0">
                <a:solidFill>
                  <a:schemeClr val="tx1"/>
                </a:solidFill>
                <a:latin typeface="Nunito"/>
                <a:ea typeface="Roboto"/>
              </a:rPr>
              <a:t>AB </a:t>
            </a:r>
            <a:r>
              <a:rPr lang="fr-FR" b="1" dirty="0">
                <a:solidFill>
                  <a:schemeClr val="tx1"/>
                </a:solidFill>
                <a:latin typeface="Nunito"/>
                <a:ea typeface="Roboto"/>
              </a:rPr>
              <a:t>/ </a:t>
            </a:r>
            <a:r>
              <a:rPr lang="fr-FR" b="1" dirty="0" err="1">
                <a:solidFill>
                  <a:schemeClr val="tx1"/>
                </a:solidFill>
                <a:latin typeface="Nunito"/>
                <a:ea typeface="Roboto"/>
              </a:rPr>
              <a:t>ddl</a:t>
            </a:r>
            <a:r>
              <a:rPr lang="fr-FR" b="1" baseline="-25000" dirty="0" err="1">
                <a:solidFill>
                  <a:schemeClr val="tx1"/>
                </a:solidFill>
                <a:latin typeface="Nunito"/>
                <a:ea typeface="Roboto"/>
              </a:rPr>
              <a:t>AB</a:t>
            </a:r>
            <a:r>
              <a:rPr lang="fr-FR" b="1" dirty="0">
                <a:solidFill>
                  <a:schemeClr val="tx1"/>
                </a:solidFill>
                <a:latin typeface="Nunito"/>
                <a:ea typeface="Roboto"/>
              </a:rPr>
              <a:t> = 1.8 / 1 = 1.8</a:t>
            </a:r>
            <a:endParaRPr lang="fr-FR" dirty="0">
              <a:solidFill>
                <a:schemeClr val="tx1"/>
              </a:solidFill>
              <a:latin typeface="Nunito"/>
              <a:ea typeface="Roboto"/>
            </a:endParaRPr>
          </a:p>
          <a:p>
            <a:endParaRPr lang="fr-FR" b="1" dirty="0">
              <a:solidFill>
                <a:schemeClr val="tx1"/>
              </a:solidFill>
              <a:latin typeface="Nunito"/>
              <a:ea typeface="Roboto"/>
            </a:endParaRPr>
          </a:p>
          <a:p>
            <a:r>
              <a:rPr lang="fr-FR" b="1" dirty="0">
                <a:solidFill>
                  <a:schemeClr val="tx1"/>
                </a:solidFill>
                <a:latin typeface="Nunito"/>
                <a:ea typeface="Roboto"/>
              </a:rPr>
              <a:t>σ</a:t>
            </a:r>
            <a:r>
              <a:rPr lang="fr-FR" b="1" baseline="-25000" dirty="0">
                <a:solidFill>
                  <a:schemeClr val="tx1"/>
                </a:solidFill>
                <a:latin typeface="Nunito"/>
                <a:ea typeface="Roboto"/>
              </a:rPr>
              <a:t>err</a:t>
            </a:r>
            <a:r>
              <a:rPr lang="fr-FR" b="1" baseline="30000" dirty="0">
                <a:solidFill>
                  <a:schemeClr val="tx1"/>
                </a:solidFill>
                <a:latin typeface="Nunito"/>
                <a:ea typeface="Roboto"/>
              </a:rPr>
              <a:t>2</a:t>
            </a:r>
            <a:r>
              <a:rPr lang="fr-FR" b="1" dirty="0">
                <a:solidFill>
                  <a:schemeClr val="tx1"/>
                </a:solidFill>
                <a:latin typeface="Nunito"/>
                <a:ea typeface="Roboto"/>
              </a:rPr>
              <a:t> = </a:t>
            </a:r>
            <a:r>
              <a:rPr lang="fr-FR" b="1" dirty="0" err="1">
                <a:solidFill>
                  <a:schemeClr val="tx1"/>
                </a:solidFill>
                <a:latin typeface="Nunito"/>
                <a:ea typeface="Roboto"/>
              </a:rPr>
              <a:t>SC</a:t>
            </a:r>
            <a:r>
              <a:rPr lang="fr-FR" b="1" baseline="-25000" dirty="0" err="1">
                <a:solidFill>
                  <a:schemeClr val="tx1"/>
                </a:solidFill>
                <a:latin typeface="Nunito"/>
                <a:ea typeface="Roboto"/>
              </a:rPr>
              <a:t>err</a:t>
            </a:r>
            <a:r>
              <a:rPr lang="fr-FR" b="1" dirty="0">
                <a:solidFill>
                  <a:schemeClr val="tx1"/>
                </a:solidFill>
                <a:latin typeface="Nunito"/>
                <a:ea typeface="Roboto"/>
              </a:rPr>
              <a:t> / </a:t>
            </a:r>
            <a:r>
              <a:rPr lang="fr-FR" b="1" dirty="0" err="1">
                <a:solidFill>
                  <a:schemeClr val="tx1"/>
                </a:solidFill>
                <a:latin typeface="Nunito"/>
                <a:ea typeface="Roboto"/>
              </a:rPr>
              <a:t>ddl</a:t>
            </a:r>
            <a:r>
              <a:rPr lang="fr-FR" b="1" baseline="-25000" dirty="0" err="1">
                <a:solidFill>
                  <a:schemeClr val="tx1"/>
                </a:solidFill>
                <a:latin typeface="Nunito"/>
                <a:ea typeface="Roboto"/>
              </a:rPr>
              <a:t>err</a:t>
            </a:r>
            <a:r>
              <a:rPr lang="fr-FR" b="1" dirty="0">
                <a:solidFill>
                  <a:schemeClr val="tx1"/>
                </a:solidFill>
                <a:latin typeface="Nunito"/>
                <a:ea typeface="Roboto"/>
              </a:rPr>
              <a:t> =  77.2 / 16 = 4.83</a:t>
            </a:r>
            <a:endParaRPr lang="fr-FR" dirty="0">
              <a:solidFill>
                <a:schemeClr val="tx1"/>
              </a:solidFill>
              <a:latin typeface="Nunito"/>
              <a:ea typeface="Roboto"/>
            </a:endParaRPr>
          </a:p>
        </p:txBody>
      </p:sp>
      <p:sp>
        <p:nvSpPr>
          <p:cNvPr id="2" name="TextBox 3">
            <a:extLst>
              <a:ext uri="{FF2B5EF4-FFF2-40B4-BE49-F238E27FC236}">
                <a16:creationId xmlns:a16="http://schemas.microsoft.com/office/drawing/2014/main" id="{37117DD5-0BDF-D83D-B994-8CFD60177414}"/>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37</a:t>
            </a:r>
          </a:p>
        </p:txBody>
      </p:sp>
    </p:spTree>
    <p:extLst>
      <p:ext uri="{BB962C8B-B14F-4D97-AF65-F5344CB8AC3E}">
        <p14:creationId xmlns:p14="http://schemas.microsoft.com/office/powerpoint/2010/main" val="153616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Définition :</a:t>
            </a:r>
            <a:endParaRPr dirty="0"/>
          </a:p>
        </p:txBody>
      </p:sp>
      <p:sp>
        <p:nvSpPr>
          <p:cNvPr id="746" name="Google Shape;746;p38"/>
          <p:cNvSpPr txBox="1">
            <a:spLocks noGrp="1"/>
          </p:cNvSpPr>
          <p:nvPr>
            <p:ph type="subTitle" idx="2"/>
          </p:nvPr>
        </p:nvSpPr>
        <p:spPr>
          <a:xfrm>
            <a:off x="719475" y="1179695"/>
            <a:ext cx="7878738" cy="1164304"/>
          </a:xfrm>
          <a:prstGeom prst="rect">
            <a:avLst/>
          </a:prstGeom>
        </p:spPr>
        <p:txBody>
          <a:bodyPr spcFirstLastPara="1" wrap="square" lIns="91425" tIns="91425" rIns="91425" bIns="91425" anchor="t" anchorCtr="0">
            <a:noAutofit/>
          </a:bodyPr>
          <a:lstStyle/>
          <a:p>
            <a:pPr marL="0" indent="0">
              <a:lnSpc>
                <a:spcPct val="114999"/>
              </a:lnSpc>
            </a:pPr>
            <a:r>
              <a:rPr lang="en" b="1" dirty="0"/>
              <a:t>ANOVA :</a:t>
            </a:r>
            <a:r>
              <a:rPr lang="en" dirty="0"/>
              <a:t> Analyse de variance  recouvre un ensemble de techniques de tests et d’estimation destinés à apprécier l’effet d’une ou plusieurs variables qualitatives sur une variable quantitative et revient dans le cas simple à comparer plusieurs moyennes d’échantillons gaussiens : on généralise le test classique d’égalité de deux moyennes au test d’égalité de p moyennes (p ≥ 2). </a:t>
            </a:r>
            <a:endParaRPr lang="en-US" dirty="0"/>
          </a:p>
          <a:p>
            <a:pPr marL="0" indent="0">
              <a:lnSpc>
                <a:spcPct val="114999"/>
              </a:lnSpc>
            </a:pPr>
            <a:endParaRPr lang="en" dirty="0"/>
          </a:p>
        </p:txBody>
      </p:sp>
      <p:sp>
        <p:nvSpPr>
          <p:cNvPr id="5" name="Google Shape;746;p38">
            <a:extLst>
              <a:ext uri="{FF2B5EF4-FFF2-40B4-BE49-F238E27FC236}">
                <a16:creationId xmlns:a16="http://schemas.microsoft.com/office/drawing/2014/main" id="{EAC8C4DF-7032-9E5C-0E39-A1FC73AA9F4E}"/>
              </a:ext>
            </a:extLst>
          </p:cNvPr>
          <p:cNvSpPr txBox="1">
            <a:spLocks/>
          </p:cNvSpPr>
          <p:nvPr/>
        </p:nvSpPr>
        <p:spPr>
          <a:xfrm>
            <a:off x="1255381" y="2512694"/>
            <a:ext cx="6525185" cy="7732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dirty="0"/>
              <a:t>◦ </a:t>
            </a:r>
            <a:r>
              <a:rPr lang="en" b="1" dirty="0"/>
              <a:t>Endogène :</a:t>
            </a:r>
            <a:r>
              <a:rPr lang="en" dirty="0"/>
              <a:t> Variable quantitative, Variable indépendante</a:t>
            </a:r>
            <a:endParaRPr lang="en-US" dirty="0"/>
          </a:p>
          <a:p>
            <a:pPr marL="0" indent="0">
              <a:lnSpc>
                <a:spcPct val="114999"/>
              </a:lnSpc>
            </a:pPr>
            <a:r>
              <a:rPr lang="en" dirty="0"/>
              <a:t>◦ </a:t>
            </a:r>
            <a:r>
              <a:rPr lang="en" b="1" dirty="0"/>
              <a:t>Exogène(s) :</a:t>
            </a:r>
            <a:r>
              <a:rPr lang="en" dirty="0"/>
              <a:t> Variable(s) qualitative(s), Variable(s) dépendante(s), Facteur(s)</a:t>
            </a:r>
            <a:endParaRPr lang="en-US" dirty="0"/>
          </a:p>
          <a:p>
            <a:pPr marL="0" indent="0">
              <a:lnSpc>
                <a:spcPct val="114999"/>
              </a:lnSpc>
            </a:pPr>
            <a:endParaRPr lang="en" dirty="0"/>
          </a:p>
        </p:txBody>
      </p:sp>
      <p:sp>
        <p:nvSpPr>
          <p:cNvPr id="6" name="Google Shape;746;p38">
            <a:extLst>
              <a:ext uri="{FF2B5EF4-FFF2-40B4-BE49-F238E27FC236}">
                <a16:creationId xmlns:a16="http://schemas.microsoft.com/office/drawing/2014/main" id="{2FFF166A-2640-5509-7A18-CE27156D4686}"/>
              </a:ext>
            </a:extLst>
          </p:cNvPr>
          <p:cNvSpPr txBox="1">
            <a:spLocks/>
          </p:cNvSpPr>
          <p:nvPr/>
        </p:nvSpPr>
        <p:spPr>
          <a:xfrm>
            <a:off x="1255380" y="3317305"/>
            <a:ext cx="3306738" cy="7732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dirty="0"/>
              <a:t>◦ </a:t>
            </a:r>
            <a:r>
              <a:rPr lang="en" b="1" dirty="0"/>
              <a:t>Analyse bivariée :</a:t>
            </a:r>
            <a:r>
              <a:rPr lang="en" dirty="0"/>
              <a:t> Un seul facteur</a:t>
            </a:r>
          </a:p>
          <a:p>
            <a:pPr marL="0" indent="0">
              <a:lnSpc>
                <a:spcPct val="114999"/>
              </a:lnSpc>
            </a:pPr>
            <a:r>
              <a:rPr lang="en" dirty="0"/>
              <a:t>◦ </a:t>
            </a:r>
            <a:r>
              <a:rPr lang="en" b="1" dirty="0"/>
              <a:t>Analyse multivariée :</a:t>
            </a:r>
            <a:r>
              <a:rPr lang="en" dirty="0"/>
              <a:t> Deux facteurs</a:t>
            </a:r>
          </a:p>
          <a:p>
            <a:pPr marL="0" indent="0">
              <a:lnSpc>
                <a:spcPct val="114999"/>
              </a:lnSpc>
            </a:pPr>
            <a:endParaRPr lang="en" dirty="0"/>
          </a:p>
        </p:txBody>
      </p:sp>
      <p:sp>
        <p:nvSpPr>
          <p:cNvPr id="2" name="TextBox 1">
            <a:extLst>
              <a:ext uri="{FF2B5EF4-FFF2-40B4-BE49-F238E27FC236}">
                <a16:creationId xmlns:a16="http://schemas.microsoft.com/office/drawing/2014/main" id="{07C6BCBC-C91E-4F52-CC3A-B77B6FFC3B9D}"/>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1"/>
          <p:cNvSpPr txBox="1">
            <a:spLocks noGrp="1"/>
          </p:cNvSpPr>
          <p:nvPr>
            <p:ph type="title"/>
          </p:nvPr>
        </p:nvSpPr>
        <p:spPr>
          <a:xfrm>
            <a:off x="903312" y="315629"/>
            <a:ext cx="8038273" cy="745229"/>
          </a:xfrm>
          <a:prstGeom prst="rect">
            <a:avLst/>
          </a:prstGeom>
        </p:spPr>
        <p:txBody>
          <a:bodyPr spcFirstLastPara="1" wrap="square" lIns="91425" tIns="91425" rIns="91425" bIns="91425" anchor="t" anchorCtr="0">
            <a:noAutofit/>
          </a:bodyPr>
          <a:lstStyle/>
          <a:p>
            <a:r>
              <a:rPr lang="en" sz="2500" dirty="0"/>
              <a:t>6.   Valeur F</a:t>
            </a:r>
            <a:endParaRPr lang="fr-FR" sz="2500" dirty="0"/>
          </a:p>
          <a:p>
            <a:endParaRPr lang="en" dirty="0">
              <a:solidFill>
                <a:schemeClr val="tx1"/>
              </a:solidFill>
            </a:endParaRPr>
          </a:p>
        </p:txBody>
      </p:sp>
      <p:sp>
        <p:nvSpPr>
          <p:cNvPr id="11" name="ZoneTexte 10">
            <a:extLst>
              <a:ext uri="{FF2B5EF4-FFF2-40B4-BE49-F238E27FC236}">
                <a16:creationId xmlns:a16="http://schemas.microsoft.com/office/drawing/2014/main" id="{ED9ECBCA-ED05-B6CC-5D89-972A6BAD60E1}"/>
              </a:ext>
            </a:extLst>
          </p:cNvPr>
          <p:cNvSpPr txBox="1"/>
          <p:nvPr/>
        </p:nvSpPr>
        <p:spPr>
          <a:xfrm>
            <a:off x="1237890" y="1232499"/>
            <a:ext cx="513703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chemeClr val="tx1"/>
              </a:solidFill>
              <a:latin typeface="Nunito"/>
              <a:ea typeface="Roboto"/>
            </a:endParaRPr>
          </a:p>
          <a:p>
            <a:r>
              <a:rPr lang="fr-FR" b="1" dirty="0">
                <a:solidFill>
                  <a:schemeClr val="tx1"/>
                </a:solidFill>
                <a:latin typeface="Nunito"/>
                <a:ea typeface="Roboto"/>
              </a:rPr>
              <a:t>F</a:t>
            </a:r>
            <a:r>
              <a:rPr lang="fr-FR" b="1" baseline="-25000" dirty="0">
                <a:solidFill>
                  <a:schemeClr val="tx1"/>
                </a:solidFill>
                <a:latin typeface="Nunito"/>
                <a:ea typeface="Roboto"/>
              </a:rPr>
              <a:t>A</a:t>
            </a:r>
            <a:r>
              <a:rPr lang="fr-FR" b="1" dirty="0">
                <a:solidFill>
                  <a:schemeClr val="tx1"/>
                </a:solidFill>
                <a:latin typeface="Nunito"/>
                <a:ea typeface="Roboto"/>
              </a:rPr>
              <a:t> = σ</a:t>
            </a:r>
            <a:r>
              <a:rPr lang="fr-FR" b="1" baseline="-25000" dirty="0">
                <a:solidFill>
                  <a:schemeClr val="tx1"/>
                </a:solidFill>
                <a:latin typeface="Nunito"/>
                <a:ea typeface="Roboto"/>
              </a:rPr>
              <a:t>A</a:t>
            </a:r>
            <a:r>
              <a:rPr lang="fr-FR" b="1" baseline="30000" dirty="0">
                <a:solidFill>
                  <a:schemeClr val="tx1"/>
                </a:solidFill>
                <a:latin typeface="Nunito"/>
                <a:ea typeface="Roboto"/>
              </a:rPr>
              <a:t>2</a:t>
            </a:r>
            <a:r>
              <a:rPr lang="fr-FR" b="1" dirty="0">
                <a:solidFill>
                  <a:schemeClr val="tx1"/>
                </a:solidFill>
                <a:latin typeface="Nunito"/>
                <a:ea typeface="Roboto"/>
              </a:rPr>
              <a:t> / σ</a:t>
            </a:r>
            <a:r>
              <a:rPr lang="fr-FR" b="1" baseline="-25000" dirty="0">
                <a:solidFill>
                  <a:schemeClr val="tx1"/>
                </a:solidFill>
                <a:latin typeface="Nunito"/>
                <a:ea typeface="Roboto"/>
              </a:rPr>
              <a:t>err</a:t>
            </a:r>
            <a:r>
              <a:rPr lang="fr-FR" b="1" baseline="30000" dirty="0">
                <a:solidFill>
                  <a:schemeClr val="tx1"/>
                </a:solidFill>
                <a:latin typeface="Nunito"/>
                <a:ea typeface="Roboto"/>
              </a:rPr>
              <a:t>2    </a:t>
            </a:r>
            <a:r>
              <a:rPr lang="fr-FR" b="1" dirty="0">
                <a:solidFill>
                  <a:schemeClr val="tx1"/>
                </a:solidFill>
                <a:latin typeface="Nunito"/>
                <a:ea typeface="Roboto"/>
              </a:rPr>
              <a:t> = 5 / 4.83 = 1.04</a:t>
            </a:r>
            <a:endParaRPr lang="fr-FR" dirty="0">
              <a:solidFill>
                <a:schemeClr val="tx1"/>
              </a:solidFill>
              <a:latin typeface="Nunito"/>
            </a:endParaRPr>
          </a:p>
          <a:p>
            <a:endParaRPr lang="fr-FR" b="1" dirty="0">
              <a:solidFill>
                <a:schemeClr val="tx1"/>
              </a:solidFill>
              <a:latin typeface="Nunito"/>
              <a:ea typeface="Roboto"/>
            </a:endParaRPr>
          </a:p>
          <a:p>
            <a:r>
              <a:rPr lang="fr-FR" b="1" dirty="0">
                <a:solidFill>
                  <a:schemeClr val="tx1"/>
                </a:solidFill>
                <a:latin typeface="Nunito"/>
                <a:ea typeface="Roboto"/>
              </a:rPr>
              <a:t>F</a:t>
            </a:r>
            <a:r>
              <a:rPr lang="fr-FR" b="1" baseline="-25000" dirty="0">
                <a:solidFill>
                  <a:schemeClr val="tx1"/>
                </a:solidFill>
                <a:latin typeface="Nunito"/>
                <a:ea typeface="Roboto"/>
              </a:rPr>
              <a:t>B</a:t>
            </a:r>
            <a:r>
              <a:rPr lang="fr-FR" b="1" dirty="0">
                <a:solidFill>
                  <a:schemeClr val="tx1"/>
                </a:solidFill>
                <a:latin typeface="Nunito"/>
                <a:ea typeface="Roboto"/>
              </a:rPr>
              <a:t> = σ</a:t>
            </a:r>
            <a:r>
              <a:rPr lang="fr-FR" b="1" baseline="-25000" dirty="0">
                <a:solidFill>
                  <a:schemeClr val="tx1"/>
                </a:solidFill>
                <a:latin typeface="Nunito"/>
                <a:ea typeface="Roboto"/>
              </a:rPr>
              <a:t>B</a:t>
            </a:r>
            <a:r>
              <a:rPr lang="fr-FR" b="1" baseline="30000" dirty="0">
                <a:solidFill>
                  <a:schemeClr val="tx1"/>
                </a:solidFill>
                <a:latin typeface="Nunito"/>
                <a:ea typeface="Roboto"/>
              </a:rPr>
              <a:t>2  </a:t>
            </a:r>
            <a:r>
              <a:rPr lang="fr-FR" b="1" dirty="0">
                <a:solidFill>
                  <a:schemeClr val="tx1"/>
                </a:solidFill>
                <a:latin typeface="Nunito"/>
                <a:ea typeface="Roboto"/>
              </a:rPr>
              <a:t>/ σ</a:t>
            </a:r>
            <a:r>
              <a:rPr lang="fr-FR" b="1" baseline="-25000" dirty="0">
                <a:solidFill>
                  <a:schemeClr val="tx1"/>
                </a:solidFill>
                <a:latin typeface="Nunito"/>
                <a:ea typeface="Roboto"/>
              </a:rPr>
              <a:t>err</a:t>
            </a:r>
            <a:r>
              <a:rPr lang="fr-FR" b="1" baseline="30000" dirty="0">
                <a:solidFill>
                  <a:schemeClr val="tx1"/>
                </a:solidFill>
                <a:latin typeface="Nunito"/>
                <a:ea typeface="Roboto"/>
              </a:rPr>
              <a:t>2</a:t>
            </a:r>
            <a:r>
              <a:rPr lang="fr-FR" b="1" dirty="0">
                <a:solidFill>
                  <a:schemeClr val="tx1"/>
                </a:solidFill>
                <a:latin typeface="Nunito"/>
                <a:ea typeface="Roboto"/>
              </a:rPr>
              <a:t>    = 0.8 / 4.83 = 0.17</a:t>
            </a:r>
            <a:endParaRPr lang="fr-FR" b="1" baseline="30000" dirty="0">
              <a:solidFill>
                <a:schemeClr val="tx1"/>
              </a:solidFill>
              <a:latin typeface="Nunito"/>
              <a:ea typeface="Roboto"/>
            </a:endParaRPr>
          </a:p>
          <a:p>
            <a:endParaRPr lang="fr-FR" b="1" dirty="0">
              <a:solidFill>
                <a:schemeClr val="tx1"/>
              </a:solidFill>
              <a:latin typeface="Nunito"/>
              <a:ea typeface="Roboto"/>
            </a:endParaRPr>
          </a:p>
          <a:p>
            <a:r>
              <a:rPr lang="fr-FR" b="1" dirty="0">
                <a:solidFill>
                  <a:schemeClr val="tx1"/>
                </a:solidFill>
                <a:latin typeface="Nunito"/>
                <a:ea typeface="Roboto"/>
              </a:rPr>
              <a:t>F</a:t>
            </a:r>
            <a:r>
              <a:rPr lang="fr-FR" b="1" baseline="-25000" dirty="0">
                <a:solidFill>
                  <a:schemeClr val="tx1"/>
                </a:solidFill>
                <a:latin typeface="Nunito"/>
                <a:ea typeface="Roboto"/>
              </a:rPr>
              <a:t>AB</a:t>
            </a:r>
            <a:r>
              <a:rPr lang="fr-FR" b="1" dirty="0">
                <a:solidFill>
                  <a:schemeClr val="tx1"/>
                </a:solidFill>
                <a:latin typeface="Nunito"/>
                <a:ea typeface="Roboto"/>
              </a:rPr>
              <a:t> = σ</a:t>
            </a:r>
            <a:r>
              <a:rPr lang="fr-FR" b="1" baseline="-25000" dirty="0">
                <a:solidFill>
                  <a:schemeClr val="tx1"/>
                </a:solidFill>
                <a:latin typeface="Nunito"/>
                <a:ea typeface="Roboto"/>
              </a:rPr>
              <a:t>AB</a:t>
            </a:r>
            <a:r>
              <a:rPr lang="fr-FR" b="1" baseline="30000" dirty="0">
                <a:solidFill>
                  <a:schemeClr val="tx1"/>
                </a:solidFill>
                <a:latin typeface="Nunito"/>
                <a:ea typeface="Roboto"/>
              </a:rPr>
              <a:t>2</a:t>
            </a:r>
            <a:r>
              <a:rPr lang="fr-FR" b="1" dirty="0">
                <a:solidFill>
                  <a:schemeClr val="tx1"/>
                </a:solidFill>
                <a:latin typeface="Nunito"/>
                <a:ea typeface="Roboto"/>
              </a:rPr>
              <a:t>/ σ</a:t>
            </a:r>
            <a:r>
              <a:rPr lang="fr-FR" b="1" baseline="-25000" dirty="0">
                <a:solidFill>
                  <a:schemeClr val="tx1"/>
                </a:solidFill>
                <a:latin typeface="Nunito"/>
                <a:ea typeface="Roboto"/>
              </a:rPr>
              <a:t>err</a:t>
            </a:r>
            <a:r>
              <a:rPr lang="fr-FR" b="1" baseline="30000" dirty="0">
                <a:solidFill>
                  <a:schemeClr val="tx1"/>
                </a:solidFill>
                <a:latin typeface="Nunito"/>
                <a:ea typeface="Roboto"/>
              </a:rPr>
              <a:t>2</a:t>
            </a:r>
            <a:r>
              <a:rPr lang="fr-FR" b="1" dirty="0">
                <a:solidFill>
                  <a:schemeClr val="tx1"/>
                </a:solidFill>
                <a:latin typeface="Nunito"/>
                <a:ea typeface="Roboto"/>
              </a:rPr>
              <a:t>  =  1.8 / 4.83 = 0.373</a:t>
            </a:r>
            <a:endParaRPr lang="fr-FR" dirty="0">
              <a:solidFill>
                <a:schemeClr val="tx1"/>
              </a:solidFill>
              <a:latin typeface="Nunito"/>
              <a:ea typeface="Roboto"/>
            </a:endParaRPr>
          </a:p>
          <a:p>
            <a:endParaRPr lang="fr-FR" b="1" dirty="0">
              <a:solidFill>
                <a:schemeClr val="tx1"/>
              </a:solidFill>
              <a:latin typeface="Nunito"/>
              <a:ea typeface="Roboto"/>
            </a:endParaRPr>
          </a:p>
          <a:p>
            <a:endParaRPr lang="fr-FR" b="1" dirty="0">
              <a:solidFill>
                <a:schemeClr val="tx1"/>
              </a:solidFill>
              <a:latin typeface="Nunito"/>
              <a:ea typeface="Roboto"/>
            </a:endParaRPr>
          </a:p>
          <a:p>
            <a:endParaRPr lang="fr-FR" b="1" dirty="0">
              <a:solidFill>
                <a:schemeClr val="tx1"/>
              </a:solidFill>
              <a:latin typeface="Nunito"/>
              <a:ea typeface="Roboto"/>
            </a:endParaRPr>
          </a:p>
          <a:p>
            <a:endParaRPr lang="fr-FR" b="1" dirty="0">
              <a:solidFill>
                <a:schemeClr val="tx1"/>
              </a:solidFill>
              <a:latin typeface="Nunito"/>
              <a:ea typeface="Roboto"/>
            </a:endParaRPr>
          </a:p>
          <a:p>
            <a:endParaRPr lang="fr-FR" b="1" dirty="0">
              <a:solidFill>
                <a:schemeClr val="tx1"/>
              </a:solidFill>
              <a:latin typeface="Nunito"/>
              <a:ea typeface="Roboto"/>
            </a:endParaRPr>
          </a:p>
          <a:p>
            <a:endParaRPr lang="fr-FR" b="1" dirty="0">
              <a:solidFill>
                <a:schemeClr val="tx1"/>
              </a:solidFill>
              <a:latin typeface="Nunito"/>
              <a:ea typeface="Roboto"/>
            </a:endParaRPr>
          </a:p>
        </p:txBody>
      </p:sp>
      <p:sp>
        <p:nvSpPr>
          <p:cNvPr id="3" name="Google Shape;854;p41">
            <a:extLst>
              <a:ext uri="{FF2B5EF4-FFF2-40B4-BE49-F238E27FC236}">
                <a16:creationId xmlns:a16="http://schemas.microsoft.com/office/drawing/2014/main" id="{64F12867-1F37-2647-1894-73C2A9A8D056}"/>
              </a:ext>
            </a:extLst>
          </p:cNvPr>
          <p:cNvSpPr txBox="1">
            <a:spLocks/>
          </p:cNvSpPr>
          <p:nvPr/>
        </p:nvSpPr>
        <p:spPr>
          <a:xfrm>
            <a:off x="904750" y="2926557"/>
            <a:ext cx="8038273" cy="745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en" sz="2500" dirty="0"/>
              <a:t>7.   Les tests </a:t>
            </a:r>
            <a:r>
              <a:rPr lang="en" sz="2500" dirty="0" err="1"/>
              <a:t>d'hypothèse</a:t>
            </a:r>
            <a:endParaRPr lang="en" sz="2500" dirty="0"/>
          </a:p>
          <a:p>
            <a:endParaRPr lang="en" dirty="0">
              <a:solidFill>
                <a:schemeClr val="tx1"/>
              </a:solidFill>
            </a:endParaRPr>
          </a:p>
        </p:txBody>
      </p:sp>
      <p:sp>
        <p:nvSpPr>
          <p:cNvPr id="6" name="ZoneTexte 5">
            <a:extLst>
              <a:ext uri="{FF2B5EF4-FFF2-40B4-BE49-F238E27FC236}">
                <a16:creationId xmlns:a16="http://schemas.microsoft.com/office/drawing/2014/main" id="{14F53DEF-94F6-E832-8B91-1598F413B377}"/>
              </a:ext>
            </a:extLst>
          </p:cNvPr>
          <p:cNvSpPr txBox="1"/>
          <p:nvPr/>
        </p:nvSpPr>
        <p:spPr>
          <a:xfrm>
            <a:off x="1194758" y="3831206"/>
            <a:ext cx="61829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latin typeface="Nunito"/>
                <a:ea typeface="Roboto"/>
              </a:rPr>
              <a:t>On </a:t>
            </a:r>
            <a:r>
              <a:rPr lang="en-US" dirty="0" err="1">
                <a:solidFill>
                  <a:schemeClr val="tx1"/>
                </a:solidFill>
                <a:latin typeface="Nunito"/>
                <a:ea typeface="Roboto"/>
              </a:rPr>
              <a:t>va</a:t>
            </a:r>
            <a:r>
              <a:rPr lang="en-US" dirty="0">
                <a:solidFill>
                  <a:schemeClr val="tx1"/>
                </a:solidFill>
                <a:latin typeface="Nunito"/>
                <a:ea typeface="Roboto"/>
              </a:rPr>
              <a:t> comparer les </a:t>
            </a:r>
            <a:r>
              <a:rPr lang="en-US" dirty="0" err="1">
                <a:solidFill>
                  <a:schemeClr val="tx1"/>
                </a:solidFill>
                <a:latin typeface="Nunito"/>
                <a:ea typeface="Roboto"/>
              </a:rPr>
              <a:t>valeurs</a:t>
            </a:r>
            <a:r>
              <a:rPr lang="en-US" dirty="0">
                <a:solidFill>
                  <a:schemeClr val="tx1"/>
                </a:solidFill>
                <a:latin typeface="Nunito"/>
                <a:ea typeface="Roboto"/>
              </a:rPr>
              <a:t> de F </a:t>
            </a:r>
            <a:r>
              <a:rPr lang="en-US" dirty="0" err="1">
                <a:solidFill>
                  <a:schemeClr val="tx1"/>
                </a:solidFill>
                <a:latin typeface="Nunito"/>
                <a:ea typeface="Roboto"/>
              </a:rPr>
              <a:t>calculées</a:t>
            </a:r>
            <a:r>
              <a:rPr lang="en-US" dirty="0">
                <a:solidFill>
                  <a:schemeClr val="tx1"/>
                </a:solidFill>
                <a:latin typeface="Nunito"/>
                <a:ea typeface="Roboto"/>
              </a:rPr>
              <a:t> aux </a:t>
            </a:r>
            <a:r>
              <a:rPr lang="en-US" dirty="0" err="1">
                <a:solidFill>
                  <a:schemeClr val="tx1"/>
                </a:solidFill>
                <a:latin typeface="Nunito"/>
                <a:ea typeface="Roboto"/>
              </a:rPr>
              <a:t>valeurs</a:t>
            </a:r>
            <a:r>
              <a:rPr lang="en-US" dirty="0">
                <a:solidFill>
                  <a:schemeClr val="tx1"/>
                </a:solidFill>
                <a:latin typeface="Nunito"/>
                <a:ea typeface="Roboto"/>
              </a:rPr>
              <a:t> critiques de la distribution F pour </a:t>
            </a:r>
            <a:r>
              <a:rPr lang="en-US" dirty="0" err="1">
                <a:solidFill>
                  <a:schemeClr val="tx1"/>
                </a:solidFill>
                <a:latin typeface="Nunito"/>
                <a:ea typeface="Roboto"/>
              </a:rPr>
              <a:t>déterminer</a:t>
            </a:r>
            <a:r>
              <a:rPr lang="en-US" dirty="0">
                <a:solidFill>
                  <a:schemeClr val="tx1"/>
                </a:solidFill>
                <a:latin typeface="Nunito"/>
                <a:ea typeface="Roboto"/>
              </a:rPr>
              <a:t> </a:t>
            </a:r>
            <a:r>
              <a:rPr lang="en-US" dirty="0" err="1">
                <a:solidFill>
                  <a:schemeClr val="tx1"/>
                </a:solidFill>
                <a:latin typeface="Nunito"/>
                <a:ea typeface="Roboto"/>
              </a:rPr>
              <a:t>si</a:t>
            </a:r>
            <a:r>
              <a:rPr lang="en-US" dirty="0">
                <a:solidFill>
                  <a:schemeClr val="tx1"/>
                </a:solidFill>
                <a:latin typeface="Nunito"/>
                <a:ea typeface="Roboto"/>
              </a:rPr>
              <a:t> les </a:t>
            </a:r>
            <a:r>
              <a:rPr lang="en-US" dirty="0" err="1">
                <a:solidFill>
                  <a:schemeClr val="tx1"/>
                </a:solidFill>
                <a:latin typeface="Nunito"/>
                <a:ea typeface="Roboto"/>
              </a:rPr>
              <a:t>effets</a:t>
            </a:r>
            <a:r>
              <a:rPr lang="en-US" dirty="0">
                <a:solidFill>
                  <a:schemeClr val="tx1"/>
                </a:solidFill>
                <a:latin typeface="Nunito"/>
                <a:ea typeface="Roboto"/>
              </a:rPr>
              <a:t> </a:t>
            </a:r>
            <a:r>
              <a:rPr lang="en-US" dirty="0" err="1">
                <a:solidFill>
                  <a:schemeClr val="tx1"/>
                </a:solidFill>
                <a:latin typeface="Nunito"/>
                <a:ea typeface="Roboto"/>
              </a:rPr>
              <a:t>sont</a:t>
            </a:r>
            <a:r>
              <a:rPr lang="en-US" dirty="0">
                <a:solidFill>
                  <a:schemeClr val="tx1"/>
                </a:solidFill>
                <a:latin typeface="Nunito"/>
                <a:ea typeface="Roboto"/>
              </a:rPr>
              <a:t> </a:t>
            </a:r>
            <a:r>
              <a:rPr lang="en-US" dirty="0" err="1">
                <a:solidFill>
                  <a:schemeClr val="tx1"/>
                </a:solidFill>
                <a:latin typeface="Nunito"/>
                <a:ea typeface="Roboto"/>
              </a:rPr>
              <a:t>significatifs</a:t>
            </a:r>
            <a:r>
              <a:rPr lang="en-US" dirty="0">
                <a:solidFill>
                  <a:schemeClr val="tx1"/>
                </a:solidFill>
                <a:latin typeface="Nunito"/>
                <a:ea typeface="Roboto"/>
              </a:rPr>
              <a:t>.</a:t>
            </a:r>
            <a:endParaRPr lang="fr-FR">
              <a:solidFill>
                <a:schemeClr val="tx1"/>
              </a:solidFill>
              <a:latin typeface="Nunito"/>
            </a:endParaRPr>
          </a:p>
        </p:txBody>
      </p:sp>
      <p:sp>
        <p:nvSpPr>
          <p:cNvPr id="2" name="ZoneTexte 1">
            <a:extLst>
              <a:ext uri="{FF2B5EF4-FFF2-40B4-BE49-F238E27FC236}">
                <a16:creationId xmlns:a16="http://schemas.microsoft.com/office/drawing/2014/main" id="{EF566F54-A659-1F92-BBEE-F3EC28A9FF4E}"/>
              </a:ext>
            </a:extLst>
          </p:cNvPr>
          <p:cNvSpPr txBox="1"/>
          <p:nvPr/>
        </p:nvSpPr>
        <p:spPr>
          <a:xfrm>
            <a:off x="1233069" y="885264"/>
            <a:ext cx="708972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solidFill>
                  <a:schemeClr val="tx1"/>
                </a:solidFill>
                <a:latin typeface="Nunito"/>
                <a:ea typeface="Roboto"/>
              </a:rPr>
              <a:t>On va calculer les valeurs de F pour les facteurs A et B, ainsi que pour leur interaction.</a:t>
            </a:r>
          </a:p>
        </p:txBody>
      </p:sp>
      <p:pic>
        <p:nvPicPr>
          <p:cNvPr id="4" name="Image 3" descr="Une image contenant texte, Police, capture d’écran, conception&#10;&#10;Description générée automatiquement">
            <a:extLst>
              <a:ext uri="{FF2B5EF4-FFF2-40B4-BE49-F238E27FC236}">
                <a16:creationId xmlns:a16="http://schemas.microsoft.com/office/drawing/2014/main" id="{B3593C1D-BCAC-286F-E01F-492CE4E65D20}"/>
              </a:ext>
            </a:extLst>
          </p:cNvPr>
          <p:cNvPicPr>
            <a:picLocks noChangeAspect="1"/>
          </p:cNvPicPr>
          <p:nvPr/>
        </p:nvPicPr>
        <p:blipFill>
          <a:blip r:embed="rId3"/>
          <a:stretch>
            <a:fillRect/>
          </a:stretch>
        </p:blipFill>
        <p:spPr>
          <a:xfrm>
            <a:off x="1293962" y="1430008"/>
            <a:ext cx="1293962" cy="1313012"/>
          </a:xfrm>
          <a:prstGeom prst="rect">
            <a:avLst/>
          </a:prstGeom>
        </p:spPr>
      </p:pic>
      <p:sp>
        <p:nvSpPr>
          <p:cNvPr id="5" name="TextBox 3">
            <a:extLst>
              <a:ext uri="{FF2B5EF4-FFF2-40B4-BE49-F238E27FC236}">
                <a16:creationId xmlns:a16="http://schemas.microsoft.com/office/drawing/2014/main" id="{DF24CF94-470E-C083-4C4D-B409560E569C}"/>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38</a:t>
            </a:r>
          </a:p>
        </p:txBody>
      </p:sp>
    </p:spTree>
    <p:extLst>
      <p:ext uri="{BB962C8B-B14F-4D97-AF65-F5344CB8AC3E}">
        <p14:creationId xmlns:p14="http://schemas.microsoft.com/office/powerpoint/2010/main" val="41715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1"/>
          <p:cNvSpPr txBox="1">
            <a:spLocks noGrp="1"/>
          </p:cNvSpPr>
          <p:nvPr>
            <p:ph type="title"/>
          </p:nvPr>
        </p:nvSpPr>
        <p:spPr>
          <a:xfrm>
            <a:off x="310246" y="78402"/>
            <a:ext cx="8038273" cy="745229"/>
          </a:xfrm>
          <a:prstGeom prst="rect">
            <a:avLst/>
          </a:prstGeom>
        </p:spPr>
        <p:txBody>
          <a:bodyPr spcFirstLastPara="1" wrap="square" lIns="91425" tIns="91425" rIns="91425" bIns="91425" anchor="t" anchorCtr="0">
            <a:noAutofit/>
          </a:bodyPr>
          <a:lstStyle/>
          <a:p>
            <a:r>
              <a:rPr lang="en" sz="2500" dirty="0">
                <a:solidFill>
                  <a:schemeClr val="tx1"/>
                </a:solidFill>
              </a:rPr>
              <a:t>Tableau des </a:t>
            </a:r>
            <a:r>
              <a:rPr lang="en" sz="2500" err="1">
                <a:solidFill>
                  <a:schemeClr val="tx1"/>
                </a:solidFill>
              </a:rPr>
              <a:t>statistiques</a:t>
            </a:r>
            <a:r>
              <a:rPr lang="en" sz="2500" dirty="0">
                <a:solidFill>
                  <a:schemeClr val="tx1"/>
                </a:solidFill>
              </a:rPr>
              <a:t> F ( </a:t>
            </a:r>
            <a:r>
              <a:rPr lang="en" sz="2500">
                <a:solidFill>
                  <a:schemeClr val="tx1"/>
                </a:solidFill>
              </a:rPr>
              <a:t>α = 0.05 )</a:t>
            </a:r>
            <a:endParaRPr lang="fr-FR" sz="2500">
              <a:solidFill>
                <a:schemeClr val="tx1"/>
              </a:solidFill>
            </a:endParaRPr>
          </a:p>
          <a:p>
            <a:endParaRPr lang="en" sz="2500" dirty="0">
              <a:solidFill>
                <a:schemeClr val="tx1"/>
              </a:solidFill>
            </a:endParaRPr>
          </a:p>
        </p:txBody>
      </p:sp>
      <p:pic>
        <p:nvPicPr>
          <p:cNvPr id="2" name="Image 1" descr="Une image contenant texte, capture d’écran, Rectangle, nombre&#10;&#10;Description générée automatiquement">
            <a:extLst>
              <a:ext uri="{FF2B5EF4-FFF2-40B4-BE49-F238E27FC236}">
                <a16:creationId xmlns:a16="http://schemas.microsoft.com/office/drawing/2014/main" id="{57148AF7-2069-4B74-3B39-32F33C456F7C}"/>
              </a:ext>
            </a:extLst>
          </p:cNvPr>
          <p:cNvPicPr>
            <a:picLocks noChangeAspect="1"/>
          </p:cNvPicPr>
          <p:nvPr/>
        </p:nvPicPr>
        <p:blipFill>
          <a:blip r:embed="rId3"/>
          <a:stretch>
            <a:fillRect/>
          </a:stretch>
        </p:blipFill>
        <p:spPr>
          <a:xfrm>
            <a:off x="202721" y="738399"/>
            <a:ext cx="6075152" cy="4313683"/>
          </a:xfrm>
          <a:prstGeom prst="rect">
            <a:avLst/>
          </a:prstGeom>
        </p:spPr>
      </p:pic>
      <p:sp>
        <p:nvSpPr>
          <p:cNvPr id="5" name="ZoneTexte 4">
            <a:extLst>
              <a:ext uri="{FF2B5EF4-FFF2-40B4-BE49-F238E27FC236}">
                <a16:creationId xmlns:a16="http://schemas.microsoft.com/office/drawing/2014/main" id="{65225FAA-0BC5-0D24-09F7-24F502A1F12E}"/>
              </a:ext>
            </a:extLst>
          </p:cNvPr>
          <p:cNvSpPr txBox="1"/>
          <p:nvPr/>
        </p:nvSpPr>
        <p:spPr>
          <a:xfrm>
            <a:off x="6386242" y="1561380"/>
            <a:ext cx="2926511" cy="30623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solidFill>
                  <a:schemeClr val="tx1"/>
                </a:solidFill>
                <a:latin typeface="Nunito"/>
              </a:rPr>
              <a:t>On a </a:t>
            </a:r>
            <a:r>
              <a:rPr lang="fr-FR" b="1" dirty="0" err="1">
                <a:solidFill>
                  <a:schemeClr val="tx1"/>
                </a:solidFill>
                <a:latin typeface="Nunito"/>
              </a:rPr>
              <a:t>ddl</a:t>
            </a:r>
            <a:r>
              <a:rPr lang="fr-FR" b="1" baseline="-25000" dirty="0" err="1">
                <a:solidFill>
                  <a:schemeClr val="tx1"/>
                </a:solidFill>
                <a:latin typeface="Nunito"/>
              </a:rPr>
              <a:t>A</a:t>
            </a:r>
            <a:r>
              <a:rPr lang="fr-FR" b="1" dirty="0">
                <a:solidFill>
                  <a:schemeClr val="tx1"/>
                </a:solidFill>
                <a:latin typeface="Nunito"/>
              </a:rPr>
              <a:t> = </a:t>
            </a:r>
            <a:r>
              <a:rPr lang="fr-FR" b="1" dirty="0" err="1">
                <a:solidFill>
                  <a:schemeClr val="tx1"/>
                </a:solidFill>
                <a:latin typeface="Nunito"/>
              </a:rPr>
              <a:t>ddl</a:t>
            </a:r>
            <a:r>
              <a:rPr lang="fr-FR" b="1" baseline="-25000" dirty="0" err="1">
                <a:solidFill>
                  <a:schemeClr val="tx1"/>
                </a:solidFill>
                <a:latin typeface="Nunito"/>
              </a:rPr>
              <a:t>B</a:t>
            </a:r>
            <a:r>
              <a:rPr lang="fr-FR" b="1" dirty="0">
                <a:solidFill>
                  <a:schemeClr val="tx1"/>
                </a:solidFill>
                <a:latin typeface="Nunito"/>
              </a:rPr>
              <a:t> = </a:t>
            </a:r>
            <a:r>
              <a:rPr lang="fr-FR" b="1" dirty="0" err="1">
                <a:solidFill>
                  <a:schemeClr val="tx1"/>
                </a:solidFill>
                <a:latin typeface="Nunito"/>
              </a:rPr>
              <a:t>ddl</a:t>
            </a:r>
            <a:r>
              <a:rPr lang="fr-FR" b="1" baseline="-25000" dirty="0" err="1">
                <a:solidFill>
                  <a:schemeClr val="tx1"/>
                </a:solidFill>
                <a:latin typeface="Nunito"/>
              </a:rPr>
              <a:t>AB</a:t>
            </a:r>
            <a:r>
              <a:rPr lang="fr-FR" b="1" dirty="0">
                <a:solidFill>
                  <a:schemeClr val="tx1"/>
                </a:solidFill>
                <a:latin typeface="Nunito"/>
              </a:rPr>
              <a:t> = 1</a:t>
            </a:r>
          </a:p>
          <a:p>
            <a:r>
              <a:rPr lang="fr-FR" dirty="0">
                <a:solidFill>
                  <a:schemeClr val="tx1"/>
                </a:solidFill>
                <a:latin typeface="Nunito"/>
              </a:rPr>
              <a:t>Et      </a:t>
            </a:r>
            <a:r>
              <a:rPr lang="fr-FR" b="1" dirty="0" err="1">
                <a:solidFill>
                  <a:schemeClr val="tx1"/>
                </a:solidFill>
                <a:latin typeface="Nunito"/>
              </a:rPr>
              <a:t>ddl</a:t>
            </a:r>
            <a:r>
              <a:rPr lang="fr-FR" b="1" baseline="-25000" dirty="0" err="1">
                <a:solidFill>
                  <a:schemeClr val="tx1"/>
                </a:solidFill>
                <a:latin typeface="Nunito"/>
              </a:rPr>
              <a:t>err</a:t>
            </a:r>
            <a:r>
              <a:rPr lang="fr-FR" b="1" dirty="0">
                <a:solidFill>
                  <a:schemeClr val="tx1"/>
                </a:solidFill>
                <a:latin typeface="Nunito"/>
              </a:rPr>
              <a:t> = 16</a:t>
            </a:r>
          </a:p>
          <a:p>
            <a:endParaRPr lang="fr-FR" dirty="0">
              <a:solidFill>
                <a:schemeClr val="tx1"/>
              </a:solidFill>
              <a:latin typeface="Nunito"/>
            </a:endParaRPr>
          </a:p>
          <a:p>
            <a:r>
              <a:rPr lang="fr-FR" dirty="0">
                <a:solidFill>
                  <a:schemeClr val="tx1"/>
                </a:solidFill>
                <a:latin typeface="Nunito"/>
              </a:rPr>
              <a:t>Alors</a:t>
            </a:r>
            <a:r>
              <a:rPr lang="fr-FR" b="1" dirty="0">
                <a:solidFill>
                  <a:schemeClr val="tx1"/>
                </a:solidFill>
                <a:latin typeface="Nunito"/>
              </a:rPr>
              <a:t> F critique</a:t>
            </a:r>
            <a:r>
              <a:rPr lang="fr-FR" dirty="0">
                <a:solidFill>
                  <a:schemeClr val="tx1"/>
                </a:solidFill>
                <a:latin typeface="Nunito"/>
              </a:rPr>
              <a:t> pour A, B et AB est : </a:t>
            </a:r>
            <a:r>
              <a:rPr lang="fr-FR" b="1" dirty="0">
                <a:solidFill>
                  <a:schemeClr val="tx1"/>
                </a:solidFill>
                <a:latin typeface="Nunito"/>
              </a:rPr>
              <a:t>4.49</a:t>
            </a:r>
          </a:p>
          <a:p>
            <a:endParaRPr lang="fr-FR" dirty="0">
              <a:solidFill>
                <a:schemeClr val="tx1"/>
              </a:solidFill>
              <a:latin typeface="Nunito"/>
            </a:endParaRPr>
          </a:p>
          <a:p>
            <a:r>
              <a:rPr lang="fr-FR" dirty="0">
                <a:solidFill>
                  <a:schemeClr val="tx1"/>
                </a:solidFill>
                <a:latin typeface="Nunito"/>
              </a:rPr>
              <a:t>On a </a:t>
            </a:r>
          </a:p>
          <a:p>
            <a:r>
              <a:rPr lang="fr-FR" b="1" dirty="0">
                <a:solidFill>
                  <a:schemeClr val="tx1"/>
                </a:solidFill>
                <a:latin typeface="Nunito"/>
                <a:cs typeface="Segoe UI"/>
              </a:rPr>
              <a:t>F</a:t>
            </a:r>
            <a:r>
              <a:rPr lang="fr-FR" b="1" baseline="-25000" dirty="0">
                <a:solidFill>
                  <a:schemeClr val="tx1"/>
                </a:solidFill>
                <a:latin typeface="Nunito"/>
                <a:cs typeface="Segoe UI"/>
              </a:rPr>
              <a:t>A</a:t>
            </a:r>
            <a:r>
              <a:rPr lang="fr-FR" b="1" dirty="0">
                <a:solidFill>
                  <a:schemeClr val="tx1"/>
                </a:solidFill>
                <a:latin typeface="Nunito"/>
                <a:cs typeface="Segoe UI"/>
              </a:rPr>
              <a:t> =</a:t>
            </a:r>
            <a:r>
              <a:rPr lang="fr-FR" dirty="0">
                <a:solidFill>
                  <a:schemeClr val="tx1"/>
                </a:solidFill>
                <a:latin typeface="Nunito"/>
                <a:cs typeface="Segoe UI"/>
              </a:rPr>
              <a:t> 1.04 </a:t>
            </a:r>
            <a:r>
              <a:rPr lang="fr-FR" b="1" dirty="0">
                <a:solidFill>
                  <a:schemeClr val="tx1"/>
                </a:solidFill>
                <a:latin typeface="Nunito"/>
                <a:cs typeface="Segoe UI"/>
              </a:rPr>
              <a:t>&lt;</a:t>
            </a:r>
            <a:r>
              <a:rPr lang="fr-FR" dirty="0">
                <a:solidFill>
                  <a:schemeClr val="tx1"/>
                </a:solidFill>
                <a:latin typeface="Nunito"/>
                <a:cs typeface="Segoe UI"/>
              </a:rPr>
              <a:t> 4.49</a:t>
            </a:r>
          </a:p>
          <a:p>
            <a:r>
              <a:rPr lang="fr-FR" b="1" dirty="0">
                <a:solidFill>
                  <a:schemeClr val="tx1"/>
                </a:solidFill>
                <a:latin typeface="Nunito"/>
                <a:cs typeface="Segoe UI"/>
              </a:rPr>
              <a:t>F</a:t>
            </a:r>
            <a:r>
              <a:rPr lang="fr-FR" b="1" baseline="-25000" dirty="0">
                <a:solidFill>
                  <a:schemeClr val="tx1"/>
                </a:solidFill>
                <a:latin typeface="Nunito"/>
                <a:cs typeface="Segoe UI"/>
              </a:rPr>
              <a:t>B </a:t>
            </a:r>
            <a:r>
              <a:rPr lang="fr-FR" b="1" dirty="0">
                <a:solidFill>
                  <a:schemeClr val="tx1"/>
                </a:solidFill>
                <a:latin typeface="Nunito"/>
                <a:cs typeface="Segoe UI"/>
              </a:rPr>
              <a:t>=</a:t>
            </a:r>
            <a:r>
              <a:rPr lang="fr-FR" dirty="0">
                <a:solidFill>
                  <a:schemeClr val="tx1"/>
                </a:solidFill>
                <a:latin typeface="Nunito"/>
                <a:cs typeface="Segoe UI"/>
              </a:rPr>
              <a:t> 0.17 </a:t>
            </a:r>
            <a:r>
              <a:rPr lang="fr-FR" b="1" dirty="0">
                <a:solidFill>
                  <a:schemeClr val="tx1"/>
                </a:solidFill>
                <a:latin typeface="Nunito"/>
                <a:cs typeface="Segoe UI"/>
              </a:rPr>
              <a:t>&lt;</a:t>
            </a:r>
            <a:r>
              <a:rPr lang="fr-FR" dirty="0">
                <a:solidFill>
                  <a:schemeClr val="tx1"/>
                </a:solidFill>
                <a:latin typeface="Nunito"/>
                <a:cs typeface="Segoe UI"/>
              </a:rPr>
              <a:t> 4.49</a:t>
            </a:r>
          </a:p>
          <a:p>
            <a:r>
              <a:rPr lang="fr-FR" b="1" dirty="0">
                <a:solidFill>
                  <a:schemeClr val="tx1"/>
                </a:solidFill>
                <a:latin typeface="Nunito"/>
                <a:cs typeface="Segoe UI"/>
              </a:rPr>
              <a:t>F</a:t>
            </a:r>
            <a:r>
              <a:rPr lang="fr-FR" b="1" baseline="-25000" dirty="0">
                <a:solidFill>
                  <a:schemeClr val="tx1"/>
                </a:solidFill>
                <a:latin typeface="Nunito"/>
                <a:cs typeface="Segoe UI"/>
              </a:rPr>
              <a:t>AB</a:t>
            </a:r>
            <a:r>
              <a:rPr lang="fr-FR" b="1" dirty="0">
                <a:solidFill>
                  <a:schemeClr val="tx1"/>
                </a:solidFill>
                <a:latin typeface="Nunito"/>
                <a:cs typeface="Segoe UI"/>
              </a:rPr>
              <a:t> =</a:t>
            </a:r>
            <a:r>
              <a:rPr lang="fr-FR" dirty="0">
                <a:solidFill>
                  <a:schemeClr val="tx1"/>
                </a:solidFill>
                <a:latin typeface="Nunito"/>
                <a:cs typeface="Segoe UI"/>
              </a:rPr>
              <a:t> 0.373 </a:t>
            </a:r>
            <a:r>
              <a:rPr lang="fr-FR" b="1" dirty="0">
                <a:solidFill>
                  <a:schemeClr val="tx1"/>
                </a:solidFill>
                <a:latin typeface="Nunito"/>
                <a:cs typeface="Segoe UI"/>
              </a:rPr>
              <a:t>&lt;</a:t>
            </a:r>
            <a:r>
              <a:rPr lang="fr-FR" dirty="0">
                <a:solidFill>
                  <a:schemeClr val="tx1"/>
                </a:solidFill>
                <a:latin typeface="Nunito"/>
                <a:cs typeface="Segoe UI"/>
              </a:rPr>
              <a:t> 4.49</a:t>
            </a:r>
          </a:p>
          <a:p>
            <a:endParaRPr lang="fr-FR" dirty="0">
              <a:solidFill>
                <a:schemeClr val="tx1"/>
              </a:solidFill>
              <a:latin typeface="Nunito"/>
              <a:cs typeface="Segoe UI"/>
            </a:endParaRPr>
          </a:p>
          <a:p>
            <a:endParaRPr lang="fr-FR" dirty="0">
              <a:solidFill>
                <a:schemeClr val="tx1"/>
              </a:solidFill>
              <a:latin typeface="Nunito"/>
              <a:cs typeface="Segoe UI"/>
              <a:sym typeface="Fira Sans Medium"/>
            </a:endParaRPr>
          </a:p>
          <a:p>
            <a:endParaRPr lang="fr-FR" sz="2500" dirty="0">
              <a:solidFill>
                <a:srgbClr val="084569"/>
              </a:solidFill>
              <a:latin typeface="Fira Sans Medium"/>
            </a:endParaRPr>
          </a:p>
        </p:txBody>
      </p:sp>
      <p:sp>
        <p:nvSpPr>
          <p:cNvPr id="7" name="Flèche : bas 6">
            <a:extLst>
              <a:ext uri="{FF2B5EF4-FFF2-40B4-BE49-F238E27FC236}">
                <a16:creationId xmlns:a16="http://schemas.microsoft.com/office/drawing/2014/main" id="{6C3295E8-EF86-E069-7A06-7712DCFC5156}"/>
              </a:ext>
            </a:extLst>
          </p:cNvPr>
          <p:cNvSpPr/>
          <p:nvPr/>
        </p:nvSpPr>
        <p:spPr>
          <a:xfrm>
            <a:off x="1122137" y="547355"/>
            <a:ext cx="150962" cy="194094"/>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droite 7">
            <a:extLst>
              <a:ext uri="{FF2B5EF4-FFF2-40B4-BE49-F238E27FC236}">
                <a16:creationId xmlns:a16="http://schemas.microsoft.com/office/drawing/2014/main" id="{DB18E992-CF4A-DD7A-DDB7-2740D7F27E19}"/>
              </a:ext>
            </a:extLst>
          </p:cNvPr>
          <p:cNvSpPr/>
          <p:nvPr/>
        </p:nvSpPr>
        <p:spPr>
          <a:xfrm>
            <a:off x="87670" y="4717571"/>
            <a:ext cx="226443" cy="129396"/>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rganigramme : Procédé 9">
            <a:extLst>
              <a:ext uri="{FF2B5EF4-FFF2-40B4-BE49-F238E27FC236}">
                <a16:creationId xmlns:a16="http://schemas.microsoft.com/office/drawing/2014/main" id="{E3841E67-7DC0-AF03-7364-9DC125CDECEA}"/>
              </a:ext>
            </a:extLst>
          </p:cNvPr>
          <p:cNvSpPr/>
          <p:nvPr/>
        </p:nvSpPr>
        <p:spPr>
          <a:xfrm>
            <a:off x="985240" y="4626852"/>
            <a:ext cx="431320" cy="301924"/>
          </a:xfrm>
          <a:prstGeom prst="flowChartProcess">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3">
            <a:extLst>
              <a:ext uri="{FF2B5EF4-FFF2-40B4-BE49-F238E27FC236}">
                <a16:creationId xmlns:a16="http://schemas.microsoft.com/office/drawing/2014/main" id="{47FB4B9A-F96C-2653-3F0A-F10643A35C56}"/>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39</a:t>
            </a:r>
          </a:p>
        </p:txBody>
      </p:sp>
    </p:spTree>
    <p:extLst>
      <p:ext uri="{BB962C8B-B14F-4D97-AF65-F5344CB8AC3E}">
        <p14:creationId xmlns:p14="http://schemas.microsoft.com/office/powerpoint/2010/main" val="108457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sz="2500" dirty="0"/>
              <a:t>8.   Interprétation</a:t>
            </a:r>
          </a:p>
          <a:p>
            <a:endParaRPr lang="en" dirty="0">
              <a:solidFill>
                <a:schemeClr val="tx1"/>
              </a:solidFill>
            </a:endParaRPr>
          </a:p>
        </p:txBody>
      </p:sp>
      <p:sp>
        <p:nvSpPr>
          <p:cNvPr id="11" name="ZoneTexte 10">
            <a:extLst>
              <a:ext uri="{FF2B5EF4-FFF2-40B4-BE49-F238E27FC236}">
                <a16:creationId xmlns:a16="http://schemas.microsoft.com/office/drawing/2014/main" id="{ED9ECBCA-ED05-B6CC-5D89-972A6BAD60E1}"/>
              </a:ext>
            </a:extLst>
          </p:cNvPr>
          <p:cNvSpPr txBox="1"/>
          <p:nvPr/>
        </p:nvSpPr>
        <p:spPr>
          <a:xfrm>
            <a:off x="1011447" y="1329546"/>
            <a:ext cx="727206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latin typeface="Nunito"/>
                <a:ea typeface="Roboto"/>
              </a:rPr>
              <a:t>Suite à </a:t>
            </a:r>
            <a:r>
              <a:rPr lang="en-US" dirty="0" err="1">
                <a:solidFill>
                  <a:schemeClr val="tx1"/>
                </a:solidFill>
                <a:latin typeface="Nunito"/>
                <a:ea typeface="Roboto"/>
              </a:rPr>
              <a:t>l'analyse</a:t>
            </a:r>
            <a:r>
              <a:rPr lang="en-US" dirty="0">
                <a:solidFill>
                  <a:schemeClr val="tx1"/>
                </a:solidFill>
                <a:latin typeface="Nunito"/>
                <a:ea typeface="Roboto"/>
              </a:rPr>
              <a:t> du test de Fisher, les </a:t>
            </a:r>
            <a:r>
              <a:rPr lang="en-US" dirty="0" err="1">
                <a:solidFill>
                  <a:schemeClr val="tx1"/>
                </a:solidFill>
                <a:latin typeface="Nunito"/>
                <a:ea typeface="Roboto"/>
              </a:rPr>
              <a:t>valeurs</a:t>
            </a:r>
            <a:r>
              <a:rPr lang="en-US" dirty="0">
                <a:solidFill>
                  <a:schemeClr val="tx1"/>
                </a:solidFill>
                <a:latin typeface="Nunito"/>
                <a:ea typeface="Roboto"/>
              </a:rPr>
              <a:t> de F critiques </a:t>
            </a:r>
            <a:r>
              <a:rPr lang="en-US" dirty="0" err="1">
                <a:solidFill>
                  <a:schemeClr val="tx1"/>
                </a:solidFill>
                <a:latin typeface="Nunito"/>
                <a:ea typeface="Roboto"/>
              </a:rPr>
              <a:t>obtenues</a:t>
            </a:r>
            <a:r>
              <a:rPr lang="en-US" dirty="0">
                <a:solidFill>
                  <a:schemeClr val="tx1"/>
                </a:solidFill>
                <a:latin typeface="Nunito"/>
                <a:ea typeface="Roboto"/>
              </a:rPr>
              <a:t> </a:t>
            </a:r>
            <a:r>
              <a:rPr lang="en-US" dirty="0" err="1">
                <a:solidFill>
                  <a:schemeClr val="tx1"/>
                </a:solidFill>
                <a:latin typeface="Nunito"/>
                <a:ea typeface="Roboto"/>
              </a:rPr>
              <a:t>sont</a:t>
            </a:r>
            <a:r>
              <a:rPr lang="en-US" dirty="0">
                <a:solidFill>
                  <a:schemeClr val="tx1"/>
                </a:solidFill>
                <a:latin typeface="Nunito"/>
                <a:ea typeface="Roboto"/>
              </a:rPr>
              <a:t> </a:t>
            </a:r>
            <a:r>
              <a:rPr lang="en-US" dirty="0" err="1">
                <a:solidFill>
                  <a:schemeClr val="tx1"/>
                </a:solidFill>
                <a:latin typeface="Nunito"/>
                <a:ea typeface="Roboto"/>
              </a:rPr>
              <a:t>supérieures</a:t>
            </a:r>
            <a:r>
              <a:rPr lang="en-US" dirty="0">
                <a:solidFill>
                  <a:schemeClr val="tx1"/>
                </a:solidFill>
                <a:latin typeface="Nunito"/>
                <a:ea typeface="Roboto"/>
              </a:rPr>
              <a:t> aux </a:t>
            </a:r>
            <a:r>
              <a:rPr lang="en-US" dirty="0" err="1">
                <a:solidFill>
                  <a:schemeClr val="tx1"/>
                </a:solidFill>
                <a:latin typeface="Nunito"/>
                <a:ea typeface="Roboto"/>
              </a:rPr>
              <a:t>valeurs</a:t>
            </a:r>
            <a:r>
              <a:rPr lang="en-US" dirty="0">
                <a:solidFill>
                  <a:schemeClr val="tx1"/>
                </a:solidFill>
                <a:latin typeface="Nunito"/>
                <a:ea typeface="Roboto"/>
              </a:rPr>
              <a:t> de F </a:t>
            </a:r>
            <a:r>
              <a:rPr lang="en-US" dirty="0" err="1">
                <a:solidFill>
                  <a:schemeClr val="tx1"/>
                </a:solidFill>
                <a:latin typeface="Nunito"/>
                <a:ea typeface="Roboto"/>
              </a:rPr>
              <a:t>calculées</a:t>
            </a:r>
            <a:r>
              <a:rPr lang="en-US" dirty="0">
                <a:solidFill>
                  <a:schemeClr val="tx1"/>
                </a:solidFill>
                <a:latin typeface="Nunito"/>
                <a:ea typeface="Roboto"/>
              </a:rPr>
              <a:t>. Par </a:t>
            </a:r>
            <a:r>
              <a:rPr lang="en-US" dirty="0" err="1">
                <a:solidFill>
                  <a:schemeClr val="tx1"/>
                </a:solidFill>
                <a:latin typeface="Nunito"/>
                <a:ea typeface="Roboto"/>
              </a:rPr>
              <a:t>conséquent</a:t>
            </a:r>
            <a:r>
              <a:rPr lang="en-US" dirty="0">
                <a:solidFill>
                  <a:schemeClr val="tx1"/>
                </a:solidFill>
                <a:latin typeface="Nunito"/>
                <a:ea typeface="Roboto"/>
              </a:rPr>
              <a:t>, </a:t>
            </a:r>
            <a:r>
              <a:rPr lang="en-US" b="1" dirty="0">
                <a:solidFill>
                  <a:schemeClr val="tx1"/>
                </a:solidFill>
                <a:latin typeface="Nunito"/>
                <a:ea typeface="Roboto"/>
              </a:rPr>
              <a:t>nous </a:t>
            </a:r>
            <a:r>
              <a:rPr lang="en-US" b="1" dirty="0" err="1">
                <a:solidFill>
                  <a:schemeClr val="tx1"/>
                </a:solidFill>
                <a:latin typeface="Nunito"/>
                <a:ea typeface="Roboto"/>
              </a:rPr>
              <a:t>acceptons</a:t>
            </a:r>
            <a:r>
              <a:rPr lang="en-US" b="1" dirty="0">
                <a:solidFill>
                  <a:schemeClr val="tx1"/>
                </a:solidFill>
                <a:latin typeface="Nunito"/>
                <a:ea typeface="Roboto"/>
              </a:rPr>
              <a:t> </a:t>
            </a:r>
            <a:r>
              <a:rPr lang="en-US" b="1" dirty="0" err="1">
                <a:solidFill>
                  <a:schemeClr val="tx1"/>
                </a:solidFill>
                <a:latin typeface="Nunito"/>
                <a:ea typeface="Roboto"/>
              </a:rPr>
              <a:t>l'hypothèse</a:t>
            </a:r>
            <a:r>
              <a:rPr lang="en-US" b="1" dirty="0">
                <a:solidFill>
                  <a:schemeClr val="tx1"/>
                </a:solidFill>
                <a:latin typeface="Nunito"/>
                <a:ea typeface="Roboto"/>
              </a:rPr>
              <a:t> </a:t>
            </a:r>
            <a:r>
              <a:rPr lang="en-US" b="1" dirty="0" err="1">
                <a:solidFill>
                  <a:schemeClr val="tx1"/>
                </a:solidFill>
                <a:latin typeface="Nunito"/>
                <a:ea typeface="Roboto"/>
              </a:rPr>
              <a:t>nulle</a:t>
            </a:r>
            <a:r>
              <a:rPr lang="en-US" dirty="0">
                <a:solidFill>
                  <a:schemeClr val="tx1"/>
                </a:solidFill>
                <a:latin typeface="Nunito"/>
                <a:ea typeface="Roboto"/>
              </a:rPr>
              <a:t>. Cela </a:t>
            </a:r>
            <a:r>
              <a:rPr lang="en-US" dirty="0" err="1">
                <a:solidFill>
                  <a:schemeClr val="tx1"/>
                </a:solidFill>
                <a:latin typeface="Nunito"/>
                <a:ea typeface="Roboto"/>
              </a:rPr>
              <a:t>indique</a:t>
            </a:r>
            <a:r>
              <a:rPr lang="en-US" dirty="0">
                <a:solidFill>
                  <a:schemeClr val="tx1"/>
                </a:solidFill>
                <a:latin typeface="Nunito"/>
                <a:ea typeface="Roboto"/>
              </a:rPr>
              <a:t> que, </a:t>
            </a:r>
            <a:r>
              <a:rPr lang="en-US" dirty="0" err="1">
                <a:solidFill>
                  <a:schemeClr val="tx1"/>
                </a:solidFill>
                <a:latin typeface="Nunito"/>
                <a:ea typeface="Roboto"/>
              </a:rPr>
              <a:t>selon</a:t>
            </a:r>
            <a:r>
              <a:rPr lang="en-US" dirty="0">
                <a:solidFill>
                  <a:schemeClr val="tx1"/>
                </a:solidFill>
                <a:latin typeface="Nunito"/>
                <a:ea typeface="Roboto"/>
              </a:rPr>
              <a:t> les </a:t>
            </a:r>
            <a:r>
              <a:rPr lang="en-US" dirty="0" err="1">
                <a:solidFill>
                  <a:schemeClr val="tx1"/>
                </a:solidFill>
                <a:latin typeface="Nunito"/>
                <a:ea typeface="Roboto"/>
              </a:rPr>
              <a:t>résultats</a:t>
            </a:r>
            <a:r>
              <a:rPr lang="en-US" dirty="0">
                <a:solidFill>
                  <a:schemeClr val="tx1"/>
                </a:solidFill>
                <a:latin typeface="Nunito"/>
                <a:ea typeface="Roboto"/>
              </a:rPr>
              <a:t> de </a:t>
            </a:r>
            <a:r>
              <a:rPr lang="en-US" dirty="0" err="1">
                <a:solidFill>
                  <a:schemeClr val="tx1"/>
                </a:solidFill>
                <a:latin typeface="Nunito"/>
                <a:ea typeface="Roboto"/>
              </a:rPr>
              <a:t>l'analyse</a:t>
            </a:r>
            <a:r>
              <a:rPr lang="en-US" dirty="0">
                <a:solidFill>
                  <a:schemeClr val="tx1"/>
                </a:solidFill>
                <a:latin typeface="Nunito"/>
                <a:ea typeface="Roboto"/>
              </a:rPr>
              <a:t>, il </a:t>
            </a:r>
            <a:r>
              <a:rPr lang="en-US" dirty="0" err="1">
                <a:solidFill>
                  <a:schemeClr val="tx1"/>
                </a:solidFill>
                <a:latin typeface="Nunito"/>
                <a:ea typeface="Roboto"/>
              </a:rPr>
              <a:t>n'y</a:t>
            </a:r>
            <a:r>
              <a:rPr lang="en-US" dirty="0">
                <a:solidFill>
                  <a:schemeClr val="tx1"/>
                </a:solidFill>
                <a:latin typeface="Nunito"/>
                <a:ea typeface="Roboto"/>
              </a:rPr>
              <a:t> a pas </a:t>
            </a:r>
            <a:r>
              <a:rPr lang="en-US" dirty="0" err="1">
                <a:solidFill>
                  <a:schemeClr val="tx1"/>
                </a:solidFill>
                <a:latin typeface="Nunito"/>
                <a:ea typeface="Roboto"/>
              </a:rPr>
              <a:t>suffisamment</a:t>
            </a:r>
            <a:r>
              <a:rPr lang="en-US" dirty="0">
                <a:solidFill>
                  <a:schemeClr val="tx1"/>
                </a:solidFill>
                <a:latin typeface="Nunito"/>
                <a:ea typeface="Roboto"/>
              </a:rPr>
              <a:t> de </a:t>
            </a:r>
            <a:r>
              <a:rPr lang="en-US" dirty="0" err="1">
                <a:solidFill>
                  <a:schemeClr val="tx1"/>
                </a:solidFill>
                <a:latin typeface="Nunito"/>
                <a:ea typeface="Roboto"/>
              </a:rPr>
              <a:t>preuves</a:t>
            </a:r>
            <a:r>
              <a:rPr lang="en-US" dirty="0">
                <a:solidFill>
                  <a:schemeClr val="tx1"/>
                </a:solidFill>
                <a:latin typeface="Nunito"/>
                <a:ea typeface="Roboto"/>
              </a:rPr>
              <a:t> pour </a:t>
            </a:r>
            <a:r>
              <a:rPr lang="en-US" dirty="0" err="1">
                <a:solidFill>
                  <a:schemeClr val="tx1"/>
                </a:solidFill>
                <a:latin typeface="Nunito"/>
                <a:ea typeface="Roboto"/>
              </a:rPr>
              <a:t>rejeter</a:t>
            </a:r>
            <a:r>
              <a:rPr lang="en-US" dirty="0">
                <a:solidFill>
                  <a:schemeClr val="tx1"/>
                </a:solidFill>
                <a:latin typeface="Nunito"/>
                <a:ea typeface="Roboto"/>
              </a:rPr>
              <a:t> </a:t>
            </a:r>
            <a:r>
              <a:rPr lang="en-US" dirty="0" err="1">
                <a:solidFill>
                  <a:schemeClr val="tx1"/>
                </a:solidFill>
                <a:latin typeface="Nunito"/>
                <a:ea typeface="Roboto"/>
              </a:rPr>
              <a:t>l'idée</a:t>
            </a:r>
            <a:r>
              <a:rPr lang="en-US" dirty="0">
                <a:solidFill>
                  <a:schemeClr val="tx1"/>
                </a:solidFill>
                <a:latin typeface="Nunito"/>
                <a:ea typeface="Roboto"/>
              </a:rPr>
              <a:t> </a:t>
            </a:r>
            <a:r>
              <a:rPr lang="en-US" dirty="0" err="1">
                <a:solidFill>
                  <a:schemeClr val="tx1"/>
                </a:solidFill>
                <a:latin typeface="Nunito"/>
                <a:ea typeface="Roboto"/>
              </a:rPr>
              <a:t>qu'il</a:t>
            </a:r>
            <a:r>
              <a:rPr lang="en-US" dirty="0">
                <a:solidFill>
                  <a:schemeClr val="tx1"/>
                </a:solidFill>
                <a:latin typeface="Nunito"/>
                <a:ea typeface="Roboto"/>
              </a:rPr>
              <a:t> </a:t>
            </a:r>
            <a:r>
              <a:rPr lang="en-US" dirty="0" err="1">
                <a:solidFill>
                  <a:schemeClr val="tx1"/>
                </a:solidFill>
                <a:latin typeface="Nunito"/>
                <a:ea typeface="Roboto"/>
              </a:rPr>
              <a:t>n'y</a:t>
            </a:r>
            <a:r>
              <a:rPr lang="en-US" dirty="0">
                <a:solidFill>
                  <a:schemeClr val="tx1"/>
                </a:solidFill>
                <a:latin typeface="Nunito"/>
                <a:ea typeface="Roboto"/>
              </a:rPr>
              <a:t> a pas de lien </a:t>
            </a:r>
            <a:r>
              <a:rPr lang="en-US" dirty="0" err="1">
                <a:solidFill>
                  <a:schemeClr val="tx1"/>
                </a:solidFill>
                <a:latin typeface="Nunito"/>
                <a:ea typeface="Roboto"/>
              </a:rPr>
              <a:t>significatif</a:t>
            </a:r>
            <a:r>
              <a:rPr lang="en-US" dirty="0">
                <a:solidFill>
                  <a:schemeClr val="tx1"/>
                </a:solidFill>
                <a:latin typeface="Nunito"/>
                <a:ea typeface="Roboto"/>
              </a:rPr>
              <a:t> entre les variables </a:t>
            </a:r>
            <a:r>
              <a:rPr lang="en-US" dirty="0" err="1">
                <a:solidFill>
                  <a:schemeClr val="tx1"/>
                </a:solidFill>
                <a:latin typeface="Nunito"/>
                <a:ea typeface="Roboto"/>
              </a:rPr>
              <a:t>étudiées</a:t>
            </a:r>
            <a:r>
              <a:rPr lang="en-US" dirty="0">
                <a:solidFill>
                  <a:schemeClr val="tx1"/>
                </a:solidFill>
                <a:latin typeface="Nunito"/>
                <a:ea typeface="Roboto"/>
              </a:rPr>
              <a:t>. En </a:t>
            </a:r>
            <a:r>
              <a:rPr lang="en-US" dirty="0" err="1">
                <a:solidFill>
                  <a:schemeClr val="tx1"/>
                </a:solidFill>
                <a:latin typeface="Nunito"/>
                <a:ea typeface="Roboto"/>
              </a:rPr>
              <a:t>d'autres</a:t>
            </a:r>
            <a:r>
              <a:rPr lang="en-US" dirty="0">
                <a:solidFill>
                  <a:schemeClr val="tx1"/>
                </a:solidFill>
                <a:latin typeface="Nunito"/>
                <a:ea typeface="Roboto"/>
              </a:rPr>
              <a:t> </a:t>
            </a:r>
            <a:r>
              <a:rPr lang="en-US" dirty="0" err="1">
                <a:solidFill>
                  <a:schemeClr val="tx1"/>
                </a:solidFill>
                <a:latin typeface="Nunito"/>
                <a:ea typeface="Roboto"/>
              </a:rPr>
              <a:t>termes</a:t>
            </a:r>
            <a:r>
              <a:rPr lang="en-US" dirty="0">
                <a:solidFill>
                  <a:schemeClr val="tx1"/>
                </a:solidFill>
                <a:latin typeface="Nunito"/>
                <a:ea typeface="Roboto"/>
              </a:rPr>
              <a:t>, les </a:t>
            </a:r>
            <a:r>
              <a:rPr lang="en-US" dirty="0" err="1">
                <a:solidFill>
                  <a:schemeClr val="tx1"/>
                </a:solidFill>
                <a:latin typeface="Nunito"/>
                <a:ea typeface="Roboto"/>
              </a:rPr>
              <a:t>facteurs</a:t>
            </a:r>
            <a:r>
              <a:rPr lang="en-US" dirty="0">
                <a:solidFill>
                  <a:schemeClr val="tx1"/>
                </a:solidFill>
                <a:latin typeface="Nunito"/>
                <a:ea typeface="Roboto"/>
              </a:rPr>
              <a:t> </a:t>
            </a:r>
            <a:r>
              <a:rPr lang="en-US" dirty="0" err="1">
                <a:solidFill>
                  <a:schemeClr val="tx1"/>
                </a:solidFill>
                <a:latin typeface="Nunito"/>
                <a:ea typeface="Roboto"/>
              </a:rPr>
              <a:t>tels</a:t>
            </a:r>
            <a:r>
              <a:rPr lang="en-US" dirty="0">
                <a:solidFill>
                  <a:schemeClr val="tx1"/>
                </a:solidFill>
                <a:latin typeface="Nunito"/>
                <a:ea typeface="Roboto"/>
              </a:rPr>
              <a:t> que le </a:t>
            </a:r>
            <a:r>
              <a:rPr lang="en-US" dirty="0" err="1">
                <a:solidFill>
                  <a:schemeClr val="tx1"/>
                </a:solidFill>
                <a:latin typeface="Nunito"/>
                <a:ea typeface="Roboto"/>
              </a:rPr>
              <a:t>sexe</a:t>
            </a:r>
            <a:r>
              <a:rPr lang="en-US" dirty="0">
                <a:solidFill>
                  <a:schemeClr val="tx1"/>
                </a:solidFill>
                <a:latin typeface="Nunito"/>
                <a:ea typeface="Roboto"/>
              </a:rPr>
              <a:t> et le fait </a:t>
            </a:r>
            <a:r>
              <a:rPr lang="en-US" dirty="0" err="1">
                <a:solidFill>
                  <a:schemeClr val="tx1"/>
                </a:solidFill>
                <a:latin typeface="Nunito"/>
                <a:ea typeface="Roboto"/>
              </a:rPr>
              <a:t>d'avoir</a:t>
            </a:r>
            <a:r>
              <a:rPr lang="en-US" dirty="0">
                <a:solidFill>
                  <a:schemeClr val="tx1"/>
                </a:solidFill>
                <a:latin typeface="Nunito"/>
                <a:ea typeface="Roboto"/>
              </a:rPr>
              <a:t> </a:t>
            </a:r>
            <a:r>
              <a:rPr lang="en-US" dirty="0" err="1">
                <a:solidFill>
                  <a:schemeClr val="tx1"/>
                </a:solidFill>
                <a:latin typeface="Nunito"/>
                <a:ea typeface="Roboto"/>
              </a:rPr>
              <a:t>suivi</a:t>
            </a:r>
            <a:r>
              <a:rPr lang="en-US" dirty="0">
                <a:solidFill>
                  <a:schemeClr val="tx1"/>
                </a:solidFill>
                <a:latin typeface="Nunito"/>
                <a:ea typeface="Roboto"/>
              </a:rPr>
              <a:t> des études </a:t>
            </a:r>
            <a:r>
              <a:rPr lang="en-US" dirty="0" err="1">
                <a:solidFill>
                  <a:schemeClr val="tx1"/>
                </a:solidFill>
                <a:latin typeface="Nunito"/>
                <a:ea typeface="Roboto"/>
              </a:rPr>
              <a:t>n'ont</a:t>
            </a:r>
            <a:r>
              <a:rPr lang="en-US" dirty="0">
                <a:solidFill>
                  <a:schemeClr val="tx1"/>
                </a:solidFill>
                <a:latin typeface="Nunito"/>
                <a:ea typeface="Roboto"/>
              </a:rPr>
              <a:t> pas </a:t>
            </a:r>
            <a:r>
              <a:rPr lang="en-US" dirty="0" err="1">
                <a:solidFill>
                  <a:schemeClr val="tx1"/>
                </a:solidFill>
                <a:latin typeface="Nunito"/>
                <a:ea typeface="Roboto"/>
              </a:rPr>
              <a:t>une</a:t>
            </a:r>
            <a:r>
              <a:rPr lang="en-US" dirty="0">
                <a:solidFill>
                  <a:schemeClr val="tx1"/>
                </a:solidFill>
                <a:latin typeface="Nunito"/>
                <a:ea typeface="Roboto"/>
              </a:rPr>
              <a:t> influence </a:t>
            </a:r>
            <a:r>
              <a:rPr lang="en-US" dirty="0" err="1">
                <a:solidFill>
                  <a:schemeClr val="tx1"/>
                </a:solidFill>
                <a:latin typeface="Nunito"/>
                <a:ea typeface="Roboto"/>
              </a:rPr>
              <a:t>statistiquement</a:t>
            </a:r>
            <a:r>
              <a:rPr lang="en-US" dirty="0">
                <a:solidFill>
                  <a:schemeClr val="tx1"/>
                </a:solidFill>
                <a:latin typeface="Nunito"/>
                <a:ea typeface="Roboto"/>
              </a:rPr>
              <a:t> significative sur </a:t>
            </a:r>
            <a:r>
              <a:rPr lang="en-US" dirty="0" err="1">
                <a:solidFill>
                  <a:schemeClr val="tx1"/>
                </a:solidFill>
                <a:latin typeface="Nunito"/>
                <a:ea typeface="Roboto"/>
              </a:rPr>
              <a:t>l'attitude</a:t>
            </a:r>
            <a:r>
              <a:rPr lang="en-US" dirty="0">
                <a:solidFill>
                  <a:schemeClr val="tx1"/>
                </a:solidFill>
                <a:latin typeface="Nunito"/>
                <a:ea typeface="Roboto"/>
              </a:rPr>
              <a:t> </a:t>
            </a:r>
            <a:r>
              <a:rPr lang="en-US" dirty="0" err="1">
                <a:solidFill>
                  <a:schemeClr val="tx1"/>
                </a:solidFill>
                <a:latin typeface="Nunito"/>
                <a:ea typeface="Roboto"/>
              </a:rPr>
              <a:t>envers</a:t>
            </a:r>
            <a:r>
              <a:rPr lang="en-US" dirty="0">
                <a:solidFill>
                  <a:schemeClr val="tx1"/>
                </a:solidFill>
                <a:latin typeface="Nunito"/>
                <a:ea typeface="Roboto"/>
              </a:rPr>
              <a:t> la planification de la </a:t>
            </a:r>
            <a:r>
              <a:rPr lang="en-US" dirty="0" err="1">
                <a:solidFill>
                  <a:schemeClr val="tx1"/>
                </a:solidFill>
                <a:latin typeface="Nunito"/>
                <a:ea typeface="Roboto"/>
              </a:rPr>
              <a:t>retraite</a:t>
            </a:r>
            <a:r>
              <a:rPr lang="en-US" dirty="0">
                <a:solidFill>
                  <a:schemeClr val="tx1"/>
                </a:solidFill>
                <a:latin typeface="Nunito"/>
                <a:ea typeface="Roboto"/>
              </a:rPr>
              <a:t> dans le </a:t>
            </a:r>
            <a:r>
              <a:rPr lang="en-US" dirty="0" err="1">
                <a:solidFill>
                  <a:schemeClr val="tx1"/>
                </a:solidFill>
                <a:latin typeface="Nunito"/>
                <a:ea typeface="Roboto"/>
              </a:rPr>
              <a:t>contexte</a:t>
            </a:r>
            <a:r>
              <a:rPr lang="en-US" dirty="0">
                <a:solidFill>
                  <a:schemeClr val="tx1"/>
                </a:solidFill>
                <a:latin typeface="Nunito"/>
                <a:ea typeface="Roboto"/>
              </a:rPr>
              <a:t> de </a:t>
            </a:r>
            <a:r>
              <a:rPr lang="en-US" dirty="0" err="1">
                <a:solidFill>
                  <a:schemeClr val="tx1"/>
                </a:solidFill>
                <a:latin typeface="Nunito"/>
                <a:ea typeface="Roboto"/>
              </a:rPr>
              <a:t>notre</a:t>
            </a:r>
            <a:r>
              <a:rPr lang="en-US" dirty="0">
                <a:solidFill>
                  <a:schemeClr val="tx1"/>
                </a:solidFill>
                <a:latin typeface="Nunito"/>
                <a:ea typeface="Roboto"/>
              </a:rPr>
              <a:t> étude.</a:t>
            </a:r>
          </a:p>
        </p:txBody>
      </p:sp>
      <p:sp>
        <p:nvSpPr>
          <p:cNvPr id="2" name="TextBox 3">
            <a:extLst>
              <a:ext uri="{FF2B5EF4-FFF2-40B4-BE49-F238E27FC236}">
                <a16:creationId xmlns:a16="http://schemas.microsoft.com/office/drawing/2014/main" id="{7C1D3B89-D79F-4D81-56B9-8FE2129E0955}"/>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40</a:t>
            </a:r>
          </a:p>
        </p:txBody>
      </p:sp>
    </p:spTree>
    <p:extLst>
      <p:ext uri="{BB962C8B-B14F-4D97-AF65-F5344CB8AC3E}">
        <p14:creationId xmlns:p14="http://schemas.microsoft.com/office/powerpoint/2010/main" val="831365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9"/>
          <p:cNvSpPr/>
          <p:nvPr/>
        </p:nvSpPr>
        <p:spPr>
          <a:xfrm>
            <a:off x="3889050" y="750699"/>
            <a:ext cx="1365900" cy="11835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txBox="1">
            <a:spLocks noGrp="1"/>
          </p:cNvSpPr>
          <p:nvPr>
            <p:ph type="title"/>
          </p:nvPr>
        </p:nvSpPr>
        <p:spPr>
          <a:xfrm>
            <a:off x="1576515" y="1938564"/>
            <a:ext cx="5942801"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3600" dirty="0"/>
              <a:t>Analyse de la variance pour plans à mesures répétées</a:t>
            </a:r>
            <a:endParaRPr sz="3600" dirty="0"/>
          </a:p>
        </p:txBody>
      </p:sp>
      <p:sp>
        <p:nvSpPr>
          <p:cNvPr id="753" name="Google Shape;753;p39"/>
          <p:cNvSpPr txBox="1">
            <a:spLocks noGrp="1"/>
          </p:cNvSpPr>
          <p:nvPr>
            <p:ph type="title" idx="2"/>
          </p:nvPr>
        </p:nvSpPr>
        <p:spPr>
          <a:xfrm>
            <a:off x="3925050" y="906906"/>
            <a:ext cx="12939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755" name="Google Shape;755;p39"/>
          <p:cNvGrpSpPr/>
          <p:nvPr/>
        </p:nvGrpSpPr>
        <p:grpSpPr>
          <a:xfrm>
            <a:off x="291675" y="277425"/>
            <a:ext cx="1276500" cy="685800"/>
            <a:chOff x="655875" y="400050"/>
            <a:chExt cx="1276500" cy="685800"/>
          </a:xfrm>
        </p:grpSpPr>
        <p:grpSp>
          <p:nvGrpSpPr>
            <p:cNvPr id="756" name="Google Shape;756;p39"/>
            <p:cNvGrpSpPr/>
            <p:nvPr/>
          </p:nvGrpSpPr>
          <p:grpSpPr>
            <a:xfrm>
              <a:off x="789225" y="539500"/>
              <a:ext cx="1077550" cy="435500"/>
              <a:chOff x="797375" y="525175"/>
              <a:chExt cx="1077550" cy="435500"/>
            </a:xfrm>
          </p:grpSpPr>
          <p:grpSp>
            <p:nvGrpSpPr>
              <p:cNvPr id="757" name="Google Shape;757;p39"/>
              <p:cNvGrpSpPr/>
              <p:nvPr/>
            </p:nvGrpSpPr>
            <p:grpSpPr>
              <a:xfrm>
                <a:off x="797375" y="718450"/>
                <a:ext cx="427175" cy="242225"/>
                <a:chOff x="797375" y="718450"/>
                <a:chExt cx="427175" cy="242225"/>
              </a:xfrm>
            </p:grpSpPr>
            <p:cxnSp>
              <p:nvCxnSpPr>
                <p:cNvPr id="758" name="Google Shape;758;p39"/>
                <p:cNvCxnSpPr/>
                <p:nvPr/>
              </p:nvCxnSpPr>
              <p:spPr>
                <a:xfrm rot="10800000" flipH="1">
                  <a:off x="797375" y="737475"/>
                  <a:ext cx="223200" cy="223200"/>
                </a:xfrm>
                <a:prstGeom prst="straightConnector1">
                  <a:avLst/>
                </a:prstGeom>
                <a:noFill/>
                <a:ln w="9525" cap="flat" cmpd="sng">
                  <a:solidFill>
                    <a:schemeClr val="lt2"/>
                  </a:solidFill>
                  <a:prstDash val="solid"/>
                  <a:round/>
                  <a:headEnd type="none" w="med" len="med"/>
                  <a:tailEnd type="none" w="med" len="med"/>
                </a:ln>
              </p:spPr>
            </p:cxnSp>
            <p:cxnSp>
              <p:nvCxnSpPr>
                <p:cNvPr id="759" name="Google Shape;759;p39"/>
                <p:cNvCxnSpPr/>
                <p:nvPr/>
              </p:nvCxnSpPr>
              <p:spPr>
                <a:xfrm>
                  <a:off x="1023250" y="740225"/>
                  <a:ext cx="201300" cy="116100"/>
                </a:xfrm>
                <a:prstGeom prst="straightConnector1">
                  <a:avLst/>
                </a:prstGeom>
                <a:noFill/>
                <a:ln w="9525" cap="flat" cmpd="sng">
                  <a:solidFill>
                    <a:schemeClr val="lt2"/>
                  </a:solidFill>
                  <a:prstDash val="solid"/>
                  <a:round/>
                  <a:headEnd type="none" w="med" len="med"/>
                  <a:tailEnd type="none" w="med" len="med"/>
                </a:ln>
              </p:spPr>
            </p:cxnSp>
            <p:sp>
              <p:nvSpPr>
                <p:cNvPr id="760" name="Google Shape;760;p39"/>
                <p:cNvSpPr/>
                <p:nvPr/>
              </p:nvSpPr>
              <p:spPr>
                <a:xfrm>
                  <a:off x="998750" y="71845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39"/>
              <p:cNvGrpSpPr/>
              <p:nvPr/>
            </p:nvGrpSpPr>
            <p:grpSpPr>
              <a:xfrm>
                <a:off x="1224550" y="612300"/>
                <a:ext cx="427175" cy="242225"/>
                <a:chOff x="797375" y="718450"/>
                <a:chExt cx="427175" cy="242225"/>
              </a:xfrm>
            </p:grpSpPr>
            <p:cxnSp>
              <p:nvCxnSpPr>
                <p:cNvPr id="762" name="Google Shape;762;p39"/>
                <p:cNvCxnSpPr/>
                <p:nvPr/>
              </p:nvCxnSpPr>
              <p:spPr>
                <a:xfrm rot="10800000" flipH="1">
                  <a:off x="797375" y="737475"/>
                  <a:ext cx="223200" cy="223200"/>
                </a:xfrm>
                <a:prstGeom prst="straightConnector1">
                  <a:avLst/>
                </a:prstGeom>
                <a:noFill/>
                <a:ln w="9525" cap="flat" cmpd="sng">
                  <a:solidFill>
                    <a:schemeClr val="lt2"/>
                  </a:solidFill>
                  <a:prstDash val="solid"/>
                  <a:round/>
                  <a:headEnd type="none" w="med" len="med"/>
                  <a:tailEnd type="none" w="med" len="med"/>
                </a:ln>
              </p:spPr>
            </p:cxnSp>
            <p:cxnSp>
              <p:nvCxnSpPr>
                <p:cNvPr id="763" name="Google Shape;763;p39"/>
                <p:cNvCxnSpPr/>
                <p:nvPr/>
              </p:nvCxnSpPr>
              <p:spPr>
                <a:xfrm>
                  <a:off x="1023250" y="740225"/>
                  <a:ext cx="201300" cy="116100"/>
                </a:xfrm>
                <a:prstGeom prst="straightConnector1">
                  <a:avLst/>
                </a:prstGeom>
                <a:noFill/>
                <a:ln w="9525" cap="flat" cmpd="sng">
                  <a:solidFill>
                    <a:schemeClr val="lt2"/>
                  </a:solidFill>
                  <a:prstDash val="solid"/>
                  <a:round/>
                  <a:headEnd type="none" w="med" len="med"/>
                  <a:tailEnd type="none" w="med" len="med"/>
                </a:ln>
              </p:spPr>
            </p:cxnSp>
            <p:sp>
              <p:nvSpPr>
                <p:cNvPr id="764" name="Google Shape;764;p39"/>
                <p:cNvSpPr/>
                <p:nvPr/>
              </p:nvSpPr>
              <p:spPr>
                <a:xfrm>
                  <a:off x="998750" y="71845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5" name="Google Shape;765;p39"/>
              <p:cNvCxnSpPr/>
              <p:nvPr/>
            </p:nvCxnSpPr>
            <p:spPr>
              <a:xfrm rot="10800000" flipH="1">
                <a:off x="1651725" y="525175"/>
                <a:ext cx="223200" cy="223200"/>
              </a:xfrm>
              <a:prstGeom prst="straightConnector1">
                <a:avLst/>
              </a:prstGeom>
              <a:noFill/>
              <a:ln w="9525" cap="flat" cmpd="sng">
                <a:solidFill>
                  <a:schemeClr val="lt2"/>
                </a:solidFill>
                <a:prstDash val="solid"/>
                <a:round/>
                <a:headEnd type="none" w="med" len="med"/>
                <a:tailEnd type="none" w="med" len="med"/>
              </a:ln>
            </p:spPr>
          </p:cxnSp>
          <p:sp>
            <p:nvSpPr>
              <p:cNvPr id="766" name="Google Shape;766;p39"/>
              <p:cNvSpPr/>
              <p:nvPr/>
            </p:nvSpPr>
            <p:spPr>
              <a:xfrm>
                <a:off x="1205400" y="83270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1627225" y="711663"/>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8" name="Google Shape;768;p39"/>
            <p:cNvCxnSpPr/>
            <p:nvPr/>
          </p:nvCxnSpPr>
          <p:spPr>
            <a:xfrm>
              <a:off x="789225" y="400050"/>
              <a:ext cx="0" cy="685800"/>
            </a:xfrm>
            <a:prstGeom prst="straightConnector1">
              <a:avLst/>
            </a:prstGeom>
            <a:noFill/>
            <a:ln w="9525" cap="flat" cmpd="sng">
              <a:solidFill>
                <a:schemeClr val="lt2"/>
              </a:solidFill>
              <a:prstDash val="solid"/>
              <a:round/>
              <a:headEnd type="none" w="med" len="med"/>
              <a:tailEnd type="none" w="med" len="med"/>
            </a:ln>
          </p:spPr>
        </p:cxnSp>
        <p:cxnSp>
          <p:nvCxnSpPr>
            <p:cNvPr id="769" name="Google Shape;769;p39"/>
            <p:cNvCxnSpPr/>
            <p:nvPr/>
          </p:nvCxnSpPr>
          <p:spPr>
            <a:xfrm>
              <a:off x="655875" y="977000"/>
              <a:ext cx="1276500" cy="0"/>
            </a:xfrm>
            <a:prstGeom prst="straightConnector1">
              <a:avLst/>
            </a:prstGeom>
            <a:noFill/>
            <a:ln w="9525" cap="flat" cmpd="sng">
              <a:solidFill>
                <a:schemeClr val="lt2"/>
              </a:solidFill>
              <a:prstDash val="solid"/>
              <a:round/>
              <a:headEnd type="none" w="med" len="med"/>
              <a:tailEnd type="none" w="med" len="med"/>
            </a:ln>
          </p:spPr>
        </p:cxnSp>
      </p:grpSp>
      <p:grpSp>
        <p:nvGrpSpPr>
          <p:cNvPr id="770" name="Google Shape;770;p39"/>
          <p:cNvGrpSpPr/>
          <p:nvPr/>
        </p:nvGrpSpPr>
        <p:grpSpPr>
          <a:xfrm>
            <a:off x="7635152" y="4180125"/>
            <a:ext cx="1179263" cy="707950"/>
            <a:chOff x="5706375" y="1468100"/>
            <a:chExt cx="1442700" cy="866100"/>
          </a:xfrm>
        </p:grpSpPr>
        <p:sp>
          <p:nvSpPr>
            <p:cNvPr id="771" name="Google Shape;771;p39"/>
            <p:cNvSpPr/>
            <p:nvPr/>
          </p:nvSpPr>
          <p:spPr>
            <a:xfrm>
              <a:off x="5793352" y="1583160"/>
              <a:ext cx="4797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5793350" y="1818189"/>
              <a:ext cx="8712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5793361" y="2053217"/>
              <a:ext cx="12789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4" name="Google Shape;774;p39"/>
            <p:cNvCxnSpPr/>
            <p:nvPr/>
          </p:nvCxnSpPr>
          <p:spPr>
            <a:xfrm rot="10800000" flipH="1">
              <a:off x="5792650" y="1817875"/>
              <a:ext cx="75600" cy="132000"/>
            </a:xfrm>
            <a:prstGeom prst="straightConnector1">
              <a:avLst/>
            </a:prstGeom>
            <a:noFill/>
            <a:ln w="9525" cap="flat" cmpd="sng">
              <a:solidFill>
                <a:schemeClr val="lt2"/>
              </a:solidFill>
              <a:prstDash val="solid"/>
              <a:round/>
              <a:headEnd type="none" w="med" len="med"/>
              <a:tailEnd type="none" w="med" len="med"/>
            </a:ln>
          </p:spPr>
        </p:cxnSp>
        <p:cxnSp>
          <p:nvCxnSpPr>
            <p:cNvPr id="775" name="Google Shape;775;p39"/>
            <p:cNvCxnSpPr/>
            <p:nvPr/>
          </p:nvCxnSpPr>
          <p:spPr>
            <a:xfrm rot="10800000" flipH="1">
              <a:off x="5847117"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6" name="Google Shape;776;p39"/>
            <p:cNvCxnSpPr/>
            <p:nvPr/>
          </p:nvCxnSpPr>
          <p:spPr>
            <a:xfrm rot="10800000" flipH="1">
              <a:off x="5922308"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7" name="Google Shape;777;p39"/>
            <p:cNvCxnSpPr/>
            <p:nvPr/>
          </p:nvCxnSpPr>
          <p:spPr>
            <a:xfrm rot="10800000" flipH="1">
              <a:off x="5997500"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8" name="Google Shape;778;p39"/>
            <p:cNvCxnSpPr/>
            <p:nvPr/>
          </p:nvCxnSpPr>
          <p:spPr>
            <a:xfrm rot="10800000" flipH="1">
              <a:off x="6072692"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9" name="Google Shape;779;p39"/>
            <p:cNvCxnSpPr/>
            <p:nvPr/>
          </p:nvCxnSpPr>
          <p:spPr>
            <a:xfrm rot="10800000" flipH="1">
              <a:off x="6147883"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0" name="Google Shape;780;p39"/>
            <p:cNvCxnSpPr/>
            <p:nvPr/>
          </p:nvCxnSpPr>
          <p:spPr>
            <a:xfrm rot="10800000" flipH="1">
              <a:off x="6223075"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1" name="Google Shape;781;p39"/>
            <p:cNvCxnSpPr/>
            <p:nvPr/>
          </p:nvCxnSpPr>
          <p:spPr>
            <a:xfrm rot="10800000" flipH="1">
              <a:off x="6298267"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2" name="Google Shape;782;p39"/>
            <p:cNvCxnSpPr/>
            <p:nvPr/>
          </p:nvCxnSpPr>
          <p:spPr>
            <a:xfrm rot="10800000" flipH="1">
              <a:off x="6373458"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3" name="Google Shape;783;p39"/>
            <p:cNvCxnSpPr/>
            <p:nvPr/>
          </p:nvCxnSpPr>
          <p:spPr>
            <a:xfrm rot="10800000" flipH="1">
              <a:off x="6523842"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4" name="Google Shape;784;p39"/>
            <p:cNvCxnSpPr/>
            <p:nvPr/>
          </p:nvCxnSpPr>
          <p:spPr>
            <a:xfrm rot="10800000" flipH="1">
              <a:off x="6599033" y="1863638"/>
              <a:ext cx="66600" cy="120900"/>
            </a:xfrm>
            <a:prstGeom prst="straightConnector1">
              <a:avLst/>
            </a:prstGeom>
            <a:noFill/>
            <a:ln w="9525" cap="flat" cmpd="sng">
              <a:solidFill>
                <a:schemeClr val="lt2"/>
              </a:solidFill>
              <a:prstDash val="solid"/>
              <a:round/>
              <a:headEnd type="none" w="med" len="med"/>
              <a:tailEnd type="none" w="med" len="med"/>
            </a:ln>
          </p:spPr>
        </p:cxnSp>
        <p:cxnSp>
          <p:nvCxnSpPr>
            <p:cNvPr id="785" name="Google Shape;785;p39"/>
            <p:cNvCxnSpPr/>
            <p:nvPr/>
          </p:nvCxnSpPr>
          <p:spPr>
            <a:xfrm rot="10800000" flipH="1">
              <a:off x="6448650"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6" name="Google Shape;786;p39"/>
            <p:cNvCxnSpPr/>
            <p:nvPr/>
          </p:nvCxnSpPr>
          <p:spPr>
            <a:xfrm>
              <a:off x="5792650" y="1468100"/>
              <a:ext cx="0" cy="866100"/>
            </a:xfrm>
            <a:prstGeom prst="straightConnector1">
              <a:avLst/>
            </a:prstGeom>
            <a:noFill/>
            <a:ln w="9525" cap="flat" cmpd="sng">
              <a:solidFill>
                <a:schemeClr val="lt2"/>
              </a:solidFill>
              <a:prstDash val="solid"/>
              <a:round/>
              <a:headEnd type="none" w="med" len="med"/>
              <a:tailEnd type="none" w="med" len="med"/>
            </a:ln>
          </p:spPr>
        </p:cxnSp>
        <p:cxnSp>
          <p:nvCxnSpPr>
            <p:cNvPr id="787" name="Google Shape;787;p39"/>
            <p:cNvCxnSpPr/>
            <p:nvPr/>
          </p:nvCxnSpPr>
          <p:spPr>
            <a:xfrm>
              <a:off x="5706375" y="2274275"/>
              <a:ext cx="1442700" cy="0"/>
            </a:xfrm>
            <a:prstGeom prst="straightConnector1">
              <a:avLst/>
            </a:prstGeom>
            <a:noFill/>
            <a:ln w="9525" cap="flat" cmpd="sng">
              <a:solidFill>
                <a:schemeClr val="lt2"/>
              </a:solidFill>
              <a:prstDash val="solid"/>
              <a:round/>
              <a:headEnd type="none" w="med" len="med"/>
              <a:tailEnd type="none" w="med" len="med"/>
            </a:ln>
          </p:spPr>
        </p:cxnSp>
      </p:grpSp>
      <p:grpSp>
        <p:nvGrpSpPr>
          <p:cNvPr id="788" name="Google Shape;788;p39"/>
          <p:cNvGrpSpPr/>
          <p:nvPr/>
        </p:nvGrpSpPr>
        <p:grpSpPr>
          <a:xfrm>
            <a:off x="-811666" y="183700"/>
            <a:ext cx="10372105" cy="4995125"/>
            <a:chOff x="-811666" y="183700"/>
            <a:chExt cx="10372105" cy="4995125"/>
          </a:xfrm>
        </p:grpSpPr>
        <p:grpSp>
          <p:nvGrpSpPr>
            <p:cNvPr id="789" name="Google Shape;789;p39"/>
            <p:cNvGrpSpPr/>
            <p:nvPr/>
          </p:nvGrpSpPr>
          <p:grpSpPr>
            <a:xfrm rot="10800000">
              <a:off x="7828736" y="1971090"/>
              <a:ext cx="1731702" cy="1750273"/>
              <a:chOff x="-345650" y="0"/>
              <a:chExt cx="1885975" cy="1906200"/>
            </a:xfrm>
          </p:grpSpPr>
          <p:sp>
            <p:nvSpPr>
              <p:cNvPr id="790" name="Google Shape;790;p39"/>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p:nvPr/>
            </p:nvSpPr>
            <p:spPr>
              <a:xfrm>
                <a:off x="227767" y="320409"/>
                <a:ext cx="733200" cy="635400"/>
              </a:xfrm>
              <a:prstGeom prst="hexagon">
                <a:avLst>
                  <a:gd name="adj" fmla="val 25000"/>
                  <a:gd name="vf" fmla="val 115470"/>
                </a:avLst>
              </a:prstGeom>
              <a:solidFill>
                <a:srgbClr val="DEE9F1">
                  <a:alpha val="101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9"/>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9"/>
            <p:cNvGrpSpPr/>
            <p:nvPr/>
          </p:nvGrpSpPr>
          <p:grpSpPr>
            <a:xfrm>
              <a:off x="-811666" y="2156938"/>
              <a:ext cx="2138900" cy="1378564"/>
              <a:chOff x="-345650" y="0"/>
              <a:chExt cx="2957550" cy="1906200"/>
            </a:xfrm>
          </p:grpSpPr>
          <p:sp>
            <p:nvSpPr>
              <p:cNvPr id="797" name="Google Shape;797;p39"/>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405325" y="2954925"/>
              <a:ext cx="2237088" cy="2223900"/>
              <a:chOff x="-304187" y="2778200"/>
              <a:chExt cx="2237088" cy="2223900"/>
            </a:xfrm>
          </p:grpSpPr>
          <p:sp>
            <p:nvSpPr>
              <p:cNvPr id="806" name="Google Shape;806;p39"/>
              <p:cNvSpPr/>
              <p:nvPr/>
            </p:nvSpPr>
            <p:spPr>
              <a:xfrm>
                <a:off x="-304175" y="30959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263863" y="27782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63863" y="3413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304187" y="37313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1199700" y="3413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812575" y="43667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39"/>
            <p:cNvSpPr/>
            <p:nvPr/>
          </p:nvSpPr>
          <p:spPr>
            <a:xfrm>
              <a:off x="7521825" y="221000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1161525" y="3043000"/>
              <a:ext cx="213900" cy="2139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39"/>
            <p:cNvGrpSpPr/>
            <p:nvPr/>
          </p:nvGrpSpPr>
          <p:grpSpPr>
            <a:xfrm>
              <a:off x="8797200" y="472000"/>
              <a:ext cx="58800" cy="58800"/>
              <a:chOff x="3262950" y="539500"/>
              <a:chExt cx="58800" cy="58800"/>
            </a:xfrm>
          </p:grpSpPr>
          <p:sp>
            <p:nvSpPr>
              <p:cNvPr id="815" name="Google Shape;815;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9"/>
            <p:cNvGrpSpPr/>
            <p:nvPr/>
          </p:nvGrpSpPr>
          <p:grpSpPr>
            <a:xfrm>
              <a:off x="307590" y="3569453"/>
              <a:ext cx="46523" cy="46523"/>
              <a:chOff x="3262950" y="539500"/>
              <a:chExt cx="58800" cy="58800"/>
            </a:xfrm>
          </p:grpSpPr>
          <p:sp>
            <p:nvSpPr>
              <p:cNvPr id="818" name="Google Shape;818;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9"/>
            <p:cNvGrpSpPr/>
            <p:nvPr/>
          </p:nvGrpSpPr>
          <p:grpSpPr>
            <a:xfrm>
              <a:off x="1631395" y="3547378"/>
              <a:ext cx="90699" cy="90699"/>
              <a:chOff x="3262950" y="539500"/>
              <a:chExt cx="58800" cy="58800"/>
            </a:xfrm>
          </p:grpSpPr>
          <p:sp>
            <p:nvSpPr>
              <p:cNvPr id="821" name="Google Shape;821;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766425" y="14224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7231725" y="380527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8681700" y="14545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8681700" y="20899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8098750" y="1136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8098750" y="17722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9"/>
            <p:cNvSpPr/>
            <p:nvPr/>
          </p:nvSpPr>
          <p:spPr>
            <a:xfrm>
              <a:off x="8098750" y="2407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7187000" y="152155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8098750" y="1837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39"/>
            <p:cNvGrpSpPr/>
            <p:nvPr/>
          </p:nvGrpSpPr>
          <p:grpSpPr>
            <a:xfrm>
              <a:off x="8199345" y="1726853"/>
              <a:ext cx="90699" cy="90699"/>
              <a:chOff x="3262950" y="539500"/>
              <a:chExt cx="58800" cy="58800"/>
            </a:xfrm>
          </p:grpSpPr>
          <p:sp>
            <p:nvSpPr>
              <p:cNvPr id="833" name="Google Shape;833;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39"/>
            <p:cNvGrpSpPr/>
            <p:nvPr/>
          </p:nvGrpSpPr>
          <p:grpSpPr>
            <a:xfrm>
              <a:off x="8781244" y="2679941"/>
              <a:ext cx="90699" cy="90699"/>
              <a:chOff x="3262950" y="539500"/>
              <a:chExt cx="58800" cy="58800"/>
            </a:xfrm>
          </p:grpSpPr>
          <p:sp>
            <p:nvSpPr>
              <p:cNvPr id="836" name="Google Shape;836;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DBBCED26-B698-2FA0-30E9-C8DDB3EC8CA1}"/>
              </a:ext>
            </a:extLst>
          </p:cNvPr>
          <p:cNvSpPr txBox="1"/>
          <p:nvPr/>
        </p:nvSpPr>
        <p:spPr>
          <a:xfrm>
            <a:off x="4336557" y="465853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accent2"/>
                </a:solidFill>
                <a:latin typeface="Nunito"/>
              </a:rPr>
              <a:t>41</a:t>
            </a:r>
          </a:p>
        </p:txBody>
      </p:sp>
    </p:spTree>
    <p:extLst>
      <p:ext uri="{BB962C8B-B14F-4D97-AF65-F5344CB8AC3E}">
        <p14:creationId xmlns:p14="http://schemas.microsoft.com/office/powerpoint/2010/main" val="2749736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lnSpc>
                <a:spcPct val="107000"/>
              </a:lnSpc>
              <a:spcAft>
                <a:spcPts val="800"/>
              </a:spcAft>
            </a:pPr>
            <a:r>
              <a:rPr lang="en-US" sz="2800" dirty="0"/>
              <a:t>Introduction à </a:t>
            </a:r>
            <a:r>
              <a:rPr lang="en-US" sz="2800" dirty="0" err="1"/>
              <a:t>l'ANOVA</a:t>
            </a:r>
            <a:r>
              <a:rPr lang="en-US" sz="2800" dirty="0"/>
              <a:t> à </a:t>
            </a:r>
            <a:r>
              <a:rPr lang="en-US" sz="2800" dirty="0" err="1"/>
              <a:t>mesures</a:t>
            </a:r>
            <a:r>
              <a:rPr lang="en-US" sz="2800" dirty="0"/>
              <a:t> </a:t>
            </a:r>
            <a:r>
              <a:rPr lang="en-US" sz="2800" dirty="0" err="1"/>
              <a:t>répétées</a:t>
            </a:r>
            <a:endParaRPr lang="fr-FR" sz="2800" dirty="0"/>
          </a:p>
        </p:txBody>
      </p:sp>
      <p:sp>
        <p:nvSpPr>
          <p:cNvPr id="746" name="Google Shape;746;p38"/>
          <p:cNvSpPr txBox="1">
            <a:spLocks noGrp="1"/>
          </p:cNvSpPr>
          <p:nvPr>
            <p:ph type="subTitle" idx="2"/>
          </p:nvPr>
        </p:nvSpPr>
        <p:spPr>
          <a:xfrm>
            <a:off x="1064330" y="1483625"/>
            <a:ext cx="6516684" cy="1088125"/>
          </a:xfrm>
          <a:prstGeom prst="rect">
            <a:avLst/>
          </a:prstGeom>
        </p:spPr>
        <p:txBody>
          <a:bodyPr spcFirstLastPara="1" wrap="square" lIns="91425" tIns="91425" rIns="91425" bIns="91425" anchor="t" anchorCtr="0">
            <a:noAutofit/>
          </a:bodyPr>
          <a:lstStyle/>
          <a:p>
            <a:pPr marL="0" indent="0"/>
            <a:r>
              <a:rPr lang="fr-FR" sz="1600" dirty="0"/>
              <a:t>L'analyse de variance à mesures répétées teste s'il existe des différences statistiquement significatives entre </a:t>
            </a:r>
            <a:r>
              <a:rPr lang="fr-FR" sz="1600" b="1" dirty="0"/>
              <a:t>trois</a:t>
            </a:r>
            <a:r>
              <a:rPr lang="fr-FR" sz="1600" dirty="0"/>
              <a:t> échantillons </a:t>
            </a:r>
            <a:r>
              <a:rPr lang="fr-FR" sz="1600" b="1" dirty="0"/>
              <a:t>dépendants</a:t>
            </a:r>
            <a:r>
              <a:rPr lang="fr-FR" sz="1600" dirty="0"/>
              <a:t> ou plus.</a:t>
            </a:r>
          </a:p>
          <a:p>
            <a:pPr marL="0" lvl="0" indent="0" algn="l" rtl="0">
              <a:spcBef>
                <a:spcPts val="0"/>
              </a:spcBef>
              <a:spcAft>
                <a:spcPts val="0"/>
              </a:spcAft>
              <a:buNone/>
            </a:pPr>
            <a:endParaRPr dirty="0"/>
          </a:p>
        </p:txBody>
      </p:sp>
      <p:pic>
        <p:nvPicPr>
          <p:cNvPr id="4" name="Image 3">
            <a:extLst>
              <a:ext uri="{FF2B5EF4-FFF2-40B4-BE49-F238E27FC236}">
                <a16:creationId xmlns:a16="http://schemas.microsoft.com/office/drawing/2014/main" id="{44683C02-28F0-72C1-9C3D-464BBAB18645}"/>
              </a:ext>
            </a:extLst>
          </p:cNvPr>
          <p:cNvPicPr>
            <a:picLocks noChangeAspect="1"/>
          </p:cNvPicPr>
          <p:nvPr/>
        </p:nvPicPr>
        <p:blipFill>
          <a:blip r:embed="rId3"/>
          <a:stretch>
            <a:fillRect/>
          </a:stretch>
        </p:blipFill>
        <p:spPr>
          <a:xfrm>
            <a:off x="1608965" y="3037650"/>
            <a:ext cx="1699379" cy="1937303"/>
          </a:xfrm>
          <a:prstGeom prst="rect">
            <a:avLst/>
          </a:prstGeom>
        </p:spPr>
      </p:pic>
      <p:sp>
        <p:nvSpPr>
          <p:cNvPr id="5" name="Flèche : droite 4">
            <a:extLst>
              <a:ext uri="{FF2B5EF4-FFF2-40B4-BE49-F238E27FC236}">
                <a16:creationId xmlns:a16="http://schemas.microsoft.com/office/drawing/2014/main" id="{86075B22-5FFB-B56A-EBA4-4B82E289EB51}"/>
              </a:ext>
            </a:extLst>
          </p:cNvPr>
          <p:cNvSpPr/>
          <p:nvPr/>
        </p:nvSpPr>
        <p:spPr>
          <a:xfrm>
            <a:off x="3848986" y="3917763"/>
            <a:ext cx="723014" cy="40123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9CD19957-555D-2FD0-92F5-0DEDF64FB23E}"/>
              </a:ext>
            </a:extLst>
          </p:cNvPr>
          <p:cNvPicPr>
            <a:picLocks noChangeAspect="1"/>
          </p:cNvPicPr>
          <p:nvPr/>
        </p:nvPicPr>
        <p:blipFill>
          <a:blip r:embed="rId4"/>
          <a:stretch>
            <a:fillRect/>
          </a:stretch>
        </p:blipFill>
        <p:spPr>
          <a:xfrm>
            <a:off x="5006316" y="3161401"/>
            <a:ext cx="2765099" cy="1913958"/>
          </a:xfrm>
          <a:prstGeom prst="rect">
            <a:avLst/>
          </a:prstGeom>
        </p:spPr>
      </p:pic>
      <p:sp>
        <p:nvSpPr>
          <p:cNvPr id="7" name="Google Shape;857;p41">
            <a:extLst>
              <a:ext uri="{FF2B5EF4-FFF2-40B4-BE49-F238E27FC236}">
                <a16:creationId xmlns:a16="http://schemas.microsoft.com/office/drawing/2014/main" id="{1926854F-5070-9A01-B166-AEF7366AD4E1}"/>
              </a:ext>
            </a:extLst>
          </p:cNvPr>
          <p:cNvSpPr txBox="1">
            <a:spLocks/>
          </p:cNvSpPr>
          <p:nvPr/>
        </p:nvSpPr>
        <p:spPr>
          <a:xfrm>
            <a:off x="536356" y="2313307"/>
            <a:ext cx="3844596" cy="63795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b="1" dirty="0">
                <a:solidFill>
                  <a:schemeClr val="dk1"/>
                </a:solidFill>
                <a:latin typeface="Fira Sans"/>
                <a:sym typeface="Fira Sans"/>
              </a:rPr>
              <a:t>Test t pour les échantillons appariés</a:t>
            </a:r>
          </a:p>
        </p:txBody>
      </p:sp>
      <p:sp>
        <p:nvSpPr>
          <p:cNvPr id="8" name="Google Shape;858;p41">
            <a:extLst>
              <a:ext uri="{FF2B5EF4-FFF2-40B4-BE49-F238E27FC236}">
                <a16:creationId xmlns:a16="http://schemas.microsoft.com/office/drawing/2014/main" id="{96AF896C-FDA3-DEC4-227D-1BE7066CF994}"/>
              </a:ext>
            </a:extLst>
          </p:cNvPr>
          <p:cNvSpPr txBox="1">
            <a:spLocks/>
          </p:cNvSpPr>
          <p:nvPr/>
        </p:nvSpPr>
        <p:spPr>
          <a:xfrm>
            <a:off x="5006315" y="2392360"/>
            <a:ext cx="27651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b="1" dirty="0">
                <a:solidFill>
                  <a:schemeClr val="dk1"/>
                </a:solidFill>
                <a:latin typeface="Fira Sans"/>
                <a:sym typeface="Fira Sans"/>
              </a:rPr>
              <a:t>ANOVA à mesures</a:t>
            </a:r>
            <a:r>
              <a:rPr lang="fr-FR" sz="1600" dirty="0"/>
              <a:t> </a:t>
            </a:r>
            <a:r>
              <a:rPr lang="fr-FR" sz="1600" b="1" dirty="0">
                <a:solidFill>
                  <a:schemeClr val="dk1"/>
                </a:solidFill>
                <a:latin typeface="Fira Sans"/>
                <a:sym typeface="Fira Sans"/>
              </a:rPr>
              <a:t>répétées</a:t>
            </a:r>
            <a:r>
              <a:rPr lang="fr-FR" sz="1600" dirty="0"/>
              <a:t> </a:t>
            </a:r>
          </a:p>
        </p:txBody>
      </p:sp>
      <p:sp>
        <p:nvSpPr>
          <p:cNvPr id="2" name="TextBox 3">
            <a:extLst>
              <a:ext uri="{FF2B5EF4-FFF2-40B4-BE49-F238E27FC236}">
                <a16:creationId xmlns:a16="http://schemas.microsoft.com/office/drawing/2014/main" id="{639BC68A-9DC8-222C-E7E5-5970B1B6199E}"/>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42</a:t>
            </a:r>
          </a:p>
        </p:txBody>
      </p:sp>
    </p:spTree>
    <p:extLst>
      <p:ext uri="{BB962C8B-B14F-4D97-AF65-F5344CB8AC3E}">
        <p14:creationId xmlns:p14="http://schemas.microsoft.com/office/powerpoint/2010/main" val="4259438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2" name="Google Shape;745;p38">
            <a:extLst>
              <a:ext uri="{FF2B5EF4-FFF2-40B4-BE49-F238E27FC236}">
                <a16:creationId xmlns:a16="http://schemas.microsoft.com/office/drawing/2014/main" id="{2A4E6541-FD75-26DF-FA13-44969F01458A}"/>
              </a:ext>
            </a:extLst>
          </p:cNvPr>
          <p:cNvSpPr txBox="1">
            <a:spLocks/>
          </p:cNvSpPr>
          <p:nvPr/>
        </p:nvSpPr>
        <p:spPr>
          <a:xfrm>
            <a:off x="672069" y="1091641"/>
            <a:ext cx="6759586" cy="1480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fr-FR" u="sng" dirty="0"/>
              <a:t>Par exemple</a:t>
            </a:r>
            <a:r>
              <a:rPr lang="fr-FR" dirty="0"/>
              <a:t>, si un échantillon est prélevé parmi des personnes ayant subi une opération du genou et que ces personnes sont interrogées avant l'opération, une semaine et deux semaines après l'opération, il s'agit d'un échantillon dépendant. Cela est dû au fait que la </a:t>
            </a:r>
            <a:r>
              <a:rPr lang="fr-FR" b="1" dirty="0"/>
              <a:t>même</a:t>
            </a:r>
            <a:r>
              <a:rPr lang="fr-FR" dirty="0"/>
              <a:t> personne a été interrogée </a:t>
            </a:r>
            <a:r>
              <a:rPr lang="fr-FR" b="1" dirty="0"/>
              <a:t>à deux moments différents</a:t>
            </a:r>
            <a:r>
              <a:rPr lang="fr-FR" dirty="0"/>
              <a:t>.</a:t>
            </a:r>
          </a:p>
        </p:txBody>
      </p:sp>
      <p:grpSp>
        <p:nvGrpSpPr>
          <p:cNvPr id="3" name="Google Shape;13042;p87">
            <a:extLst>
              <a:ext uri="{FF2B5EF4-FFF2-40B4-BE49-F238E27FC236}">
                <a16:creationId xmlns:a16="http://schemas.microsoft.com/office/drawing/2014/main" id="{325E656F-A4B5-4009-6DE9-14DFBA72177B}"/>
              </a:ext>
            </a:extLst>
          </p:cNvPr>
          <p:cNvGrpSpPr/>
          <p:nvPr/>
        </p:nvGrpSpPr>
        <p:grpSpPr>
          <a:xfrm>
            <a:off x="340057" y="1091641"/>
            <a:ext cx="332012" cy="355454"/>
            <a:chOff x="7055134" y="2919170"/>
            <a:chExt cx="290321" cy="310820"/>
          </a:xfrm>
        </p:grpSpPr>
        <p:sp>
          <p:nvSpPr>
            <p:cNvPr id="4" name="Google Shape;13043;p87">
              <a:extLst>
                <a:ext uri="{FF2B5EF4-FFF2-40B4-BE49-F238E27FC236}">
                  <a16:creationId xmlns:a16="http://schemas.microsoft.com/office/drawing/2014/main" id="{F809391B-19F5-84DF-FC9E-A803DE648D0F}"/>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044;p87">
              <a:extLst>
                <a:ext uri="{FF2B5EF4-FFF2-40B4-BE49-F238E27FC236}">
                  <a16:creationId xmlns:a16="http://schemas.microsoft.com/office/drawing/2014/main" id="{859BBFA3-C92E-D0CE-598F-9F356F5814E7}"/>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45;p87">
              <a:extLst>
                <a:ext uri="{FF2B5EF4-FFF2-40B4-BE49-F238E27FC236}">
                  <a16:creationId xmlns:a16="http://schemas.microsoft.com/office/drawing/2014/main" id="{4AEB3E59-CEDB-A527-4537-2226A8623639}"/>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46;p87">
              <a:extLst>
                <a:ext uri="{FF2B5EF4-FFF2-40B4-BE49-F238E27FC236}">
                  <a16:creationId xmlns:a16="http://schemas.microsoft.com/office/drawing/2014/main" id="{978F5224-9E4E-1578-AE19-FB490A7B85E4}"/>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047;p87">
              <a:extLst>
                <a:ext uri="{FF2B5EF4-FFF2-40B4-BE49-F238E27FC236}">
                  <a16:creationId xmlns:a16="http://schemas.microsoft.com/office/drawing/2014/main" id="{60C21488-704C-450A-55AA-83048B7051CE}"/>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48;p87">
              <a:extLst>
                <a:ext uri="{FF2B5EF4-FFF2-40B4-BE49-F238E27FC236}">
                  <a16:creationId xmlns:a16="http://schemas.microsoft.com/office/drawing/2014/main" id="{BD44AD25-4188-6352-68B2-DDCB863BE3CA}"/>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49;p87">
              <a:extLst>
                <a:ext uri="{FF2B5EF4-FFF2-40B4-BE49-F238E27FC236}">
                  <a16:creationId xmlns:a16="http://schemas.microsoft.com/office/drawing/2014/main" id="{B625BD2E-5FBE-E851-42EE-7A1847635767}"/>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50;p87">
              <a:extLst>
                <a:ext uri="{FF2B5EF4-FFF2-40B4-BE49-F238E27FC236}">
                  <a16:creationId xmlns:a16="http://schemas.microsoft.com/office/drawing/2014/main" id="{A5449D75-D396-EFBA-6787-952F8EE34025}"/>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51;p87">
              <a:extLst>
                <a:ext uri="{FF2B5EF4-FFF2-40B4-BE49-F238E27FC236}">
                  <a16:creationId xmlns:a16="http://schemas.microsoft.com/office/drawing/2014/main" id="{52E30F17-48E7-801B-7810-654A6365C618}"/>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052;p87">
              <a:extLst>
                <a:ext uri="{FF2B5EF4-FFF2-40B4-BE49-F238E27FC236}">
                  <a16:creationId xmlns:a16="http://schemas.microsoft.com/office/drawing/2014/main" id="{A3C0CAF9-BCC7-652F-1756-FEBB65C32E84}"/>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53;p87">
              <a:extLst>
                <a:ext uri="{FF2B5EF4-FFF2-40B4-BE49-F238E27FC236}">
                  <a16:creationId xmlns:a16="http://schemas.microsoft.com/office/drawing/2014/main" id="{A19D9CBB-657C-2530-B565-A51192755BC9}"/>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054;p87">
              <a:extLst>
                <a:ext uri="{FF2B5EF4-FFF2-40B4-BE49-F238E27FC236}">
                  <a16:creationId xmlns:a16="http://schemas.microsoft.com/office/drawing/2014/main" id="{C44BAC62-0155-2D36-B669-B7D230E798C3}"/>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55;p87">
              <a:extLst>
                <a:ext uri="{FF2B5EF4-FFF2-40B4-BE49-F238E27FC236}">
                  <a16:creationId xmlns:a16="http://schemas.microsoft.com/office/drawing/2014/main" id="{DC8B6E35-984B-9274-898B-BBB2186C6F1C}"/>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056;p87">
              <a:extLst>
                <a:ext uri="{FF2B5EF4-FFF2-40B4-BE49-F238E27FC236}">
                  <a16:creationId xmlns:a16="http://schemas.microsoft.com/office/drawing/2014/main" id="{84EF4321-827B-3944-2AF8-19153D181E12}"/>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Image 26">
            <a:extLst>
              <a:ext uri="{FF2B5EF4-FFF2-40B4-BE49-F238E27FC236}">
                <a16:creationId xmlns:a16="http://schemas.microsoft.com/office/drawing/2014/main" id="{4C03B732-265A-193A-80D2-F8BCC92DA293}"/>
              </a:ext>
            </a:extLst>
          </p:cNvPr>
          <p:cNvPicPr>
            <a:picLocks noChangeAspect="1"/>
          </p:cNvPicPr>
          <p:nvPr/>
        </p:nvPicPr>
        <p:blipFill>
          <a:blip r:embed="rId3"/>
          <a:stretch>
            <a:fillRect/>
          </a:stretch>
        </p:blipFill>
        <p:spPr>
          <a:xfrm>
            <a:off x="4811396" y="3235695"/>
            <a:ext cx="2812553" cy="1655650"/>
          </a:xfrm>
          <a:prstGeom prst="rect">
            <a:avLst/>
          </a:prstGeom>
        </p:spPr>
      </p:pic>
      <p:pic>
        <p:nvPicPr>
          <p:cNvPr id="29" name="Image 28">
            <a:extLst>
              <a:ext uri="{FF2B5EF4-FFF2-40B4-BE49-F238E27FC236}">
                <a16:creationId xmlns:a16="http://schemas.microsoft.com/office/drawing/2014/main" id="{03AD1812-FA0C-436D-21CC-930C89269E94}"/>
              </a:ext>
            </a:extLst>
          </p:cNvPr>
          <p:cNvPicPr>
            <a:picLocks noChangeAspect="1"/>
          </p:cNvPicPr>
          <p:nvPr/>
        </p:nvPicPr>
        <p:blipFill>
          <a:blip r:embed="rId4"/>
          <a:stretch>
            <a:fillRect/>
          </a:stretch>
        </p:blipFill>
        <p:spPr>
          <a:xfrm>
            <a:off x="1243282" y="3235695"/>
            <a:ext cx="2812552" cy="1480365"/>
          </a:xfrm>
          <a:prstGeom prst="rect">
            <a:avLst/>
          </a:prstGeom>
        </p:spPr>
      </p:pic>
      <p:sp>
        <p:nvSpPr>
          <p:cNvPr id="30" name="Google Shape;857;p41">
            <a:extLst>
              <a:ext uri="{FF2B5EF4-FFF2-40B4-BE49-F238E27FC236}">
                <a16:creationId xmlns:a16="http://schemas.microsoft.com/office/drawing/2014/main" id="{0FB2C42F-AC0E-0D09-6C9C-27BC7F362FA6}"/>
              </a:ext>
            </a:extLst>
          </p:cNvPr>
          <p:cNvSpPr txBox="1">
            <a:spLocks/>
          </p:cNvSpPr>
          <p:nvPr/>
        </p:nvSpPr>
        <p:spPr>
          <a:xfrm>
            <a:off x="5070999" y="2784172"/>
            <a:ext cx="2293345" cy="409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b="1" dirty="0">
                <a:solidFill>
                  <a:schemeClr val="dk1"/>
                </a:solidFill>
                <a:latin typeface="Fira Sans"/>
                <a:sym typeface="Nunito"/>
              </a:rPr>
              <a:t>Échantillon dépendant</a:t>
            </a:r>
          </a:p>
        </p:txBody>
      </p:sp>
      <p:sp>
        <p:nvSpPr>
          <p:cNvPr id="737" name="Google Shape;857;p41">
            <a:extLst>
              <a:ext uri="{FF2B5EF4-FFF2-40B4-BE49-F238E27FC236}">
                <a16:creationId xmlns:a16="http://schemas.microsoft.com/office/drawing/2014/main" id="{72DBF24D-F029-82BD-F93F-91CFA3AAECCE}"/>
              </a:ext>
            </a:extLst>
          </p:cNvPr>
          <p:cNvSpPr txBox="1">
            <a:spLocks/>
          </p:cNvSpPr>
          <p:nvPr/>
        </p:nvSpPr>
        <p:spPr>
          <a:xfrm>
            <a:off x="1383716" y="2784172"/>
            <a:ext cx="2531683" cy="409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b="1" dirty="0">
                <a:solidFill>
                  <a:schemeClr val="dk1"/>
                </a:solidFill>
                <a:latin typeface="Fira Sans"/>
                <a:sym typeface="Nunito"/>
              </a:rPr>
              <a:t>Échantillon indépendant</a:t>
            </a:r>
          </a:p>
        </p:txBody>
      </p:sp>
      <p:sp>
        <p:nvSpPr>
          <p:cNvPr id="18" name="Google Shape;744;p38">
            <a:extLst>
              <a:ext uri="{FF2B5EF4-FFF2-40B4-BE49-F238E27FC236}">
                <a16:creationId xmlns:a16="http://schemas.microsoft.com/office/drawing/2014/main" id="{7DF68160-AEB6-D009-822F-F5C6558C52EA}"/>
              </a:ext>
            </a:extLst>
          </p:cNvPr>
          <p:cNvSpPr txBox="1">
            <a:spLocks noGrp="1"/>
          </p:cNvSpPr>
          <p:nvPr>
            <p:ph type="title"/>
          </p:nvPr>
        </p:nvSpPr>
        <p:spPr>
          <a:xfrm>
            <a:off x="672069" y="306519"/>
            <a:ext cx="7704000" cy="572700"/>
          </a:xfrm>
          <a:prstGeom prst="rect">
            <a:avLst/>
          </a:prstGeom>
        </p:spPr>
        <p:txBody>
          <a:bodyPr spcFirstLastPara="1" wrap="square" lIns="91425" tIns="91425" rIns="91425" bIns="91425" anchor="t" anchorCtr="0">
            <a:noAutofit/>
          </a:bodyPr>
          <a:lstStyle/>
          <a:p>
            <a:pPr marL="0" lvl="0" indent="0" rtl="0">
              <a:lnSpc>
                <a:spcPct val="107000"/>
              </a:lnSpc>
              <a:spcAft>
                <a:spcPts val="800"/>
              </a:spcAft>
            </a:pPr>
            <a:r>
              <a:rPr lang="en-US" sz="2800" dirty="0" err="1"/>
              <a:t>Comparaison</a:t>
            </a:r>
            <a:r>
              <a:rPr lang="en-US" sz="2800" dirty="0"/>
              <a:t> avec </a:t>
            </a:r>
            <a:r>
              <a:rPr lang="en-US" sz="2800" dirty="0" err="1"/>
              <a:t>l'ANOVA</a:t>
            </a:r>
            <a:r>
              <a:rPr lang="en-US" sz="2800" dirty="0"/>
              <a:t> à un </a:t>
            </a:r>
            <a:r>
              <a:rPr lang="en-US" sz="2800" dirty="0" err="1"/>
              <a:t>facteur</a:t>
            </a:r>
            <a:endParaRPr lang="fr-FR" sz="2800" dirty="0"/>
          </a:p>
        </p:txBody>
      </p:sp>
      <p:sp>
        <p:nvSpPr>
          <p:cNvPr id="19" name="TextBox 3">
            <a:extLst>
              <a:ext uri="{FF2B5EF4-FFF2-40B4-BE49-F238E27FC236}">
                <a16:creationId xmlns:a16="http://schemas.microsoft.com/office/drawing/2014/main" id="{16454E38-A135-62F2-DEF3-74DA8D2BF336}"/>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43</a:t>
            </a:r>
          </a:p>
        </p:txBody>
      </p:sp>
    </p:spTree>
    <p:extLst>
      <p:ext uri="{BB962C8B-B14F-4D97-AF65-F5344CB8AC3E}">
        <p14:creationId xmlns:p14="http://schemas.microsoft.com/office/powerpoint/2010/main" val="3121989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2" name="Google Shape;745;p38">
            <a:extLst>
              <a:ext uri="{FF2B5EF4-FFF2-40B4-BE49-F238E27FC236}">
                <a16:creationId xmlns:a16="http://schemas.microsoft.com/office/drawing/2014/main" id="{2A4E6541-FD75-26DF-FA13-44969F01458A}"/>
              </a:ext>
            </a:extLst>
          </p:cNvPr>
          <p:cNvSpPr txBox="1">
            <a:spLocks/>
          </p:cNvSpPr>
          <p:nvPr/>
        </p:nvSpPr>
        <p:spPr>
          <a:xfrm>
            <a:off x="647391" y="1311393"/>
            <a:ext cx="7240269" cy="1963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r>
              <a:rPr lang="fr-FR" dirty="0"/>
              <a:t>      La deuxième différence majeure avec l'ANOVA sans mesures répétées réside dans le fait que la somme des carrés intra est, dans ce cas, subdivisée en deux sommes distinctes : celle attribuable aux sujets et celle attribuable aux erreurs (de même pour les degrés de liberté). Cette séparation est motivée par la nécessité de corriger et de prendre en compte la variabilité due aux sujets, ainsi qu'à celle due aux erreurs, afin d'obtenir une évaluation plus précise des effets des facteurs étudiés.</a:t>
            </a:r>
            <a:endParaRPr lang="fr-FR" sz="1400" dirty="0">
              <a:latin typeface="Nunito"/>
            </a:endParaRPr>
          </a:p>
        </p:txBody>
      </p:sp>
      <p:grpSp>
        <p:nvGrpSpPr>
          <p:cNvPr id="3" name="Google Shape;13042;p87">
            <a:extLst>
              <a:ext uri="{FF2B5EF4-FFF2-40B4-BE49-F238E27FC236}">
                <a16:creationId xmlns:a16="http://schemas.microsoft.com/office/drawing/2014/main" id="{325E656F-A4B5-4009-6DE9-14DFBA72177B}"/>
              </a:ext>
            </a:extLst>
          </p:cNvPr>
          <p:cNvGrpSpPr/>
          <p:nvPr/>
        </p:nvGrpSpPr>
        <p:grpSpPr>
          <a:xfrm>
            <a:off x="678465" y="1323341"/>
            <a:ext cx="332012" cy="355454"/>
            <a:chOff x="7055134" y="2919170"/>
            <a:chExt cx="290321" cy="310820"/>
          </a:xfrm>
        </p:grpSpPr>
        <p:sp>
          <p:nvSpPr>
            <p:cNvPr id="4" name="Google Shape;13043;p87">
              <a:extLst>
                <a:ext uri="{FF2B5EF4-FFF2-40B4-BE49-F238E27FC236}">
                  <a16:creationId xmlns:a16="http://schemas.microsoft.com/office/drawing/2014/main" id="{F809391B-19F5-84DF-FC9E-A803DE648D0F}"/>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044;p87">
              <a:extLst>
                <a:ext uri="{FF2B5EF4-FFF2-40B4-BE49-F238E27FC236}">
                  <a16:creationId xmlns:a16="http://schemas.microsoft.com/office/drawing/2014/main" id="{859BBFA3-C92E-D0CE-598F-9F356F5814E7}"/>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45;p87">
              <a:extLst>
                <a:ext uri="{FF2B5EF4-FFF2-40B4-BE49-F238E27FC236}">
                  <a16:creationId xmlns:a16="http://schemas.microsoft.com/office/drawing/2014/main" id="{4AEB3E59-CEDB-A527-4537-2226A8623639}"/>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46;p87">
              <a:extLst>
                <a:ext uri="{FF2B5EF4-FFF2-40B4-BE49-F238E27FC236}">
                  <a16:creationId xmlns:a16="http://schemas.microsoft.com/office/drawing/2014/main" id="{978F5224-9E4E-1578-AE19-FB490A7B85E4}"/>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047;p87">
              <a:extLst>
                <a:ext uri="{FF2B5EF4-FFF2-40B4-BE49-F238E27FC236}">
                  <a16:creationId xmlns:a16="http://schemas.microsoft.com/office/drawing/2014/main" id="{60C21488-704C-450A-55AA-83048B7051CE}"/>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048;p87">
              <a:extLst>
                <a:ext uri="{FF2B5EF4-FFF2-40B4-BE49-F238E27FC236}">
                  <a16:creationId xmlns:a16="http://schemas.microsoft.com/office/drawing/2014/main" id="{BD44AD25-4188-6352-68B2-DDCB863BE3CA}"/>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49;p87">
              <a:extLst>
                <a:ext uri="{FF2B5EF4-FFF2-40B4-BE49-F238E27FC236}">
                  <a16:creationId xmlns:a16="http://schemas.microsoft.com/office/drawing/2014/main" id="{B625BD2E-5FBE-E851-42EE-7A1847635767}"/>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50;p87">
              <a:extLst>
                <a:ext uri="{FF2B5EF4-FFF2-40B4-BE49-F238E27FC236}">
                  <a16:creationId xmlns:a16="http://schemas.microsoft.com/office/drawing/2014/main" id="{A5449D75-D396-EFBA-6787-952F8EE34025}"/>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51;p87">
              <a:extLst>
                <a:ext uri="{FF2B5EF4-FFF2-40B4-BE49-F238E27FC236}">
                  <a16:creationId xmlns:a16="http://schemas.microsoft.com/office/drawing/2014/main" id="{52E30F17-48E7-801B-7810-654A6365C618}"/>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052;p87">
              <a:extLst>
                <a:ext uri="{FF2B5EF4-FFF2-40B4-BE49-F238E27FC236}">
                  <a16:creationId xmlns:a16="http://schemas.microsoft.com/office/drawing/2014/main" id="{A3C0CAF9-BCC7-652F-1756-FEBB65C32E84}"/>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53;p87">
              <a:extLst>
                <a:ext uri="{FF2B5EF4-FFF2-40B4-BE49-F238E27FC236}">
                  <a16:creationId xmlns:a16="http://schemas.microsoft.com/office/drawing/2014/main" id="{A19D9CBB-657C-2530-B565-A51192755BC9}"/>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054;p87">
              <a:extLst>
                <a:ext uri="{FF2B5EF4-FFF2-40B4-BE49-F238E27FC236}">
                  <a16:creationId xmlns:a16="http://schemas.microsoft.com/office/drawing/2014/main" id="{C44BAC62-0155-2D36-B669-B7D230E798C3}"/>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55;p87">
              <a:extLst>
                <a:ext uri="{FF2B5EF4-FFF2-40B4-BE49-F238E27FC236}">
                  <a16:creationId xmlns:a16="http://schemas.microsoft.com/office/drawing/2014/main" id="{DC8B6E35-984B-9274-898B-BBB2186C6F1C}"/>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056;p87">
              <a:extLst>
                <a:ext uri="{FF2B5EF4-FFF2-40B4-BE49-F238E27FC236}">
                  <a16:creationId xmlns:a16="http://schemas.microsoft.com/office/drawing/2014/main" id="{84EF4321-827B-3944-2AF8-19153D181E12}"/>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744;p38">
            <a:extLst>
              <a:ext uri="{FF2B5EF4-FFF2-40B4-BE49-F238E27FC236}">
                <a16:creationId xmlns:a16="http://schemas.microsoft.com/office/drawing/2014/main" id="{7DF68160-AEB6-D009-822F-F5C6558C52EA}"/>
              </a:ext>
            </a:extLst>
          </p:cNvPr>
          <p:cNvSpPr txBox="1">
            <a:spLocks noGrp="1"/>
          </p:cNvSpPr>
          <p:nvPr>
            <p:ph type="title"/>
          </p:nvPr>
        </p:nvSpPr>
        <p:spPr>
          <a:xfrm>
            <a:off x="672069" y="306519"/>
            <a:ext cx="7704000" cy="572700"/>
          </a:xfrm>
          <a:prstGeom prst="rect">
            <a:avLst/>
          </a:prstGeom>
        </p:spPr>
        <p:txBody>
          <a:bodyPr spcFirstLastPara="1" wrap="square" lIns="91425" tIns="91425" rIns="91425" bIns="91425" anchor="t" anchorCtr="0">
            <a:noAutofit/>
          </a:bodyPr>
          <a:lstStyle/>
          <a:p>
            <a:pPr marL="0" lvl="0" indent="0" rtl="0">
              <a:lnSpc>
                <a:spcPct val="107000"/>
              </a:lnSpc>
              <a:spcAft>
                <a:spcPts val="800"/>
              </a:spcAft>
            </a:pPr>
            <a:r>
              <a:rPr lang="en-US" sz="2800" dirty="0" err="1"/>
              <a:t>Comparaison</a:t>
            </a:r>
            <a:r>
              <a:rPr lang="en-US" sz="2800" dirty="0"/>
              <a:t> avec </a:t>
            </a:r>
            <a:r>
              <a:rPr lang="en-US" sz="2800" dirty="0" err="1"/>
              <a:t>l'ANOVA</a:t>
            </a:r>
            <a:r>
              <a:rPr lang="en-US" sz="2800" dirty="0"/>
              <a:t> à un </a:t>
            </a:r>
            <a:r>
              <a:rPr lang="en-US" sz="2800" dirty="0" err="1"/>
              <a:t>facteur</a:t>
            </a:r>
            <a:endParaRPr lang="fr-FR" sz="2800" dirty="0"/>
          </a:p>
        </p:txBody>
      </p:sp>
      <p:pic>
        <p:nvPicPr>
          <p:cNvPr id="19" name="Image 18">
            <a:extLst>
              <a:ext uri="{FF2B5EF4-FFF2-40B4-BE49-F238E27FC236}">
                <a16:creationId xmlns:a16="http://schemas.microsoft.com/office/drawing/2014/main" id="{D09DE8DB-F8A0-51BB-8C6C-D2A7F1EB70B0}"/>
              </a:ext>
            </a:extLst>
          </p:cNvPr>
          <p:cNvPicPr>
            <a:picLocks noChangeAspect="1"/>
          </p:cNvPicPr>
          <p:nvPr/>
        </p:nvPicPr>
        <p:blipFill>
          <a:blip r:embed="rId3"/>
          <a:stretch>
            <a:fillRect/>
          </a:stretch>
        </p:blipFill>
        <p:spPr>
          <a:xfrm>
            <a:off x="1999919" y="3223908"/>
            <a:ext cx="4365518" cy="966188"/>
          </a:xfrm>
          <a:prstGeom prst="rect">
            <a:avLst/>
          </a:prstGeom>
        </p:spPr>
      </p:pic>
      <p:pic>
        <p:nvPicPr>
          <p:cNvPr id="21" name="Image 20">
            <a:extLst>
              <a:ext uri="{FF2B5EF4-FFF2-40B4-BE49-F238E27FC236}">
                <a16:creationId xmlns:a16="http://schemas.microsoft.com/office/drawing/2014/main" id="{D4E8231F-8FA2-A475-8F5A-53920D86A73D}"/>
              </a:ext>
            </a:extLst>
          </p:cNvPr>
          <p:cNvPicPr>
            <a:picLocks noChangeAspect="1"/>
          </p:cNvPicPr>
          <p:nvPr/>
        </p:nvPicPr>
        <p:blipFill>
          <a:blip r:embed="rId4"/>
          <a:stretch>
            <a:fillRect/>
          </a:stretch>
        </p:blipFill>
        <p:spPr>
          <a:xfrm>
            <a:off x="1999919" y="4395898"/>
            <a:ext cx="2076450" cy="285750"/>
          </a:xfrm>
          <a:prstGeom prst="rect">
            <a:avLst/>
          </a:prstGeom>
        </p:spPr>
      </p:pic>
      <p:sp>
        <p:nvSpPr>
          <p:cNvPr id="20" name="TextBox 3">
            <a:extLst>
              <a:ext uri="{FF2B5EF4-FFF2-40B4-BE49-F238E27FC236}">
                <a16:creationId xmlns:a16="http://schemas.microsoft.com/office/drawing/2014/main" id="{2125CDA0-6E4C-B410-B596-E69ADD4E2E39}"/>
              </a:ext>
            </a:extLst>
          </p:cNvPr>
          <p:cNvSpPr txBox="1"/>
          <p:nvPr/>
        </p:nvSpPr>
        <p:spPr>
          <a:xfrm>
            <a:off x="8726007"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44</a:t>
            </a:r>
          </a:p>
        </p:txBody>
      </p:sp>
    </p:spTree>
    <p:extLst>
      <p:ext uri="{BB962C8B-B14F-4D97-AF65-F5344CB8AC3E}">
        <p14:creationId xmlns:p14="http://schemas.microsoft.com/office/powerpoint/2010/main" val="259007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Remarque:</a:t>
            </a:r>
            <a:endParaRPr dirty="0"/>
          </a:p>
        </p:txBody>
      </p:sp>
      <p:sp>
        <p:nvSpPr>
          <p:cNvPr id="857" name="Google Shape;857;p41"/>
          <p:cNvSpPr txBox="1">
            <a:spLocks noGrp="1"/>
          </p:cNvSpPr>
          <p:nvPr>
            <p:ph type="subTitle" idx="3"/>
          </p:nvPr>
        </p:nvSpPr>
        <p:spPr>
          <a:xfrm>
            <a:off x="472222" y="2059038"/>
            <a:ext cx="3844596" cy="6379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600" dirty="0"/>
              <a:t>Test t pour les échantillons appariés</a:t>
            </a:r>
          </a:p>
        </p:txBody>
      </p:sp>
      <p:sp>
        <p:nvSpPr>
          <p:cNvPr id="858" name="Google Shape;858;p41"/>
          <p:cNvSpPr txBox="1">
            <a:spLocks noGrp="1"/>
          </p:cNvSpPr>
          <p:nvPr>
            <p:ph type="subTitle" idx="4"/>
          </p:nvPr>
        </p:nvSpPr>
        <p:spPr>
          <a:xfrm>
            <a:off x="4829774" y="2139876"/>
            <a:ext cx="276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ANOVA </a:t>
            </a:r>
            <a:r>
              <a:rPr lang="fr-FR" sz="1600" dirty="0"/>
              <a:t>à mesures répétées</a:t>
            </a:r>
            <a:r>
              <a:rPr lang="en" sz="1600" dirty="0"/>
              <a:t> </a:t>
            </a:r>
            <a:endParaRPr sz="1600" dirty="0"/>
          </a:p>
        </p:txBody>
      </p:sp>
      <p:sp>
        <p:nvSpPr>
          <p:cNvPr id="2" name="Google Shape;856;p41">
            <a:extLst>
              <a:ext uri="{FF2B5EF4-FFF2-40B4-BE49-F238E27FC236}">
                <a16:creationId xmlns:a16="http://schemas.microsoft.com/office/drawing/2014/main" id="{5EFDB924-FD27-8BEE-0718-FB0924C567BE}"/>
              </a:ext>
            </a:extLst>
          </p:cNvPr>
          <p:cNvSpPr txBox="1">
            <a:spLocks/>
          </p:cNvSpPr>
          <p:nvPr/>
        </p:nvSpPr>
        <p:spPr>
          <a:xfrm>
            <a:off x="1217897" y="1253003"/>
            <a:ext cx="6376977" cy="8060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fr-FR" dirty="0"/>
              <a:t>L'analyse de variance à un facteur avec mesures répétées est l'extension du test t pour échantillons dépendants pour plus de deux groupes.</a:t>
            </a:r>
            <a:endParaRPr lang="en-US" dirty="0"/>
          </a:p>
        </p:txBody>
      </p:sp>
      <p:pic>
        <p:nvPicPr>
          <p:cNvPr id="10" name="Image 9">
            <a:extLst>
              <a:ext uri="{FF2B5EF4-FFF2-40B4-BE49-F238E27FC236}">
                <a16:creationId xmlns:a16="http://schemas.microsoft.com/office/drawing/2014/main" id="{6F2A46D8-52F8-0139-B9CC-23C01A7404B5}"/>
              </a:ext>
            </a:extLst>
          </p:cNvPr>
          <p:cNvPicPr>
            <a:picLocks noChangeAspect="1"/>
          </p:cNvPicPr>
          <p:nvPr/>
        </p:nvPicPr>
        <p:blipFill>
          <a:blip r:embed="rId3"/>
          <a:stretch>
            <a:fillRect/>
          </a:stretch>
        </p:blipFill>
        <p:spPr>
          <a:xfrm>
            <a:off x="1548107" y="2836716"/>
            <a:ext cx="1699379" cy="1937303"/>
          </a:xfrm>
          <a:prstGeom prst="rect">
            <a:avLst/>
          </a:prstGeom>
        </p:spPr>
      </p:pic>
      <p:pic>
        <p:nvPicPr>
          <p:cNvPr id="12" name="Image 11">
            <a:extLst>
              <a:ext uri="{FF2B5EF4-FFF2-40B4-BE49-F238E27FC236}">
                <a16:creationId xmlns:a16="http://schemas.microsoft.com/office/drawing/2014/main" id="{E544FC94-5504-1D1B-ED18-7D4F5EA124F4}"/>
              </a:ext>
            </a:extLst>
          </p:cNvPr>
          <p:cNvPicPr>
            <a:picLocks noChangeAspect="1"/>
          </p:cNvPicPr>
          <p:nvPr/>
        </p:nvPicPr>
        <p:blipFill>
          <a:blip r:embed="rId4"/>
          <a:stretch>
            <a:fillRect/>
          </a:stretch>
        </p:blipFill>
        <p:spPr>
          <a:xfrm>
            <a:off x="4623544" y="2860061"/>
            <a:ext cx="2765099" cy="1913958"/>
          </a:xfrm>
          <a:prstGeom prst="rect">
            <a:avLst/>
          </a:prstGeom>
        </p:spPr>
      </p:pic>
      <p:sp>
        <p:nvSpPr>
          <p:cNvPr id="13" name="Flèche : droite 12">
            <a:extLst>
              <a:ext uri="{FF2B5EF4-FFF2-40B4-BE49-F238E27FC236}">
                <a16:creationId xmlns:a16="http://schemas.microsoft.com/office/drawing/2014/main" id="{09927AD3-3CFA-63CC-F98A-52BBEBC64840}"/>
              </a:ext>
            </a:extLst>
          </p:cNvPr>
          <p:cNvSpPr/>
          <p:nvPr/>
        </p:nvSpPr>
        <p:spPr>
          <a:xfrm>
            <a:off x="3604437" y="3487479"/>
            <a:ext cx="723014" cy="40123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3" name="TextBox 3">
            <a:extLst>
              <a:ext uri="{FF2B5EF4-FFF2-40B4-BE49-F238E27FC236}">
                <a16:creationId xmlns:a16="http://schemas.microsoft.com/office/drawing/2014/main" id="{4F0190D8-84A6-5CDE-6B8E-C052674C70DC}"/>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45</a:t>
            </a:r>
          </a:p>
        </p:txBody>
      </p:sp>
    </p:spTree>
    <p:extLst>
      <p:ext uri="{BB962C8B-B14F-4D97-AF65-F5344CB8AC3E}">
        <p14:creationId xmlns:p14="http://schemas.microsoft.com/office/powerpoint/2010/main" val="1448775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0"/>
          <p:cNvSpPr txBox="1">
            <a:spLocks noGrp="1"/>
          </p:cNvSpPr>
          <p:nvPr>
            <p:ph type="title"/>
          </p:nvPr>
        </p:nvSpPr>
        <p:spPr>
          <a:xfrm>
            <a:off x="509481" y="132886"/>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Exemple pratique:</a:t>
            </a:r>
            <a:endParaRPr dirty="0"/>
          </a:p>
        </p:txBody>
      </p:sp>
      <p:sp>
        <p:nvSpPr>
          <p:cNvPr id="843" name="Google Shape;843;p40"/>
          <p:cNvSpPr txBox="1">
            <a:spLocks noGrp="1"/>
          </p:cNvSpPr>
          <p:nvPr>
            <p:ph type="subTitle" idx="1"/>
          </p:nvPr>
        </p:nvSpPr>
        <p:spPr>
          <a:xfrm>
            <a:off x="138133" y="808071"/>
            <a:ext cx="8261587" cy="2761382"/>
          </a:xfrm>
          <a:prstGeom prst="rect">
            <a:avLst/>
          </a:prstGeom>
        </p:spPr>
        <p:txBody>
          <a:bodyPr spcFirstLastPara="1" wrap="square" lIns="91425" tIns="91425" rIns="91425" bIns="91425" anchor="t" anchorCtr="0">
            <a:noAutofit/>
          </a:bodyPr>
          <a:lstStyle/>
          <a:p>
            <a:r>
              <a:rPr lang="fr-FR" dirty="0"/>
              <a:t>Les chercheurs souhaitent tester un nouveau médicament anti-anxiété. Ils mesurent l'anxiété de 7 participants trois fois : une fois avant de prendre le médicament, une fois une semaine après avoir pris le médicament, et une fois deux semaines après avoir pris le médicament. L'anxiété est évaluée sur une échelle de 1 à 10, 10 représentant une "anxiété élevée" et 1 représentant une "faible anxiété". Y a-t-il des différences entre les trois conditions en utilisant un alpha de 0,05 ?</a:t>
            </a:r>
          </a:p>
        </p:txBody>
      </p:sp>
      <p:sp>
        <p:nvSpPr>
          <p:cNvPr id="844" name="Google Shape;844;p40"/>
          <p:cNvSpPr/>
          <p:nvPr/>
        </p:nvSpPr>
        <p:spPr>
          <a:xfrm>
            <a:off x="1161525" y="3043000"/>
            <a:ext cx="213900" cy="2139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40"/>
          <p:cNvGrpSpPr/>
          <p:nvPr/>
        </p:nvGrpSpPr>
        <p:grpSpPr>
          <a:xfrm>
            <a:off x="307590" y="3569453"/>
            <a:ext cx="46523" cy="46523"/>
            <a:chOff x="3262950" y="539500"/>
            <a:chExt cx="58800" cy="58800"/>
          </a:xfrm>
        </p:grpSpPr>
        <p:sp>
          <p:nvSpPr>
            <p:cNvPr id="846" name="Google Shape;846;p4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40"/>
          <p:cNvSpPr/>
          <p:nvPr/>
        </p:nvSpPr>
        <p:spPr>
          <a:xfrm>
            <a:off x="7231725" y="380527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au 1">
            <a:extLst>
              <a:ext uri="{FF2B5EF4-FFF2-40B4-BE49-F238E27FC236}">
                <a16:creationId xmlns:a16="http://schemas.microsoft.com/office/drawing/2014/main" id="{018DC93F-AE39-7F2F-3F42-B8C21A65C041}"/>
              </a:ext>
            </a:extLst>
          </p:cNvPr>
          <p:cNvGraphicFramePr>
            <a:graphicFrameLocks noGrp="1"/>
          </p:cNvGraphicFramePr>
          <p:nvPr>
            <p:extLst>
              <p:ext uri="{D42A27DB-BD31-4B8C-83A1-F6EECF244321}">
                <p14:modId xmlns:p14="http://schemas.microsoft.com/office/powerpoint/2010/main" val="1820422958"/>
              </p:ext>
            </p:extLst>
          </p:nvPr>
        </p:nvGraphicFramePr>
        <p:xfrm>
          <a:off x="1561626" y="2380434"/>
          <a:ext cx="5153535" cy="2583008"/>
        </p:xfrm>
        <a:graphic>
          <a:graphicData uri="http://schemas.openxmlformats.org/drawingml/2006/table">
            <a:tbl>
              <a:tblPr firstRow="1" bandRow="1">
                <a:tableStyleId>{5202B0CA-FC54-4496-8BCA-5EF66A818D29}</a:tableStyleId>
              </a:tblPr>
              <a:tblGrid>
                <a:gridCol w="1717845">
                  <a:extLst>
                    <a:ext uri="{9D8B030D-6E8A-4147-A177-3AD203B41FA5}">
                      <a16:colId xmlns:a16="http://schemas.microsoft.com/office/drawing/2014/main" val="1133173635"/>
                    </a:ext>
                  </a:extLst>
                </a:gridCol>
                <a:gridCol w="1717845">
                  <a:extLst>
                    <a:ext uri="{9D8B030D-6E8A-4147-A177-3AD203B41FA5}">
                      <a16:colId xmlns:a16="http://schemas.microsoft.com/office/drawing/2014/main" val="3631722562"/>
                    </a:ext>
                  </a:extLst>
                </a:gridCol>
                <a:gridCol w="1717845">
                  <a:extLst>
                    <a:ext uri="{9D8B030D-6E8A-4147-A177-3AD203B41FA5}">
                      <a16:colId xmlns:a16="http://schemas.microsoft.com/office/drawing/2014/main" val="2425718780"/>
                    </a:ext>
                  </a:extLst>
                </a:gridCol>
              </a:tblGrid>
              <a:tr h="322876">
                <a:tc>
                  <a:txBody>
                    <a:bodyPr/>
                    <a:lstStyle/>
                    <a:p>
                      <a:pPr algn="ctr"/>
                      <a:r>
                        <a:rPr lang="fr-FR" sz="1400" b="0" u="none" strike="noStrike" cap="none" dirty="0">
                          <a:solidFill>
                            <a:schemeClr val="accent3"/>
                          </a:solidFill>
                          <a:sym typeface="Nunito"/>
                        </a:rPr>
                        <a:t>Avant</a:t>
                      </a:r>
                      <a:endParaRPr lang="fr-FR" sz="1400" b="0" i="0" u="none" strike="noStrike" cap="none" dirty="0">
                        <a:solidFill>
                          <a:schemeClr val="accent3"/>
                        </a:solidFill>
                        <a:latin typeface="Nunito"/>
                        <a:sym typeface="Nunito"/>
                      </a:endParaRPr>
                    </a:p>
                  </a:txBody>
                  <a:tcPr/>
                </a:tc>
                <a:tc>
                  <a:txBody>
                    <a:bodyPr/>
                    <a:lstStyle/>
                    <a:p>
                      <a:pPr algn="ctr"/>
                      <a:r>
                        <a:rPr lang="fr-FR" sz="1400" b="0" u="none" strike="noStrike" cap="none" dirty="0">
                          <a:solidFill>
                            <a:schemeClr val="accent3"/>
                          </a:solidFill>
                          <a:sym typeface="Arial"/>
                        </a:rPr>
                        <a:t>semaine1</a:t>
                      </a:r>
                      <a:endParaRPr lang="fr-FR" sz="1400" b="0" i="0" u="none" strike="noStrike" cap="none" dirty="0">
                        <a:solidFill>
                          <a:schemeClr val="accent3"/>
                        </a:solidFill>
                        <a:latin typeface="Nunito"/>
                        <a:cs typeface="Arial"/>
                        <a:sym typeface="Arial"/>
                      </a:endParaRPr>
                    </a:p>
                  </a:txBody>
                  <a:tcPr/>
                </a:tc>
                <a:tc>
                  <a:txBody>
                    <a:bodyPr/>
                    <a:lstStyle/>
                    <a:p>
                      <a:pPr algn="ctr"/>
                      <a:r>
                        <a:rPr lang="fr-FR" sz="1400" b="0" u="none" strike="noStrike" cap="none" dirty="0">
                          <a:solidFill>
                            <a:schemeClr val="accent3"/>
                          </a:solidFill>
                          <a:sym typeface="Arial"/>
                        </a:rPr>
                        <a:t>semaine2</a:t>
                      </a:r>
                      <a:endParaRPr lang="fr-FR" sz="1400" b="0" i="0" u="none" strike="noStrike" cap="none" dirty="0">
                        <a:solidFill>
                          <a:schemeClr val="accent3"/>
                        </a:solidFill>
                        <a:latin typeface="Nunito"/>
                        <a:cs typeface="Arial"/>
                        <a:sym typeface="Arial"/>
                      </a:endParaRPr>
                    </a:p>
                  </a:txBody>
                  <a:tcPr/>
                </a:tc>
                <a:extLst>
                  <a:ext uri="{0D108BD9-81ED-4DB2-BD59-A6C34878D82A}">
                    <a16:rowId xmlns:a16="http://schemas.microsoft.com/office/drawing/2014/main" val="715649034"/>
                  </a:ext>
                </a:extLst>
              </a:tr>
              <a:tr h="322876">
                <a:tc>
                  <a:txBody>
                    <a:bodyPr/>
                    <a:lstStyle/>
                    <a:p>
                      <a:pPr algn="ctr"/>
                      <a:r>
                        <a:rPr lang="fr-FR" sz="1400" b="0" u="none" strike="noStrike" cap="none" dirty="0">
                          <a:solidFill>
                            <a:schemeClr val="dk1"/>
                          </a:solidFill>
                          <a:sym typeface="Arial"/>
                        </a:rPr>
                        <a:t>9</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7</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4</a:t>
                      </a:r>
                      <a:endParaRPr lang="fr-FR" sz="1400" b="0" i="0" u="none" strike="noStrike" cap="none" dirty="0">
                        <a:solidFill>
                          <a:schemeClr val="dk1"/>
                        </a:solidFill>
                        <a:latin typeface="Nunito"/>
                        <a:cs typeface="Arial"/>
                        <a:sym typeface="Arial"/>
                      </a:endParaRPr>
                    </a:p>
                  </a:txBody>
                  <a:tcPr/>
                </a:tc>
                <a:extLst>
                  <a:ext uri="{0D108BD9-81ED-4DB2-BD59-A6C34878D82A}">
                    <a16:rowId xmlns:a16="http://schemas.microsoft.com/office/drawing/2014/main" val="2474352267"/>
                  </a:ext>
                </a:extLst>
              </a:tr>
              <a:tr h="322876">
                <a:tc>
                  <a:txBody>
                    <a:bodyPr/>
                    <a:lstStyle/>
                    <a:p>
                      <a:pPr algn="ctr"/>
                      <a:r>
                        <a:rPr lang="fr-FR" sz="1400" b="0" u="none" strike="noStrike" cap="none" dirty="0">
                          <a:solidFill>
                            <a:schemeClr val="dk1"/>
                          </a:solidFill>
                          <a:sym typeface="Arial"/>
                        </a:rPr>
                        <a:t>8</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6</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3</a:t>
                      </a:r>
                      <a:endParaRPr lang="fr-FR" sz="1400" b="0" i="0" u="none" strike="noStrike" cap="none" dirty="0">
                        <a:solidFill>
                          <a:schemeClr val="dk1"/>
                        </a:solidFill>
                        <a:latin typeface="Nunito"/>
                        <a:cs typeface="Arial"/>
                        <a:sym typeface="Arial"/>
                      </a:endParaRPr>
                    </a:p>
                  </a:txBody>
                  <a:tcPr/>
                </a:tc>
                <a:extLst>
                  <a:ext uri="{0D108BD9-81ED-4DB2-BD59-A6C34878D82A}">
                    <a16:rowId xmlns:a16="http://schemas.microsoft.com/office/drawing/2014/main" val="4287022403"/>
                  </a:ext>
                </a:extLst>
              </a:tr>
              <a:tr h="322876">
                <a:tc>
                  <a:txBody>
                    <a:bodyPr/>
                    <a:lstStyle/>
                    <a:p>
                      <a:pPr algn="ctr"/>
                      <a:r>
                        <a:rPr lang="fr-FR" sz="1400" b="0" u="none" strike="noStrike" cap="none" dirty="0">
                          <a:solidFill>
                            <a:schemeClr val="dk1"/>
                          </a:solidFill>
                          <a:sym typeface="Arial"/>
                        </a:rPr>
                        <a:t>7</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6</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2</a:t>
                      </a:r>
                      <a:endParaRPr lang="fr-FR" sz="1400" b="0" i="0" u="none" strike="noStrike" cap="none" dirty="0">
                        <a:solidFill>
                          <a:schemeClr val="dk1"/>
                        </a:solidFill>
                        <a:latin typeface="Nunito"/>
                        <a:cs typeface="Arial"/>
                        <a:sym typeface="Arial"/>
                      </a:endParaRPr>
                    </a:p>
                  </a:txBody>
                  <a:tcPr/>
                </a:tc>
                <a:extLst>
                  <a:ext uri="{0D108BD9-81ED-4DB2-BD59-A6C34878D82A}">
                    <a16:rowId xmlns:a16="http://schemas.microsoft.com/office/drawing/2014/main" val="3866355852"/>
                  </a:ext>
                </a:extLst>
              </a:tr>
              <a:tr h="322876">
                <a:tc>
                  <a:txBody>
                    <a:bodyPr/>
                    <a:lstStyle/>
                    <a:p>
                      <a:pPr algn="ctr"/>
                      <a:r>
                        <a:rPr lang="fr-FR" sz="1400" b="0" u="none" strike="noStrike" cap="none" dirty="0">
                          <a:solidFill>
                            <a:schemeClr val="dk1"/>
                          </a:solidFill>
                          <a:sym typeface="Arial"/>
                        </a:rPr>
                        <a:t>8</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7</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3</a:t>
                      </a:r>
                      <a:endParaRPr lang="fr-FR" sz="1400" b="0" i="0" u="none" strike="noStrike" cap="none" dirty="0">
                        <a:solidFill>
                          <a:schemeClr val="dk1"/>
                        </a:solidFill>
                        <a:latin typeface="Nunito"/>
                        <a:cs typeface="Arial"/>
                        <a:sym typeface="Arial"/>
                      </a:endParaRPr>
                    </a:p>
                  </a:txBody>
                  <a:tcPr/>
                </a:tc>
                <a:extLst>
                  <a:ext uri="{0D108BD9-81ED-4DB2-BD59-A6C34878D82A}">
                    <a16:rowId xmlns:a16="http://schemas.microsoft.com/office/drawing/2014/main" val="1332672242"/>
                  </a:ext>
                </a:extLst>
              </a:tr>
              <a:tr h="322876">
                <a:tc>
                  <a:txBody>
                    <a:bodyPr/>
                    <a:lstStyle/>
                    <a:p>
                      <a:pPr algn="ctr"/>
                      <a:r>
                        <a:rPr lang="fr-FR" sz="1400" b="0" u="none" strike="noStrike" cap="none" dirty="0">
                          <a:solidFill>
                            <a:schemeClr val="dk1"/>
                          </a:solidFill>
                          <a:sym typeface="Arial"/>
                        </a:rPr>
                        <a:t>8</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8</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4</a:t>
                      </a:r>
                      <a:endParaRPr lang="fr-FR" sz="1400" b="0" i="0" u="none" strike="noStrike" cap="none" dirty="0">
                        <a:solidFill>
                          <a:schemeClr val="dk1"/>
                        </a:solidFill>
                        <a:latin typeface="Nunito"/>
                        <a:cs typeface="Arial"/>
                        <a:sym typeface="Arial"/>
                      </a:endParaRPr>
                    </a:p>
                  </a:txBody>
                  <a:tcPr/>
                </a:tc>
                <a:extLst>
                  <a:ext uri="{0D108BD9-81ED-4DB2-BD59-A6C34878D82A}">
                    <a16:rowId xmlns:a16="http://schemas.microsoft.com/office/drawing/2014/main" val="1769719407"/>
                  </a:ext>
                </a:extLst>
              </a:tr>
              <a:tr h="322876">
                <a:tc>
                  <a:txBody>
                    <a:bodyPr/>
                    <a:lstStyle/>
                    <a:p>
                      <a:pPr algn="ctr"/>
                      <a:r>
                        <a:rPr lang="fr-FR" sz="1400" b="0" u="none" strike="noStrike" cap="none" dirty="0">
                          <a:solidFill>
                            <a:schemeClr val="dk1"/>
                          </a:solidFill>
                          <a:sym typeface="Arial"/>
                        </a:rPr>
                        <a:t>9</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7</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3</a:t>
                      </a:r>
                      <a:endParaRPr lang="fr-FR" sz="1400" b="0" i="0" u="none" strike="noStrike" cap="none" dirty="0">
                        <a:solidFill>
                          <a:schemeClr val="dk1"/>
                        </a:solidFill>
                        <a:latin typeface="Nunito"/>
                        <a:cs typeface="Arial"/>
                        <a:sym typeface="Arial"/>
                      </a:endParaRPr>
                    </a:p>
                  </a:txBody>
                  <a:tcPr/>
                </a:tc>
                <a:extLst>
                  <a:ext uri="{0D108BD9-81ED-4DB2-BD59-A6C34878D82A}">
                    <a16:rowId xmlns:a16="http://schemas.microsoft.com/office/drawing/2014/main" val="883962960"/>
                  </a:ext>
                </a:extLst>
              </a:tr>
              <a:tr h="322876">
                <a:tc>
                  <a:txBody>
                    <a:bodyPr/>
                    <a:lstStyle/>
                    <a:p>
                      <a:pPr algn="ctr"/>
                      <a:r>
                        <a:rPr lang="fr-FR" sz="1400" b="0" u="none" strike="noStrike" cap="none" dirty="0">
                          <a:solidFill>
                            <a:schemeClr val="dk1"/>
                          </a:solidFill>
                          <a:sym typeface="Arial"/>
                        </a:rPr>
                        <a:t>8</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6</a:t>
                      </a:r>
                      <a:endParaRPr lang="fr-FR" sz="1400" b="0" i="0" u="none" strike="noStrike" cap="none" dirty="0">
                        <a:solidFill>
                          <a:schemeClr val="dk1"/>
                        </a:solidFill>
                        <a:latin typeface="Nunito"/>
                        <a:cs typeface="Arial"/>
                        <a:sym typeface="Arial"/>
                      </a:endParaRPr>
                    </a:p>
                  </a:txBody>
                  <a:tcPr/>
                </a:tc>
                <a:tc>
                  <a:txBody>
                    <a:bodyPr/>
                    <a:lstStyle/>
                    <a:p>
                      <a:pPr algn="ctr"/>
                      <a:r>
                        <a:rPr lang="fr-FR" sz="1400" b="0" u="none" strike="noStrike" cap="none" dirty="0">
                          <a:solidFill>
                            <a:schemeClr val="dk1"/>
                          </a:solidFill>
                          <a:sym typeface="Arial"/>
                        </a:rPr>
                        <a:t>2</a:t>
                      </a:r>
                      <a:endParaRPr lang="fr-FR" sz="1400" b="0" i="0" u="none" strike="noStrike" cap="none" dirty="0">
                        <a:solidFill>
                          <a:schemeClr val="dk1"/>
                        </a:solidFill>
                        <a:latin typeface="Nunito"/>
                        <a:cs typeface="Arial"/>
                        <a:sym typeface="Arial"/>
                      </a:endParaRPr>
                    </a:p>
                  </a:txBody>
                  <a:tcPr/>
                </a:tc>
                <a:extLst>
                  <a:ext uri="{0D108BD9-81ED-4DB2-BD59-A6C34878D82A}">
                    <a16:rowId xmlns:a16="http://schemas.microsoft.com/office/drawing/2014/main" val="668590549"/>
                  </a:ext>
                </a:extLst>
              </a:tr>
            </a:tbl>
          </a:graphicData>
        </a:graphic>
      </p:graphicFrame>
      <p:sp>
        <p:nvSpPr>
          <p:cNvPr id="3" name="TextBox 3">
            <a:extLst>
              <a:ext uri="{FF2B5EF4-FFF2-40B4-BE49-F238E27FC236}">
                <a16:creationId xmlns:a16="http://schemas.microsoft.com/office/drawing/2014/main" id="{8209A70C-972E-8D59-0BC2-E3E61B4AD557}"/>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46</a:t>
            </a:r>
          </a:p>
        </p:txBody>
      </p:sp>
    </p:spTree>
    <p:extLst>
      <p:ext uri="{BB962C8B-B14F-4D97-AF65-F5344CB8AC3E}">
        <p14:creationId xmlns:p14="http://schemas.microsoft.com/office/powerpoint/2010/main" val="2537813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6"/>
          <p:cNvSpPr/>
          <p:nvPr/>
        </p:nvSpPr>
        <p:spPr>
          <a:xfrm>
            <a:off x="3661283" y="1240813"/>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6485899" y="1229234"/>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2353023" y="2862368"/>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5125535" y="2870543"/>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t>Rappel: les étapes de résolution</a:t>
            </a:r>
            <a:endParaRPr dirty="0">
              <a:solidFill>
                <a:srgbClr val="0D4568"/>
              </a:solidFill>
            </a:endParaRPr>
          </a:p>
        </p:txBody>
      </p:sp>
      <p:sp>
        <p:nvSpPr>
          <p:cNvPr id="640" name="Google Shape;640;p36"/>
          <p:cNvSpPr txBox="1">
            <a:spLocks noGrp="1"/>
          </p:cNvSpPr>
          <p:nvPr>
            <p:ph type="title" idx="8"/>
          </p:nvPr>
        </p:nvSpPr>
        <p:spPr>
          <a:xfrm>
            <a:off x="2353023" y="295356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41" name="Google Shape;641;p36"/>
          <p:cNvSpPr txBox="1">
            <a:spLocks noGrp="1"/>
          </p:cNvSpPr>
          <p:nvPr>
            <p:ph type="title" idx="9"/>
          </p:nvPr>
        </p:nvSpPr>
        <p:spPr>
          <a:xfrm>
            <a:off x="3657539" y="133201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42" name="Google Shape;642;p36"/>
          <p:cNvSpPr txBox="1">
            <a:spLocks noGrp="1"/>
          </p:cNvSpPr>
          <p:nvPr>
            <p:ph type="title" idx="13"/>
          </p:nvPr>
        </p:nvSpPr>
        <p:spPr>
          <a:xfrm>
            <a:off x="5125535" y="295514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643" name="Google Shape;643;p36"/>
          <p:cNvSpPr txBox="1">
            <a:spLocks noGrp="1"/>
          </p:cNvSpPr>
          <p:nvPr>
            <p:ph type="title" idx="14"/>
          </p:nvPr>
        </p:nvSpPr>
        <p:spPr>
          <a:xfrm>
            <a:off x="6478399" y="132043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45" name="Google Shape;645;p36"/>
          <p:cNvSpPr txBox="1">
            <a:spLocks noGrp="1"/>
          </p:cNvSpPr>
          <p:nvPr>
            <p:ph type="subTitle" idx="16"/>
          </p:nvPr>
        </p:nvSpPr>
        <p:spPr>
          <a:xfrm>
            <a:off x="411123" y="203739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200" b="1" dirty="0"/>
              <a:t>Définir les hypothèses nulle et alternative</a:t>
            </a:r>
            <a:endParaRPr lang="fr-FR" sz="1600" dirty="0"/>
          </a:p>
        </p:txBody>
      </p:sp>
      <p:sp>
        <p:nvSpPr>
          <p:cNvPr id="646" name="Google Shape;646;p36"/>
          <p:cNvSpPr txBox="1">
            <a:spLocks noGrp="1"/>
          </p:cNvSpPr>
          <p:nvPr>
            <p:ph type="subTitle" idx="17"/>
          </p:nvPr>
        </p:nvSpPr>
        <p:spPr>
          <a:xfrm>
            <a:off x="3025445" y="1836487"/>
            <a:ext cx="2305500" cy="484800"/>
          </a:xfrm>
          <a:prstGeom prst="rect">
            <a:avLst/>
          </a:prstGeom>
        </p:spPr>
        <p:txBody>
          <a:bodyPr spcFirstLastPara="1" wrap="square" lIns="91425" tIns="91425" rIns="91425" bIns="91425" anchor="b" anchorCtr="0">
            <a:noAutofit/>
          </a:bodyPr>
          <a:lstStyle/>
          <a:p>
            <a:pPr marL="0" indent="0" algn="ctr"/>
            <a:r>
              <a:rPr lang="fr-FR" sz="1200" dirty="0">
                <a:solidFill>
                  <a:srgbClr val="0D4568"/>
                </a:solidFill>
              </a:rPr>
              <a:t>Calculer les degrés de liberté</a:t>
            </a:r>
          </a:p>
        </p:txBody>
      </p:sp>
      <p:sp>
        <p:nvSpPr>
          <p:cNvPr id="647" name="Google Shape;647;p36"/>
          <p:cNvSpPr txBox="1">
            <a:spLocks noGrp="1"/>
          </p:cNvSpPr>
          <p:nvPr>
            <p:ph type="subTitle" idx="18"/>
          </p:nvPr>
        </p:nvSpPr>
        <p:spPr>
          <a:xfrm>
            <a:off x="5852735" y="1859234"/>
            <a:ext cx="2305500" cy="484800"/>
          </a:xfrm>
          <a:prstGeom prst="rect">
            <a:avLst/>
          </a:prstGeom>
        </p:spPr>
        <p:txBody>
          <a:bodyPr spcFirstLastPara="1" wrap="square" lIns="91425" tIns="91425" rIns="91425" bIns="91425" anchor="b" anchorCtr="0">
            <a:noAutofit/>
          </a:bodyPr>
          <a:lstStyle/>
          <a:p>
            <a:pPr marL="0" indent="0" algn="ctr"/>
            <a:r>
              <a:rPr lang="fr-FR" sz="1200" dirty="0">
                <a:solidFill>
                  <a:srgbClr val="0D4568"/>
                </a:solidFill>
              </a:rPr>
              <a:t>Énoncer la règle de décision</a:t>
            </a:r>
            <a:endParaRPr sz="1200" dirty="0">
              <a:solidFill>
                <a:srgbClr val="0D4568"/>
              </a:solidFill>
            </a:endParaRPr>
          </a:p>
        </p:txBody>
      </p:sp>
      <p:sp>
        <p:nvSpPr>
          <p:cNvPr id="648" name="Google Shape;648;p36"/>
          <p:cNvSpPr txBox="1">
            <a:spLocks noGrp="1"/>
          </p:cNvSpPr>
          <p:nvPr>
            <p:ph type="subTitle" idx="19"/>
          </p:nvPr>
        </p:nvSpPr>
        <p:spPr>
          <a:xfrm>
            <a:off x="1563873" y="3541859"/>
            <a:ext cx="2305500" cy="484800"/>
          </a:xfrm>
          <a:prstGeom prst="rect">
            <a:avLst/>
          </a:prstGeom>
        </p:spPr>
        <p:txBody>
          <a:bodyPr spcFirstLastPara="1" wrap="square" lIns="91425" tIns="91425" rIns="91425" bIns="91425" anchor="b" anchorCtr="0">
            <a:noAutofit/>
          </a:bodyPr>
          <a:lstStyle/>
          <a:p>
            <a:pPr marL="0" indent="0" algn="ctr"/>
            <a:r>
              <a:rPr lang="fr-FR" sz="1200" dirty="0">
                <a:solidFill>
                  <a:srgbClr val="0D4568"/>
                </a:solidFill>
              </a:rPr>
              <a:t>Calculer la statistique de test</a:t>
            </a:r>
            <a:endParaRPr sz="1200" dirty="0">
              <a:solidFill>
                <a:srgbClr val="0D4568"/>
              </a:solidFill>
            </a:endParaRPr>
          </a:p>
        </p:txBody>
      </p:sp>
      <p:sp>
        <p:nvSpPr>
          <p:cNvPr id="649" name="Google Shape;649;p36"/>
          <p:cNvSpPr txBox="1">
            <a:spLocks noGrp="1"/>
          </p:cNvSpPr>
          <p:nvPr>
            <p:ph type="subTitle" idx="20"/>
          </p:nvPr>
        </p:nvSpPr>
        <p:spPr>
          <a:xfrm>
            <a:off x="4336385" y="3542252"/>
            <a:ext cx="2305500" cy="484800"/>
          </a:xfrm>
          <a:prstGeom prst="rect">
            <a:avLst/>
          </a:prstGeom>
        </p:spPr>
        <p:txBody>
          <a:bodyPr spcFirstLastPara="1" wrap="square" lIns="91425" tIns="91425" rIns="91425" bIns="91425" anchor="b" anchorCtr="0">
            <a:noAutofit/>
          </a:bodyPr>
          <a:lstStyle/>
          <a:p>
            <a:pPr marL="0" indent="0" algn="ctr"/>
            <a:r>
              <a:rPr lang="fr-FR" sz="1200" dirty="0">
                <a:solidFill>
                  <a:srgbClr val="0D4568"/>
                </a:solidFill>
              </a:rPr>
              <a:t>Interprétation</a:t>
            </a:r>
            <a:endParaRPr sz="1200" dirty="0">
              <a:solidFill>
                <a:srgbClr val="0D4568"/>
              </a:solidFill>
            </a:endParaRPr>
          </a:p>
        </p:txBody>
      </p:sp>
      <p:sp>
        <p:nvSpPr>
          <p:cNvPr id="651" name="Google Shape;651;p36"/>
          <p:cNvSpPr/>
          <p:nvPr/>
        </p:nvSpPr>
        <p:spPr>
          <a:xfrm>
            <a:off x="1204023" y="1263203"/>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txBox="1">
            <a:spLocks noGrp="1"/>
          </p:cNvSpPr>
          <p:nvPr>
            <p:ph type="title" idx="7"/>
          </p:nvPr>
        </p:nvSpPr>
        <p:spPr>
          <a:xfrm>
            <a:off x="1196523" y="134558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 name="TextBox 3">
            <a:extLst>
              <a:ext uri="{FF2B5EF4-FFF2-40B4-BE49-F238E27FC236}">
                <a16:creationId xmlns:a16="http://schemas.microsoft.com/office/drawing/2014/main" id="{53733C3C-5EBB-5F50-F2FE-B312AFE85D67}"/>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47</a:t>
            </a:r>
          </a:p>
        </p:txBody>
      </p:sp>
    </p:spTree>
    <p:extLst>
      <p:ext uri="{BB962C8B-B14F-4D97-AF65-F5344CB8AC3E}">
        <p14:creationId xmlns:p14="http://schemas.microsoft.com/office/powerpoint/2010/main" val="2623877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8"/>
          <p:cNvSpPr txBox="1">
            <a:spLocks noGrp="1"/>
          </p:cNvSpPr>
          <p:nvPr>
            <p:ph type="title"/>
          </p:nvPr>
        </p:nvSpPr>
        <p:spPr>
          <a:xfrm>
            <a:off x="720000" y="445025"/>
            <a:ext cx="2312349" cy="572700"/>
          </a:xfrm>
          <a:prstGeom prst="rect">
            <a:avLst/>
          </a:prstGeom>
        </p:spPr>
        <p:txBody>
          <a:bodyPr spcFirstLastPara="1" wrap="square" lIns="91425" tIns="91425" rIns="91425" bIns="91425" anchor="t" anchorCtr="0">
            <a:noAutofit/>
          </a:bodyPr>
          <a:lstStyle/>
          <a:p>
            <a:r>
              <a:rPr lang="en" dirty="0"/>
              <a:t>Objectif :</a:t>
            </a:r>
            <a:endParaRPr dirty="0"/>
          </a:p>
        </p:txBody>
      </p:sp>
      <p:sp>
        <p:nvSpPr>
          <p:cNvPr id="746" name="Google Shape;746;p38"/>
          <p:cNvSpPr txBox="1">
            <a:spLocks noGrp="1"/>
          </p:cNvSpPr>
          <p:nvPr>
            <p:ph type="subTitle" idx="2"/>
          </p:nvPr>
        </p:nvSpPr>
        <p:spPr>
          <a:xfrm>
            <a:off x="719475" y="1224814"/>
            <a:ext cx="7878738" cy="1164304"/>
          </a:xfrm>
          <a:prstGeom prst="rect">
            <a:avLst/>
          </a:prstGeom>
        </p:spPr>
        <p:txBody>
          <a:bodyPr spcFirstLastPara="1" wrap="square" lIns="91425" tIns="91425" rIns="91425" bIns="91425" anchor="t" anchorCtr="0">
            <a:noAutofit/>
          </a:bodyPr>
          <a:lstStyle/>
          <a:p>
            <a:pPr marL="0" indent="0">
              <a:lnSpc>
                <a:spcPct val="114999"/>
              </a:lnSpc>
            </a:pPr>
            <a:r>
              <a:rPr lang="en" b="1" dirty="0"/>
              <a:t>La problématique</a:t>
            </a:r>
            <a:r>
              <a:rPr lang="en" dirty="0"/>
              <a:t> de l’ANOVA consiste à utiliser les moyennes observées sur les échantillons pour conclure à des différences significatives sur les moyennes dans les sous-populations.</a:t>
            </a:r>
            <a:endParaRPr lang="en-US" dirty="0"/>
          </a:p>
          <a:p>
            <a:pPr marL="0" indent="0">
              <a:lnSpc>
                <a:spcPct val="114999"/>
              </a:lnSpc>
            </a:pPr>
            <a:endParaRPr lang="en" dirty="0"/>
          </a:p>
          <a:p>
            <a:pPr marL="0" indent="0">
              <a:lnSpc>
                <a:spcPct val="114999"/>
              </a:lnSpc>
            </a:pPr>
            <a:r>
              <a:rPr lang="en" b="1" dirty="0"/>
              <a:t>L’objectif</a:t>
            </a:r>
            <a:r>
              <a:rPr lang="en" dirty="0"/>
              <a:t> de ANOVA: étudier l’effet des variables qualitatives sur une variable quantitative.</a:t>
            </a:r>
          </a:p>
          <a:p>
            <a:pPr marL="0" indent="0">
              <a:lnSpc>
                <a:spcPct val="114999"/>
              </a:lnSpc>
            </a:pPr>
            <a:endParaRPr lang="en" dirty="0"/>
          </a:p>
          <a:p>
            <a:pPr marL="0" indent="0">
              <a:lnSpc>
                <a:spcPct val="114999"/>
              </a:lnSpc>
            </a:pPr>
            <a:endParaRPr lang="en" dirty="0"/>
          </a:p>
          <a:p>
            <a:pPr marL="0" indent="0">
              <a:lnSpc>
                <a:spcPct val="114999"/>
              </a:lnSpc>
            </a:pPr>
            <a:endParaRPr lang="en" dirty="0"/>
          </a:p>
          <a:p>
            <a:pPr marL="0" indent="0">
              <a:lnSpc>
                <a:spcPct val="114999"/>
              </a:lnSpc>
            </a:pPr>
            <a:endParaRPr lang="en" dirty="0"/>
          </a:p>
        </p:txBody>
      </p:sp>
      <p:sp>
        <p:nvSpPr>
          <p:cNvPr id="4" name="Google Shape;746;p38">
            <a:extLst>
              <a:ext uri="{FF2B5EF4-FFF2-40B4-BE49-F238E27FC236}">
                <a16:creationId xmlns:a16="http://schemas.microsoft.com/office/drawing/2014/main" id="{4DA73303-4C7F-522E-7FEF-C85B6F78CB71}"/>
              </a:ext>
            </a:extLst>
          </p:cNvPr>
          <p:cNvSpPr txBox="1">
            <a:spLocks/>
          </p:cNvSpPr>
          <p:nvPr/>
        </p:nvSpPr>
        <p:spPr>
          <a:xfrm>
            <a:off x="761727" y="2565334"/>
            <a:ext cx="7878738" cy="5401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a:t>        Comparer les </a:t>
            </a:r>
            <a:r>
              <a:rPr lang="en" err="1"/>
              <a:t>moyennes</a:t>
            </a:r>
            <a:r>
              <a:rPr lang="en"/>
              <a:t> de </a:t>
            </a:r>
            <a:r>
              <a:rPr lang="en" err="1"/>
              <a:t>plusieurs</a:t>
            </a:r>
            <a:r>
              <a:rPr lang="en"/>
              <a:t> variables </a:t>
            </a:r>
            <a:r>
              <a:rPr lang="en" err="1"/>
              <a:t>aléatoires</a:t>
            </a:r>
            <a:r>
              <a:rPr lang="en"/>
              <a:t> </a:t>
            </a:r>
            <a:r>
              <a:rPr lang="en" err="1"/>
              <a:t>indépendantes</a:t>
            </a:r>
            <a:r>
              <a:rPr lang="en"/>
              <a:t> </a:t>
            </a:r>
            <a:r>
              <a:rPr lang="en" err="1"/>
              <a:t>gaussiennes</a:t>
            </a:r>
            <a:r>
              <a:rPr lang="en"/>
              <a:t> de </a:t>
            </a:r>
            <a:r>
              <a:rPr lang="en" err="1"/>
              <a:t>même</a:t>
            </a:r>
            <a:r>
              <a:rPr lang="en"/>
              <a:t> variance. </a:t>
            </a:r>
            <a:endParaRPr lang="en-US"/>
          </a:p>
          <a:p>
            <a:pPr marL="0" indent="0">
              <a:lnSpc>
                <a:spcPct val="114999"/>
              </a:lnSpc>
            </a:pPr>
            <a:endParaRPr lang="en"/>
          </a:p>
          <a:p>
            <a:pPr marL="0" indent="0">
              <a:lnSpc>
                <a:spcPct val="114999"/>
              </a:lnSpc>
            </a:pPr>
            <a:r>
              <a:rPr lang="en"/>
              <a:t>   </a:t>
            </a:r>
          </a:p>
          <a:p>
            <a:pPr marL="0" indent="0">
              <a:lnSpc>
                <a:spcPct val="114999"/>
              </a:lnSpc>
            </a:pPr>
            <a:r>
              <a:rPr lang="en"/>
              <a:t>   </a:t>
            </a:r>
          </a:p>
        </p:txBody>
      </p:sp>
      <p:sp>
        <p:nvSpPr>
          <p:cNvPr id="7" name="Arrow: Right 6">
            <a:extLst>
              <a:ext uri="{FF2B5EF4-FFF2-40B4-BE49-F238E27FC236}">
                <a16:creationId xmlns:a16="http://schemas.microsoft.com/office/drawing/2014/main" id="{3F76DA78-1D22-7E79-18E3-FC7A74223100}"/>
              </a:ext>
            </a:extLst>
          </p:cNvPr>
          <p:cNvSpPr/>
          <p:nvPr/>
        </p:nvSpPr>
        <p:spPr>
          <a:xfrm>
            <a:off x="847293" y="2703822"/>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B367E06-26C6-88A6-BE0E-22C803E00704}"/>
              </a:ext>
            </a:extLst>
          </p:cNvPr>
          <p:cNvPicPr>
            <a:picLocks noChangeAspect="1"/>
          </p:cNvPicPr>
          <p:nvPr/>
        </p:nvPicPr>
        <p:blipFill>
          <a:blip r:embed="rId3"/>
          <a:stretch>
            <a:fillRect/>
          </a:stretch>
        </p:blipFill>
        <p:spPr>
          <a:xfrm>
            <a:off x="3110163" y="3103489"/>
            <a:ext cx="2923673" cy="1846658"/>
          </a:xfrm>
          <a:prstGeom prst="rect">
            <a:avLst/>
          </a:prstGeom>
        </p:spPr>
      </p:pic>
      <p:sp>
        <p:nvSpPr>
          <p:cNvPr id="3" name="TextBox 2">
            <a:extLst>
              <a:ext uri="{FF2B5EF4-FFF2-40B4-BE49-F238E27FC236}">
                <a16:creationId xmlns:a16="http://schemas.microsoft.com/office/drawing/2014/main" id="{50366CD8-C129-9443-4377-4D3C9E318CC3}"/>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3</a:t>
            </a:r>
          </a:p>
        </p:txBody>
      </p:sp>
    </p:spTree>
    <p:extLst>
      <p:ext uri="{BB962C8B-B14F-4D97-AF65-F5344CB8AC3E}">
        <p14:creationId xmlns:p14="http://schemas.microsoft.com/office/powerpoint/2010/main" val="580963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5" name="Google Shape;944;p44">
            <a:extLst>
              <a:ext uri="{FF2B5EF4-FFF2-40B4-BE49-F238E27FC236}">
                <a16:creationId xmlns:a16="http://schemas.microsoft.com/office/drawing/2014/main" id="{BD1B41F5-1360-A273-4152-022095E5EB2D}"/>
              </a:ext>
            </a:extLst>
          </p:cNvPr>
          <p:cNvSpPr txBox="1">
            <a:spLocks noGrp="1"/>
          </p:cNvSpPr>
          <p:nvPr>
            <p:ph type="title"/>
          </p:nvPr>
        </p:nvSpPr>
        <p:spPr>
          <a:xfrm>
            <a:off x="688103" y="837886"/>
            <a:ext cx="4075284" cy="756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000" b="1" dirty="0"/>
              <a:t>1- Définir les hypothèses nulle et alternative</a:t>
            </a:r>
            <a:endParaRPr lang="fr-FR" sz="2800" dirty="0"/>
          </a:p>
        </p:txBody>
      </p:sp>
      <p:sp>
        <p:nvSpPr>
          <p:cNvPr id="9" name="Google Shape;944;p44">
            <a:extLst>
              <a:ext uri="{FF2B5EF4-FFF2-40B4-BE49-F238E27FC236}">
                <a16:creationId xmlns:a16="http://schemas.microsoft.com/office/drawing/2014/main" id="{8325C821-9039-3698-A018-9DCF74DA2967}"/>
              </a:ext>
            </a:extLst>
          </p:cNvPr>
          <p:cNvSpPr txBox="1">
            <a:spLocks/>
          </p:cNvSpPr>
          <p:nvPr/>
        </p:nvSpPr>
        <p:spPr>
          <a:xfrm>
            <a:off x="1113405" y="2263931"/>
            <a:ext cx="5712699" cy="1249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sym typeface="Nunito"/>
              </a:rPr>
              <a:t>Hypothèse nulle : il n'y a pas de différences significatives entre les groupes dépendants. </a:t>
            </a:r>
          </a:p>
          <a:p>
            <a:endParaRPr lang="fr-FR" sz="1400" dirty="0"/>
          </a:p>
          <a:p>
            <a:r>
              <a:rPr lang="fr-FR" sz="1400" dirty="0">
                <a:latin typeface="Nunito"/>
                <a:sym typeface="Nunito"/>
              </a:rPr>
              <a:t>Hypothèse alternative : il existe une différence significative entre les groupes dépendants.</a:t>
            </a:r>
          </a:p>
        </p:txBody>
      </p:sp>
      <p:grpSp>
        <p:nvGrpSpPr>
          <p:cNvPr id="11" name="Google Shape;13002;p87">
            <a:extLst>
              <a:ext uri="{FF2B5EF4-FFF2-40B4-BE49-F238E27FC236}">
                <a16:creationId xmlns:a16="http://schemas.microsoft.com/office/drawing/2014/main" id="{6F467F76-4D86-887E-ED9F-FF785641CB4C}"/>
              </a:ext>
            </a:extLst>
          </p:cNvPr>
          <p:cNvGrpSpPr/>
          <p:nvPr/>
        </p:nvGrpSpPr>
        <p:grpSpPr>
          <a:xfrm>
            <a:off x="793132" y="2285430"/>
            <a:ext cx="320273" cy="318395"/>
            <a:chOff x="4667216" y="2915382"/>
            <a:chExt cx="320273" cy="318395"/>
          </a:xfrm>
        </p:grpSpPr>
        <p:sp>
          <p:nvSpPr>
            <p:cNvPr id="12" name="Google Shape;13003;p87">
              <a:extLst>
                <a:ext uri="{FF2B5EF4-FFF2-40B4-BE49-F238E27FC236}">
                  <a16:creationId xmlns:a16="http://schemas.microsoft.com/office/drawing/2014/main" id="{A2DD9C05-B1C8-B342-261A-EB3BD70D6D59}"/>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004;p87">
              <a:extLst>
                <a:ext uri="{FF2B5EF4-FFF2-40B4-BE49-F238E27FC236}">
                  <a16:creationId xmlns:a16="http://schemas.microsoft.com/office/drawing/2014/main" id="{084648E7-0FD8-BDF9-8D6D-3F827FDE4884}"/>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05;p87">
              <a:extLst>
                <a:ext uri="{FF2B5EF4-FFF2-40B4-BE49-F238E27FC236}">
                  <a16:creationId xmlns:a16="http://schemas.microsoft.com/office/drawing/2014/main" id="{F1668EBC-E463-29C1-AA9A-B99F401B9194}"/>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006;p87">
              <a:extLst>
                <a:ext uri="{FF2B5EF4-FFF2-40B4-BE49-F238E27FC236}">
                  <a16:creationId xmlns:a16="http://schemas.microsoft.com/office/drawing/2014/main" id="{696A69B1-9D61-9A9A-F69A-57B548ACD917}"/>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3002;p87">
            <a:extLst>
              <a:ext uri="{FF2B5EF4-FFF2-40B4-BE49-F238E27FC236}">
                <a16:creationId xmlns:a16="http://schemas.microsoft.com/office/drawing/2014/main" id="{81D9E4C0-AFF3-CE68-F9B2-BCCB26C126EF}"/>
              </a:ext>
            </a:extLst>
          </p:cNvPr>
          <p:cNvGrpSpPr/>
          <p:nvPr/>
        </p:nvGrpSpPr>
        <p:grpSpPr>
          <a:xfrm>
            <a:off x="793132" y="2864880"/>
            <a:ext cx="320273" cy="318395"/>
            <a:chOff x="4667216" y="2915382"/>
            <a:chExt cx="320273" cy="318395"/>
          </a:xfrm>
        </p:grpSpPr>
        <p:sp>
          <p:nvSpPr>
            <p:cNvPr id="17" name="Google Shape;13003;p87">
              <a:extLst>
                <a:ext uri="{FF2B5EF4-FFF2-40B4-BE49-F238E27FC236}">
                  <a16:creationId xmlns:a16="http://schemas.microsoft.com/office/drawing/2014/main" id="{9172DD61-B7B8-07D6-6D6D-21C026A8C942}"/>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004;p87">
              <a:extLst>
                <a:ext uri="{FF2B5EF4-FFF2-40B4-BE49-F238E27FC236}">
                  <a16:creationId xmlns:a16="http://schemas.microsoft.com/office/drawing/2014/main" id="{A3690539-D758-B1A0-BAE2-41FB97D269A9}"/>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005;p87">
              <a:extLst>
                <a:ext uri="{FF2B5EF4-FFF2-40B4-BE49-F238E27FC236}">
                  <a16:creationId xmlns:a16="http://schemas.microsoft.com/office/drawing/2014/main" id="{51484DC9-D363-0A06-0312-A42A6115C5FD}"/>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06;p87">
              <a:extLst>
                <a:ext uri="{FF2B5EF4-FFF2-40B4-BE49-F238E27FC236}">
                  <a16:creationId xmlns:a16="http://schemas.microsoft.com/office/drawing/2014/main" id="{362A9F4B-DB24-6EA9-DAB6-9BECD04454D5}"/>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3">
            <a:extLst>
              <a:ext uri="{FF2B5EF4-FFF2-40B4-BE49-F238E27FC236}">
                <a16:creationId xmlns:a16="http://schemas.microsoft.com/office/drawing/2014/main" id="{185ED74E-35CB-A1B3-C748-457A7F6D2A43}"/>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48</a:t>
            </a:r>
          </a:p>
        </p:txBody>
      </p:sp>
    </p:spTree>
    <p:extLst>
      <p:ext uri="{BB962C8B-B14F-4D97-AF65-F5344CB8AC3E}">
        <p14:creationId xmlns:p14="http://schemas.microsoft.com/office/powerpoint/2010/main" val="233244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4" name="Google Shape;944;p44">
            <a:extLst>
              <a:ext uri="{FF2B5EF4-FFF2-40B4-BE49-F238E27FC236}">
                <a16:creationId xmlns:a16="http://schemas.microsoft.com/office/drawing/2014/main" id="{3C56663B-A3A4-70BE-C916-D514D291E394}"/>
              </a:ext>
            </a:extLst>
          </p:cNvPr>
          <p:cNvSpPr txBox="1">
            <a:spLocks noGrp="1"/>
          </p:cNvSpPr>
          <p:nvPr>
            <p:ph type="title"/>
          </p:nvPr>
        </p:nvSpPr>
        <p:spPr>
          <a:xfrm>
            <a:off x="773163" y="992780"/>
            <a:ext cx="4075284" cy="756997"/>
          </a:xfrm>
          <a:prstGeom prst="rect">
            <a:avLst/>
          </a:prstGeom>
        </p:spPr>
        <p:txBody>
          <a:bodyPr spcFirstLastPara="1" wrap="square" lIns="91425" tIns="91425" rIns="91425" bIns="91425" anchor="t" anchorCtr="0">
            <a:noAutofit/>
          </a:bodyPr>
          <a:lstStyle/>
          <a:p>
            <a:pPr algn="ctr"/>
            <a:r>
              <a:rPr lang="fr-FR" sz="2000" b="1" dirty="0"/>
              <a:t>2- </a:t>
            </a:r>
            <a:r>
              <a:rPr lang="fr-FR" sz="2000" dirty="0">
                <a:solidFill>
                  <a:srgbClr val="0D4568"/>
                </a:solidFill>
              </a:rPr>
              <a:t>Calculer les degrés de liberté</a:t>
            </a:r>
            <a:br>
              <a:rPr lang="fr-FR" sz="2000" dirty="0">
                <a:solidFill>
                  <a:srgbClr val="0D4568"/>
                </a:solidFill>
              </a:rPr>
            </a:br>
            <a:endParaRPr lang="fr-FR" sz="2800" dirty="0"/>
          </a:p>
        </p:txBody>
      </p:sp>
      <p:pic>
        <p:nvPicPr>
          <p:cNvPr id="9" name="Image 8">
            <a:extLst>
              <a:ext uri="{FF2B5EF4-FFF2-40B4-BE49-F238E27FC236}">
                <a16:creationId xmlns:a16="http://schemas.microsoft.com/office/drawing/2014/main" id="{55A46351-84DD-D4AC-1074-9F2CB9FE79BA}"/>
              </a:ext>
            </a:extLst>
          </p:cNvPr>
          <p:cNvPicPr>
            <a:picLocks noChangeAspect="1"/>
          </p:cNvPicPr>
          <p:nvPr/>
        </p:nvPicPr>
        <p:blipFill>
          <a:blip r:embed="rId3"/>
          <a:stretch>
            <a:fillRect/>
          </a:stretch>
        </p:blipFill>
        <p:spPr>
          <a:xfrm>
            <a:off x="2251887" y="1988223"/>
            <a:ext cx="2933700" cy="333375"/>
          </a:xfrm>
          <a:prstGeom prst="rect">
            <a:avLst/>
          </a:prstGeom>
        </p:spPr>
      </p:pic>
      <p:pic>
        <p:nvPicPr>
          <p:cNvPr id="11" name="Image 10">
            <a:extLst>
              <a:ext uri="{FF2B5EF4-FFF2-40B4-BE49-F238E27FC236}">
                <a16:creationId xmlns:a16="http://schemas.microsoft.com/office/drawing/2014/main" id="{B7D8ED70-4DD1-557C-1F01-C23DF02191A0}"/>
              </a:ext>
            </a:extLst>
          </p:cNvPr>
          <p:cNvPicPr>
            <a:picLocks noChangeAspect="1"/>
          </p:cNvPicPr>
          <p:nvPr/>
        </p:nvPicPr>
        <p:blipFill>
          <a:blip r:embed="rId4"/>
          <a:stretch>
            <a:fillRect/>
          </a:stretch>
        </p:blipFill>
        <p:spPr>
          <a:xfrm>
            <a:off x="2004237" y="2598386"/>
            <a:ext cx="3429000" cy="1590675"/>
          </a:xfrm>
          <a:prstGeom prst="rect">
            <a:avLst/>
          </a:prstGeom>
        </p:spPr>
      </p:pic>
      <p:sp>
        <p:nvSpPr>
          <p:cNvPr id="2" name="TextBox 3">
            <a:extLst>
              <a:ext uri="{FF2B5EF4-FFF2-40B4-BE49-F238E27FC236}">
                <a16:creationId xmlns:a16="http://schemas.microsoft.com/office/drawing/2014/main" id="{89FFB915-F978-4DB3-80FF-7502B6E20D53}"/>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49</a:t>
            </a:r>
          </a:p>
        </p:txBody>
      </p:sp>
    </p:spTree>
    <p:extLst>
      <p:ext uri="{BB962C8B-B14F-4D97-AF65-F5344CB8AC3E}">
        <p14:creationId xmlns:p14="http://schemas.microsoft.com/office/powerpoint/2010/main" val="328409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4" name="Google Shape;944;p44">
            <a:extLst>
              <a:ext uri="{FF2B5EF4-FFF2-40B4-BE49-F238E27FC236}">
                <a16:creationId xmlns:a16="http://schemas.microsoft.com/office/drawing/2014/main" id="{3C56663B-A3A4-70BE-C916-D514D291E394}"/>
              </a:ext>
            </a:extLst>
          </p:cNvPr>
          <p:cNvSpPr txBox="1">
            <a:spLocks noGrp="1"/>
          </p:cNvSpPr>
          <p:nvPr>
            <p:ph type="title"/>
          </p:nvPr>
        </p:nvSpPr>
        <p:spPr>
          <a:xfrm>
            <a:off x="839616" y="588208"/>
            <a:ext cx="4075284" cy="756997"/>
          </a:xfrm>
          <a:prstGeom prst="rect">
            <a:avLst/>
          </a:prstGeom>
        </p:spPr>
        <p:txBody>
          <a:bodyPr spcFirstLastPara="1" wrap="square" lIns="91425" tIns="91425" rIns="91425" bIns="91425" anchor="t" anchorCtr="0">
            <a:noAutofit/>
          </a:bodyPr>
          <a:lstStyle/>
          <a:p>
            <a:pPr algn="ctr"/>
            <a:r>
              <a:rPr lang="fr-FR" sz="2000" b="1" dirty="0"/>
              <a:t>3- </a:t>
            </a:r>
            <a:r>
              <a:rPr lang="fr-FR" sz="2000" dirty="0">
                <a:solidFill>
                  <a:srgbClr val="0D4568"/>
                </a:solidFill>
              </a:rPr>
              <a:t>Énoncer la règle de décision</a:t>
            </a:r>
            <a:br>
              <a:rPr lang="fr-FR" sz="2000" dirty="0">
                <a:solidFill>
                  <a:srgbClr val="0D4568"/>
                </a:solidFill>
              </a:rPr>
            </a:br>
            <a:br>
              <a:rPr lang="fr-FR" sz="2000" dirty="0">
                <a:solidFill>
                  <a:srgbClr val="0D4568"/>
                </a:solidFill>
              </a:rPr>
            </a:br>
            <a:endParaRPr lang="fr-FR" sz="2800" dirty="0"/>
          </a:p>
        </p:txBody>
      </p:sp>
      <p:pic>
        <p:nvPicPr>
          <p:cNvPr id="3" name="Image 2">
            <a:extLst>
              <a:ext uri="{FF2B5EF4-FFF2-40B4-BE49-F238E27FC236}">
                <a16:creationId xmlns:a16="http://schemas.microsoft.com/office/drawing/2014/main" id="{4C9B60E2-842F-81DB-252E-1004634AFFD8}"/>
              </a:ext>
            </a:extLst>
          </p:cNvPr>
          <p:cNvPicPr>
            <a:picLocks noChangeAspect="1"/>
          </p:cNvPicPr>
          <p:nvPr/>
        </p:nvPicPr>
        <p:blipFill>
          <a:blip r:embed="rId3"/>
          <a:stretch>
            <a:fillRect/>
          </a:stretch>
        </p:blipFill>
        <p:spPr>
          <a:xfrm>
            <a:off x="1874874" y="2409320"/>
            <a:ext cx="3505200" cy="619125"/>
          </a:xfrm>
          <a:prstGeom prst="rect">
            <a:avLst/>
          </a:prstGeom>
        </p:spPr>
      </p:pic>
      <p:sp>
        <p:nvSpPr>
          <p:cNvPr id="6" name="Google Shape;944;p44">
            <a:extLst>
              <a:ext uri="{FF2B5EF4-FFF2-40B4-BE49-F238E27FC236}">
                <a16:creationId xmlns:a16="http://schemas.microsoft.com/office/drawing/2014/main" id="{8B437989-CB1D-0057-F37E-FE3AA10865E3}"/>
              </a:ext>
            </a:extLst>
          </p:cNvPr>
          <p:cNvSpPr txBox="1">
            <a:spLocks/>
          </p:cNvSpPr>
          <p:nvPr/>
        </p:nvSpPr>
        <p:spPr>
          <a:xfrm>
            <a:off x="1251628" y="1548522"/>
            <a:ext cx="5712699" cy="619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Pour rechercher la valeur critique, nous devons utiliser deux degrés de liberté différents.</a:t>
            </a:r>
          </a:p>
        </p:txBody>
      </p:sp>
      <p:grpSp>
        <p:nvGrpSpPr>
          <p:cNvPr id="7" name="Google Shape;8744;p79">
            <a:extLst>
              <a:ext uri="{FF2B5EF4-FFF2-40B4-BE49-F238E27FC236}">
                <a16:creationId xmlns:a16="http://schemas.microsoft.com/office/drawing/2014/main" id="{64EE6C39-E9FD-62AA-C5C0-3E89DC6CABC4}"/>
              </a:ext>
            </a:extLst>
          </p:cNvPr>
          <p:cNvGrpSpPr/>
          <p:nvPr/>
        </p:nvGrpSpPr>
        <p:grpSpPr>
          <a:xfrm rot="5400000">
            <a:off x="5151140" y="2403773"/>
            <a:ext cx="637615" cy="695094"/>
            <a:chOff x="1697726" y="3244179"/>
            <a:chExt cx="788124" cy="1146069"/>
          </a:xfrm>
        </p:grpSpPr>
        <p:sp>
          <p:nvSpPr>
            <p:cNvPr id="8" name="Google Shape;8745;p79">
              <a:extLst>
                <a:ext uri="{FF2B5EF4-FFF2-40B4-BE49-F238E27FC236}">
                  <a16:creationId xmlns:a16="http://schemas.microsoft.com/office/drawing/2014/main" id="{E2E944E0-624A-DFA8-FF00-F6FB1CD30558}"/>
                </a:ext>
              </a:extLst>
            </p:cNvPr>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746;p79">
              <a:extLst>
                <a:ext uri="{FF2B5EF4-FFF2-40B4-BE49-F238E27FC236}">
                  <a16:creationId xmlns:a16="http://schemas.microsoft.com/office/drawing/2014/main" id="{EAA9200A-4511-6AD6-53A6-DD2F47AB566A}"/>
                </a:ext>
              </a:extLst>
            </p:cNvPr>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Image 12">
            <a:extLst>
              <a:ext uri="{FF2B5EF4-FFF2-40B4-BE49-F238E27FC236}">
                <a16:creationId xmlns:a16="http://schemas.microsoft.com/office/drawing/2014/main" id="{E4656F13-8BEA-B2BB-CFE3-3E1DFD035702}"/>
              </a:ext>
            </a:extLst>
          </p:cNvPr>
          <p:cNvPicPr>
            <a:picLocks noChangeAspect="1"/>
          </p:cNvPicPr>
          <p:nvPr/>
        </p:nvPicPr>
        <p:blipFill>
          <a:blip r:embed="rId4"/>
          <a:stretch>
            <a:fillRect/>
          </a:stretch>
        </p:blipFill>
        <p:spPr>
          <a:xfrm>
            <a:off x="5380074" y="3177830"/>
            <a:ext cx="685800" cy="314325"/>
          </a:xfrm>
          <a:prstGeom prst="rect">
            <a:avLst/>
          </a:prstGeom>
        </p:spPr>
      </p:pic>
      <p:sp>
        <p:nvSpPr>
          <p:cNvPr id="2" name="TextBox 3">
            <a:extLst>
              <a:ext uri="{FF2B5EF4-FFF2-40B4-BE49-F238E27FC236}">
                <a16:creationId xmlns:a16="http://schemas.microsoft.com/office/drawing/2014/main" id="{EBDCEA00-CA44-C7BF-B8DF-65EFEB76D24E}"/>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50</a:t>
            </a:r>
          </a:p>
        </p:txBody>
      </p:sp>
    </p:spTree>
    <p:extLst>
      <p:ext uri="{BB962C8B-B14F-4D97-AF65-F5344CB8AC3E}">
        <p14:creationId xmlns:p14="http://schemas.microsoft.com/office/powerpoint/2010/main" val="122714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11" name="Image 10">
            <a:extLst>
              <a:ext uri="{FF2B5EF4-FFF2-40B4-BE49-F238E27FC236}">
                <a16:creationId xmlns:a16="http://schemas.microsoft.com/office/drawing/2014/main" id="{9337CF31-C404-4DA1-EDD9-0980F12C7205}"/>
              </a:ext>
            </a:extLst>
          </p:cNvPr>
          <p:cNvPicPr>
            <a:picLocks noChangeAspect="1"/>
          </p:cNvPicPr>
          <p:nvPr/>
        </p:nvPicPr>
        <p:blipFill>
          <a:blip r:embed="rId3"/>
          <a:stretch>
            <a:fillRect/>
          </a:stretch>
        </p:blipFill>
        <p:spPr>
          <a:xfrm>
            <a:off x="599213" y="146717"/>
            <a:ext cx="6086475" cy="4552950"/>
          </a:xfrm>
          <a:prstGeom prst="rect">
            <a:avLst/>
          </a:prstGeom>
        </p:spPr>
      </p:pic>
      <p:sp>
        <p:nvSpPr>
          <p:cNvPr id="12" name="Google Shape;635;p36">
            <a:extLst>
              <a:ext uri="{FF2B5EF4-FFF2-40B4-BE49-F238E27FC236}">
                <a16:creationId xmlns:a16="http://schemas.microsoft.com/office/drawing/2014/main" id="{814A8977-0134-5C5B-1495-4AEFC3787683}"/>
              </a:ext>
            </a:extLst>
          </p:cNvPr>
          <p:cNvSpPr txBox="1">
            <a:spLocks noGrp="1"/>
          </p:cNvSpPr>
          <p:nvPr>
            <p:ph type="subTitle" idx="1"/>
          </p:nvPr>
        </p:nvSpPr>
        <p:spPr>
          <a:xfrm>
            <a:off x="7084870" y="1058893"/>
            <a:ext cx="2305500" cy="13642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Si F est supérieur à </a:t>
            </a:r>
            <a:r>
              <a:rPr lang="fr-FR" b="1" u="sng" dirty="0"/>
              <a:t>3,8853</a:t>
            </a:r>
            <a:r>
              <a:rPr lang="fr-FR" dirty="0"/>
              <a:t>, nous rejetterons l'hypothèse nulle.</a:t>
            </a:r>
            <a:endParaRPr dirty="0"/>
          </a:p>
        </p:txBody>
      </p:sp>
      <p:sp>
        <p:nvSpPr>
          <p:cNvPr id="14" name="Google Shape;9799;p81">
            <a:extLst>
              <a:ext uri="{FF2B5EF4-FFF2-40B4-BE49-F238E27FC236}">
                <a16:creationId xmlns:a16="http://schemas.microsoft.com/office/drawing/2014/main" id="{F9D8AE12-D0A1-65B1-75CC-D796A2B52FBE}"/>
              </a:ext>
            </a:extLst>
          </p:cNvPr>
          <p:cNvSpPr/>
          <p:nvPr/>
        </p:nvSpPr>
        <p:spPr>
          <a:xfrm>
            <a:off x="6740773" y="1058893"/>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ln>
            <a:solidFill>
              <a:schemeClr val="bg1">
                <a:lumMod val="50000"/>
              </a:schemeClr>
            </a:solidFill>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3">
            <a:extLst>
              <a:ext uri="{FF2B5EF4-FFF2-40B4-BE49-F238E27FC236}">
                <a16:creationId xmlns:a16="http://schemas.microsoft.com/office/drawing/2014/main" id="{771AF598-F03F-59BB-1008-7261D89C2977}"/>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51</a:t>
            </a:r>
          </a:p>
        </p:txBody>
      </p:sp>
    </p:spTree>
    <p:extLst>
      <p:ext uri="{BB962C8B-B14F-4D97-AF65-F5344CB8AC3E}">
        <p14:creationId xmlns:p14="http://schemas.microsoft.com/office/powerpoint/2010/main" val="2976124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4" name="Google Shape;944;p44">
            <a:extLst>
              <a:ext uri="{FF2B5EF4-FFF2-40B4-BE49-F238E27FC236}">
                <a16:creationId xmlns:a16="http://schemas.microsoft.com/office/drawing/2014/main" id="{3C56663B-A3A4-70BE-C916-D514D291E394}"/>
              </a:ext>
            </a:extLst>
          </p:cNvPr>
          <p:cNvSpPr txBox="1">
            <a:spLocks noGrp="1"/>
          </p:cNvSpPr>
          <p:nvPr>
            <p:ph type="title"/>
          </p:nvPr>
        </p:nvSpPr>
        <p:spPr>
          <a:xfrm>
            <a:off x="854147" y="170614"/>
            <a:ext cx="4075284" cy="756997"/>
          </a:xfrm>
          <a:prstGeom prst="rect">
            <a:avLst/>
          </a:prstGeom>
        </p:spPr>
        <p:txBody>
          <a:bodyPr spcFirstLastPara="1" wrap="square" lIns="91425" tIns="91425" rIns="91425" bIns="91425" anchor="t" anchorCtr="0">
            <a:noAutofit/>
          </a:bodyPr>
          <a:lstStyle/>
          <a:p>
            <a:pPr algn="ctr"/>
            <a:r>
              <a:rPr lang="fr-FR" sz="2000" b="1" dirty="0"/>
              <a:t>4- </a:t>
            </a:r>
            <a:r>
              <a:rPr lang="fr-FR" sz="2000" dirty="0">
                <a:solidFill>
                  <a:srgbClr val="0D4568"/>
                </a:solidFill>
              </a:rPr>
              <a:t>Calculer la statistique de test</a:t>
            </a:r>
            <a:br>
              <a:rPr lang="fr-FR" sz="2000" dirty="0">
                <a:solidFill>
                  <a:srgbClr val="0D4568"/>
                </a:solidFill>
              </a:rPr>
            </a:br>
            <a:br>
              <a:rPr lang="fr-FR" sz="2000" dirty="0">
                <a:solidFill>
                  <a:srgbClr val="0D4568"/>
                </a:solidFill>
              </a:rPr>
            </a:br>
            <a:endParaRPr lang="fr-FR" sz="2800" dirty="0"/>
          </a:p>
        </p:txBody>
      </p:sp>
      <p:pic>
        <p:nvPicPr>
          <p:cNvPr id="9" name="Image 8">
            <a:extLst>
              <a:ext uri="{FF2B5EF4-FFF2-40B4-BE49-F238E27FC236}">
                <a16:creationId xmlns:a16="http://schemas.microsoft.com/office/drawing/2014/main" id="{8301766C-F7F3-B560-F324-7CDBF65B1703}"/>
              </a:ext>
            </a:extLst>
          </p:cNvPr>
          <p:cNvPicPr>
            <a:picLocks noChangeAspect="1"/>
          </p:cNvPicPr>
          <p:nvPr/>
        </p:nvPicPr>
        <p:blipFill>
          <a:blip r:embed="rId3"/>
          <a:stretch>
            <a:fillRect/>
          </a:stretch>
        </p:blipFill>
        <p:spPr>
          <a:xfrm>
            <a:off x="2137544" y="1402551"/>
            <a:ext cx="4391025" cy="285750"/>
          </a:xfrm>
          <a:prstGeom prst="rect">
            <a:avLst/>
          </a:prstGeom>
        </p:spPr>
      </p:pic>
      <p:grpSp>
        <p:nvGrpSpPr>
          <p:cNvPr id="2" name="Google Shape;9728;p81">
            <a:extLst>
              <a:ext uri="{FF2B5EF4-FFF2-40B4-BE49-F238E27FC236}">
                <a16:creationId xmlns:a16="http://schemas.microsoft.com/office/drawing/2014/main" id="{A9EDF5E5-E3B7-4F93-9EB7-B504782DCFA1}"/>
              </a:ext>
            </a:extLst>
          </p:cNvPr>
          <p:cNvGrpSpPr/>
          <p:nvPr/>
        </p:nvGrpSpPr>
        <p:grpSpPr>
          <a:xfrm>
            <a:off x="1625187" y="1430077"/>
            <a:ext cx="338597" cy="285751"/>
            <a:chOff x="3040984" y="3681059"/>
            <a:chExt cx="356164" cy="355815"/>
          </a:xfrm>
        </p:grpSpPr>
        <p:sp>
          <p:nvSpPr>
            <p:cNvPr id="3" name="Google Shape;9729;p81">
              <a:extLst>
                <a:ext uri="{FF2B5EF4-FFF2-40B4-BE49-F238E27FC236}">
                  <a16:creationId xmlns:a16="http://schemas.microsoft.com/office/drawing/2014/main" id="{27DBDB94-E5EC-6FAC-F2D0-5E8658435447}"/>
                </a:ext>
              </a:extLst>
            </p:cNvPr>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30;p81">
              <a:extLst>
                <a:ext uri="{FF2B5EF4-FFF2-40B4-BE49-F238E27FC236}">
                  <a16:creationId xmlns:a16="http://schemas.microsoft.com/office/drawing/2014/main" id="{146B0C57-CF65-1CFB-3D92-D7726294C383}"/>
                </a:ext>
              </a:extLst>
            </p:cNvPr>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731;p81">
              <a:extLst>
                <a:ext uri="{FF2B5EF4-FFF2-40B4-BE49-F238E27FC236}">
                  <a16:creationId xmlns:a16="http://schemas.microsoft.com/office/drawing/2014/main" id="{EC126CB4-8893-F0F6-769A-12429F031D0C}"/>
                </a:ext>
              </a:extLst>
            </p:cNvPr>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8" name="Tableau 7">
            <a:extLst>
              <a:ext uri="{FF2B5EF4-FFF2-40B4-BE49-F238E27FC236}">
                <a16:creationId xmlns:a16="http://schemas.microsoft.com/office/drawing/2014/main" id="{0A7846DA-57E9-872A-C1D2-63CB7A91774D}"/>
              </a:ext>
            </a:extLst>
          </p:cNvPr>
          <p:cNvGraphicFramePr>
            <a:graphicFrameLocks noGrp="1"/>
          </p:cNvGraphicFramePr>
          <p:nvPr>
            <p:extLst>
              <p:ext uri="{D42A27DB-BD31-4B8C-83A1-F6EECF244321}">
                <p14:modId xmlns:p14="http://schemas.microsoft.com/office/powerpoint/2010/main" val="676457349"/>
              </p:ext>
            </p:extLst>
          </p:nvPr>
        </p:nvGraphicFramePr>
        <p:xfrm>
          <a:off x="1533150" y="2319383"/>
          <a:ext cx="5599814" cy="1828800"/>
        </p:xfrm>
        <a:graphic>
          <a:graphicData uri="http://schemas.openxmlformats.org/drawingml/2006/table">
            <a:tbl>
              <a:tblPr firstRow="1" bandRow="1">
                <a:tableStyleId>{D7AC3CCA-C797-4891-BE02-D94E43425B78}</a:tableStyleId>
              </a:tblPr>
              <a:tblGrid>
                <a:gridCol w="1090663">
                  <a:extLst>
                    <a:ext uri="{9D8B030D-6E8A-4147-A177-3AD203B41FA5}">
                      <a16:colId xmlns:a16="http://schemas.microsoft.com/office/drawing/2014/main" val="1377859928"/>
                    </a:ext>
                  </a:extLst>
                </a:gridCol>
                <a:gridCol w="1085470">
                  <a:extLst>
                    <a:ext uri="{9D8B030D-6E8A-4147-A177-3AD203B41FA5}">
                      <a16:colId xmlns:a16="http://schemas.microsoft.com/office/drawing/2014/main" val="664276439"/>
                    </a:ext>
                  </a:extLst>
                </a:gridCol>
                <a:gridCol w="1095153">
                  <a:extLst>
                    <a:ext uri="{9D8B030D-6E8A-4147-A177-3AD203B41FA5}">
                      <a16:colId xmlns:a16="http://schemas.microsoft.com/office/drawing/2014/main" val="4272194353"/>
                    </a:ext>
                  </a:extLst>
                </a:gridCol>
                <a:gridCol w="1190847">
                  <a:extLst>
                    <a:ext uri="{9D8B030D-6E8A-4147-A177-3AD203B41FA5}">
                      <a16:colId xmlns:a16="http://schemas.microsoft.com/office/drawing/2014/main" val="4279357859"/>
                    </a:ext>
                  </a:extLst>
                </a:gridCol>
                <a:gridCol w="1137681">
                  <a:extLst>
                    <a:ext uri="{9D8B030D-6E8A-4147-A177-3AD203B41FA5}">
                      <a16:colId xmlns:a16="http://schemas.microsoft.com/office/drawing/2014/main" val="1098892262"/>
                    </a:ext>
                  </a:extLst>
                </a:gridCol>
              </a:tblGrid>
              <a:tr h="263162">
                <a:tc>
                  <a:txBody>
                    <a:bodyPr/>
                    <a:lstStyle/>
                    <a:p>
                      <a:endParaRPr lang="fr-FR" dirty="0"/>
                    </a:p>
                  </a:txBody>
                  <a:tcPr/>
                </a:tc>
                <a:tc>
                  <a:txBody>
                    <a:bodyPr/>
                    <a:lstStyle/>
                    <a:p>
                      <a:pPr algn="ctr"/>
                      <a:r>
                        <a:rPr lang="fr-FR" dirty="0"/>
                        <a:t>SS</a:t>
                      </a:r>
                    </a:p>
                  </a:txBody>
                  <a:tcPr/>
                </a:tc>
                <a:tc>
                  <a:txBody>
                    <a:bodyPr/>
                    <a:lstStyle/>
                    <a:p>
                      <a:pPr algn="ctr"/>
                      <a:r>
                        <a:rPr lang="fr-FR" dirty="0" err="1"/>
                        <a:t>df</a:t>
                      </a:r>
                      <a:endParaRPr lang="fr-FR" dirty="0"/>
                    </a:p>
                  </a:txBody>
                  <a:tcPr/>
                </a:tc>
                <a:tc>
                  <a:txBody>
                    <a:bodyPr/>
                    <a:lstStyle/>
                    <a:p>
                      <a:pPr algn="ctr"/>
                      <a:r>
                        <a:rPr lang="fr-FR" dirty="0"/>
                        <a:t>MS</a:t>
                      </a:r>
                    </a:p>
                  </a:txBody>
                  <a:tcPr/>
                </a:tc>
                <a:tc>
                  <a:txBody>
                    <a:bodyPr/>
                    <a:lstStyle/>
                    <a:p>
                      <a:pPr algn="ctr"/>
                      <a:r>
                        <a:rPr lang="fr-FR" dirty="0"/>
                        <a:t>F</a:t>
                      </a:r>
                    </a:p>
                  </a:txBody>
                  <a:tcPr/>
                </a:tc>
                <a:extLst>
                  <a:ext uri="{0D108BD9-81ED-4DB2-BD59-A6C34878D82A}">
                    <a16:rowId xmlns:a16="http://schemas.microsoft.com/office/drawing/2014/main" val="1191074322"/>
                  </a:ext>
                </a:extLst>
              </a:tr>
              <a:tr h="263162">
                <a:tc>
                  <a:txBody>
                    <a:bodyPr/>
                    <a:lstStyle/>
                    <a:p>
                      <a:pPr algn="l"/>
                      <a:r>
                        <a:rPr lang="fr-FR" dirty="0"/>
                        <a:t>Intergroupe</a:t>
                      </a:r>
                    </a:p>
                  </a:txBody>
                  <a:tcPr/>
                </a:tc>
                <a:tc>
                  <a:txBody>
                    <a:bodyPr/>
                    <a:lstStyle/>
                    <a:p>
                      <a:endParaRPr lang="fr-FR" dirty="0"/>
                    </a:p>
                  </a:txBody>
                  <a:tcPr/>
                </a:tc>
                <a:tc>
                  <a:txBody>
                    <a:bodyPr/>
                    <a:lstStyle/>
                    <a:p>
                      <a:pPr algn="ctr"/>
                      <a:r>
                        <a:rPr lang="fr-FR" dirty="0"/>
                        <a:t>2</a:t>
                      </a:r>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62055345"/>
                  </a:ext>
                </a:extLst>
              </a:tr>
              <a:tr h="263162">
                <a:tc>
                  <a:txBody>
                    <a:bodyPr/>
                    <a:lstStyle/>
                    <a:p>
                      <a:pPr algn="l"/>
                      <a:r>
                        <a:rPr lang="fr-FR" dirty="0"/>
                        <a:t>Intragroupe</a:t>
                      </a:r>
                    </a:p>
                  </a:txBody>
                  <a:tcPr/>
                </a:tc>
                <a:tc>
                  <a:txBody>
                    <a:bodyPr/>
                    <a:lstStyle/>
                    <a:p>
                      <a:endParaRPr lang="fr-FR"/>
                    </a:p>
                  </a:txBody>
                  <a:tcPr/>
                </a:tc>
                <a:tc>
                  <a:txBody>
                    <a:bodyPr/>
                    <a:lstStyle/>
                    <a:p>
                      <a:pPr algn="ctr"/>
                      <a:r>
                        <a:rPr lang="fr-FR" dirty="0"/>
                        <a:t>18</a:t>
                      </a:r>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10389714"/>
                  </a:ext>
                </a:extLst>
              </a:tr>
              <a:tr h="263162">
                <a:tc>
                  <a:txBody>
                    <a:bodyPr/>
                    <a:lstStyle/>
                    <a:p>
                      <a:pPr algn="l"/>
                      <a:r>
                        <a:rPr lang="fr-FR" dirty="0"/>
                        <a:t>-Sujet</a:t>
                      </a:r>
                    </a:p>
                  </a:txBody>
                  <a:tcPr/>
                </a:tc>
                <a:tc>
                  <a:txBody>
                    <a:bodyPr/>
                    <a:lstStyle/>
                    <a:p>
                      <a:endParaRPr lang="fr-FR"/>
                    </a:p>
                  </a:txBody>
                  <a:tcPr/>
                </a:tc>
                <a:tc>
                  <a:txBody>
                    <a:bodyPr/>
                    <a:lstStyle/>
                    <a:p>
                      <a:pPr algn="ctr"/>
                      <a:r>
                        <a:rPr lang="fr-FR" dirty="0"/>
                        <a:t>6</a:t>
                      </a: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2020426401"/>
                  </a:ext>
                </a:extLst>
              </a:tr>
              <a:tr h="263162">
                <a:tc>
                  <a:txBody>
                    <a:bodyPr/>
                    <a:lstStyle/>
                    <a:p>
                      <a:pPr algn="l"/>
                      <a:r>
                        <a:rPr lang="fr-FR" dirty="0"/>
                        <a:t>-Erreur</a:t>
                      </a:r>
                    </a:p>
                  </a:txBody>
                  <a:tcPr/>
                </a:tc>
                <a:tc>
                  <a:txBody>
                    <a:bodyPr/>
                    <a:lstStyle/>
                    <a:p>
                      <a:endParaRPr lang="fr-FR"/>
                    </a:p>
                  </a:txBody>
                  <a:tcPr/>
                </a:tc>
                <a:tc>
                  <a:txBody>
                    <a:bodyPr/>
                    <a:lstStyle/>
                    <a:p>
                      <a:pPr algn="ctr"/>
                      <a:r>
                        <a:rPr lang="fr-FR" dirty="0"/>
                        <a:t>12</a:t>
                      </a: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3012768044"/>
                  </a:ext>
                </a:extLst>
              </a:tr>
              <a:tr h="263162">
                <a:tc>
                  <a:txBody>
                    <a:bodyPr/>
                    <a:lstStyle/>
                    <a:p>
                      <a:pPr algn="l"/>
                      <a:r>
                        <a:rPr lang="fr-FR" dirty="0"/>
                        <a:t>Totale</a:t>
                      </a:r>
                    </a:p>
                  </a:txBody>
                  <a:tcPr/>
                </a:tc>
                <a:tc>
                  <a:txBody>
                    <a:bodyPr/>
                    <a:lstStyle/>
                    <a:p>
                      <a:endParaRPr lang="fr-FR" dirty="0"/>
                    </a:p>
                  </a:txBody>
                  <a:tcPr/>
                </a:tc>
                <a:tc>
                  <a:txBody>
                    <a:bodyPr/>
                    <a:lstStyle/>
                    <a:p>
                      <a:pPr algn="ctr"/>
                      <a:r>
                        <a:rPr lang="fr-FR" dirty="0"/>
                        <a:t>20</a:t>
                      </a: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941666644"/>
                  </a:ext>
                </a:extLst>
              </a:tr>
            </a:tbl>
          </a:graphicData>
        </a:graphic>
      </p:graphicFrame>
      <p:sp>
        <p:nvSpPr>
          <p:cNvPr id="11" name="Google Shape;944;p44">
            <a:extLst>
              <a:ext uri="{FF2B5EF4-FFF2-40B4-BE49-F238E27FC236}">
                <a16:creationId xmlns:a16="http://schemas.microsoft.com/office/drawing/2014/main" id="{C2D8D77F-B49B-B84B-5178-85E40A0587E6}"/>
              </a:ext>
            </a:extLst>
          </p:cNvPr>
          <p:cNvSpPr txBox="1">
            <a:spLocks/>
          </p:cNvSpPr>
          <p:nvPr/>
        </p:nvSpPr>
        <p:spPr>
          <a:xfrm>
            <a:off x="1320499" y="686508"/>
            <a:ext cx="6685817" cy="440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On va calculer maintenant ces cinq sommes des carrées :</a:t>
            </a:r>
          </a:p>
        </p:txBody>
      </p:sp>
      <p:sp>
        <p:nvSpPr>
          <p:cNvPr id="10" name="TextBox 3">
            <a:extLst>
              <a:ext uri="{FF2B5EF4-FFF2-40B4-BE49-F238E27FC236}">
                <a16:creationId xmlns:a16="http://schemas.microsoft.com/office/drawing/2014/main" id="{17C92FEC-5960-0726-7B68-060B6C8748CF}"/>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52</a:t>
            </a:r>
          </a:p>
        </p:txBody>
      </p:sp>
    </p:spTree>
    <p:extLst>
      <p:ext uri="{BB962C8B-B14F-4D97-AF65-F5344CB8AC3E}">
        <p14:creationId xmlns:p14="http://schemas.microsoft.com/office/powerpoint/2010/main" val="2577271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F2885E4-D99D-8A77-C343-4AB0B749C68B}"/>
              </a:ext>
            </a:extLst>
          </p:cNvPr>
          <p:cNvPicPr>
            <a:picLocks noChangeAspect="1"/>
          </p:cNvPicPr>
          <p:nvPr/>
        </p:nvPicPr>
        <p:blipFill>
          <a:blip r:embed="rId2"/>
          <a:stretch>
            <a:fillRect/>
          </a:stretch>
        </p:blipFill>
        <p:spPr>
          <a:xfrm>
            <a:off x="2207916" y="931482"/>
            <a:ext cx="2076450" cy="485775"/>
          </a:xfrm>
          <a:prstGeom prst="rect">
            <a:avLst/>
          </a:prstGeom>
        </p:spPr>
      </p:pic>
      <p:pic>
        <p:nvPicPr>
          <p:cNvPr id="3" name="Image 2">
            <a:extLst>
              <a:ext uri="{FF2B5EF4-FFF2-40B4-BE49-F238E27FC236}">
                <a16:creationId xmlns:a16="http://schemas.microsoft.com/office/drawing/2014/main" id="{86D7FF74-04A9-2DEB-CEF8-47805879714A}"/>
              </a:ext>
            </a:extLst>
          </p:cNvPr>
          <p:cNvPicPr>
            <a:picLocks noChangeAspect="1"/>
          </p:cNvPicPr>
          <p:nvPr/>
        </p:nvPicPr>
        <p:blipFill>
          <a:blip r:embed="rId3"/>
          <a:stretch>
            <a:fillRect/>
          </a:stretch>
        </p:blipFill>
        <p:spPr>
          <a:xfrm>
            <a:off x="2207915" y="1673742"/>
            <a:ext cx="2457450" cy="781050"/>
          </a:xfrm>
          <a:prstGeom prst="rect">
            <a:avLst/>
          </a:prstGeom>
        </p:spPr>
      </p:pic>
      <p:pic>
        <p:nvPicPr>
          <p:cNvPr id="4" name="Image 3">
            <a:extLst>
              <a:ext uri="{FF2B5EF4-FFF2-40B4-BE49-F238E27FC236}">
                <a16:creationId xmlns:a16="http://schemas.microsoft.com/office/drawing/2014/main" id="{CB9CF831-083D-BA6B-0F66-4686E2BCF6B3}"/>
              </a:ext>
            </a:extLst>
          </p:cNvPr>
          <p:cNvPicPr>
            <a:picLocks noChangeAspect="1"/>
          </p:cNvPicPr>
          <p:nvPr/>
        </p:nvPicPr>
        <p:blipFill>
          <a:blip r:embed="rId4"/>
          <a:stretch>
            <a:fillRect/>
          </a:stretch>
        </p:blipFill>
        <p:spPr>
          <a:xfrm>
            <a:off x="2207915" y="2688709"/>
            <a:ext cx="2638425" cy="466725"/>
          </a:xfrm>
          <a:prstGeom prst="rect">
            <a:avLst/>
          </a:prstGeom>
        </p:spPr>
      </p:pic>
      <p:pic>
        <p:nvPicPr>
          <p:cNvPr id="5" name="Image 4">
            <a:extLst>
              <a:ext uri="{FF2B5EF4-FFF2-40B4-BE49-F238E27FC236}">
                <a16:creationId xmlns:a16="http://schemas.microsoft.com/office/drawing/2014/main" id="{B0E3EFEF-C876-C494-F4F5-E853CD5207E8}"/>
              </a:ext>
            </a:extLst>
          </p:cNvPr>
          <p:cNvPicPr>
            <a:picLocks noChangeAspect="1"/>
          </p:cNvPicPr>
          <p:nvPr/>
        </p:nvPicPr>
        <p:blipFill>
          <a:blip r:embed="rId5"/>
          <a:stretch>
            <a:fillRect/>
          </a:stretch>
        </p:blipFill>
        <p:spPr>
          <a:xfrm>
            <a:off x="2207915" y="3540141"/>
            <a:ext cx="3448050" cy="523875"/>
          </a:xfrm>
          <a:prstGeom prst="rect">
            <a:avLst/>
          </a:prstGeom>
        </p:spPr>
      </p:pic>
      <p:sp>
        <p:nvSpPr>
          <p:cNvPr id="6" name="Google Shape;944;p44">
            <a:extLst>
              <a:ext uri="{FF2B5EF4-FFF2-40B4-BE49-F238E27FC236}">
                <a16:creationId xmlns:a16="http://schemas.microsoft.com/office/drawing/2014/main" id="{C02736B0-B989-26E3-D00C-3827362D6D9A}"/>
              </a:ext>
            </a:extLst>
          </p:cNvPr>
          <p:cNvSpPr txBox="1">
            <a:spLocks/>
          </p:cNvSpPr>
          <p:nvPr/>
        </p:nvSpPr>
        <p:spPr>
          <a:xfrm>
            <a:off x="1000103" y="493697"/>
            <a:ext cx="5712699" cy="437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Somme des carrées intergroupe:</a:t>
            </a:r>
          </a:p>
        </p:txBody>
      </p:sp>
      <p:sp>
        <p:nvSpPr>
          <p:cNvPr id="8" name="TextBox 3">
            <a:extLst>
              <a:ext uri="{FF2B5EF4-FFF2-40B4-BE49-F238E27FC236}">
                <a16:creationId xmlns:a16="http://schemas.microsoft.com/office/drawing/2014/main" id="{2D561746-08CB-09C6-71F5-288462499449}"/>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53</a:t>
            </a:r>
          </a:p>
        </p:txBody>
      </p:sp>
    </p:spTree>
    <p:extLst>
      <p:ext uri="{BB962C8B-B14F-4D97-AF65-F5344CB8AC3E}">
        <p14:creationId xmlns:p14="http://schemas.microsoft.com/office/powerpoint/2010/main" val="298089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0656B6A-6EAE-E2CC-F4E4-8E056DBB03A9}"/>
              </a:ext>
            </a:extLst>
          </p:cNvPr>
          <p:cNvPicPr>
            <a:picLocks noChangeAspect="1"/>
          </p:cNvPicPr>
          <p:nvPr/>
        </p:nvPicPr>
        <p:blipFill>
          <a:blip r:embed="rId2"/>
          <a:stretch>
            <a:fillRect/>
          </a:stretch>
        </p:blipFill>
        <p:spPr>
          <a:xfrm>
            <a:off x="2122182" y="2330873"/>
            <a:ext cx="4010025" cy="847725"/>
          </a:xfrm>
          <a:prstGeom prst="rect">
            <a:avLst/>
          </a:prstGeom>
        </p:spPr>
      </p:pic>
      <p:pic>
        <p:nvPicPr>
          <p:cNvPr id="4" name="Image 3">
            <a:extLst>
              <a:ext uri="{FF2B5EF4-FFF2-40B4-BE49-F238E27FC236}">
                <a16:creationId xmlns:a16="http://schemas.microsoft.com/office/drawing/2014/main" id="{4A12B9D4-149B-8DBE-E545-4244F21B573D}"/>
              </a:ext>
            </a:extLst>
          </p:cNvPr>
          <p:cNvPicPr>
            <a:picLocks noChangeAspect="1"/>
          </p:cNvPicPr>
          <p:nvPr/>
        </p:nvPicPr>
        <p:blipFill>
          <a:blip r:embed="rId3"/>
          <a:stretch>
            <a:fillRect/>
          </a:stretch>
        </p:blipFill>
        <p:spPr>
          <a:xfrm>
            <a:off x="2122182" y="3364293"/>
            <a:ext cx="3238500" cy="457200"/>
          </a:xfrm>
          <a:prstGeom prst="rect">
            <a:avLst/>
          </a:prstGeom>
        </p:spPr>
      </p:pic>
      <p:pic>
        <p:nvPicPr>
          <p:cNvPr id="6" name="Image 5">
            <a:extLst>
              <a:ext uri="{FF2B5EF4-FFF2-40B4-BE49-F238E27FC236}">
                <a16:creationId xmlns:a16="http://schemas.microsoft.com/office/drawing/2014/main" id="{D31C98C0-CE6B-F005-B98E-436BBF5B5102}"/>
              </a:ext>
            </a:extLst>
          </p:cNvPr>
          <p:cNvPicPr>
            <a:picLocks noChangeAspect="1"/>
          </p:cNvPicPr>
          <p:nvPr/>
        </p:nvPicPr>
        <p:blipFill>
          <a:blip r:embed="rId4"/>
          <a:stretch>
            <a:fillRect/>
          </a:stretch>
        </p:blipFill>
        <p:spPr>
          <a:xfrm>
            <a:off x="2122182" y="1380776"/>
            <a:ext cx="2238375" cy="571500"/>
          </a:xfrm>
          <a:prstGeom prst="rect">
            <a:avLst/>
          </a:prstGeom>
        </p:spPr>
      </p:pic>
      <p:sp>
        <p:nvSpPr>
          <p:cNvPr id="2" name="Google Shape;944;p44">
            <a:extLst>
              <a:ext uri="{FF2B5EF4-FFF2-40B4-BE49-F238E27FC236}">
                <a16:creationId xmlns:a16="http://schemas.microsoft.com/office/drawing/2014/main" id="{911C48E6-FA18-6C03-D858-DF0767C704E0}"/>
              </a:ext>
            </a:extLst>
          </p:cNvPr>
          <p:cNvSpPr txBox="1">
            <a:spLocks/>
          </p:cNvSpPr>
          <p:nvPr/>
        </p:nvSpPr>
        <p:spPr>
          <a:xfrm>
            <a:off x="1000103" y="493697"/>
            <a:ext cx="5712699" cy="437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Somme des carrées intragroupe:</a:t>
            </a:r>
          </a:p>
        </p:txBody>
      </p:sp>
      <p:sp>
        <p:nvSpPr>
          <p:cNvPr id="7" name="TextBox 3">
            <a:extLst>
              <a:ext uri="{FF2B5EF4-FFF2-40B4-BE49-F238E27FC236}">
                <a16:creationId xmlns:a16="http://schemas.microsoft.com/office/drawing/2014/main" id="{53B9E0E9-3C0C-9A3C-7A85-DB549517F993}"/>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54</a:t>
            </a:r>
          </a:p>
        </p:txBody>
      </p:sp>
    </p:spTree>
    <p:extLst>
      <p:ext uri="{BB962C8B-B14F-4D97-AF65-F5344CB8AC3E}">
        <p14:creationId xmlns:p14="http://schemas.microsoft.com/office/powerpoint/2010/main" val="320896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395358C-6A75-2684-FF3E-7802807A0785}"/>
              </a:ext>
            </a:extLst>
          </p:cNvPr>
          <p:cNvPicPr>
            <a:picLocks noChangeAspect="1"/>
          </p:cNvPicPr>
          <p:nvPr/>
        </p:nvPicPr>
        <p:blipFill>
          <a:blip r:embed="rId2"/>
          <a:stretch>
            <a:fillRect/>
          </a:stretch>
        </p:blipFill>
        <p:spPr>
          <a:xfrm>
            <a:off x="2382250" y="1027653"/>
            <a:ext cx="2038350" cy="542925"/>
          </a:xfrm>
          <a:prstGeom prst="rect">
            <a:avLst/>
          </a:prstGeom>
        </p:spPr>
      </p:pic>
      <p:pic>
        <p:nvPicPr>
          <p:cNvPr id="3" name="Image 2">
            <a:extLst>
              <a:ext uri="{FF2B5EF4-FFF2-40B4-BE49-F238E27FC236}">
                <a16:creationId xmlns:a16="http://schemas.microsoft.com/office/drawing/2014/main" id="{AB32E31D-A8FB-A622-C472-96A3B2965525}"/>
              </a:ext>
            </a:extLst>
          </p:cNvPr>
          <p:cNvPicPr>
            <a:picLocks noChangeAspect="1"/>
          </p:cNvPicPr>
          <p:nvPr/>
        </p:nvPicPr>
        <p:blipFill>
          <a:blip r:embed="rId3"/>
          <a:stretch>
            <a:fillRect/>
          </a:stretch>
        </p:blipFill>
        <p:spPr>
          <a:xfrm>
            <a:off x="2382250" y="1926487"/>
            <a:ext cx="5114925" cy="971550"/>
          </a:xfrm>
          <a:prstGeom prst="rect">
            <a:avLst/>
          </a:prstGeom>
        </p:spPr>
      </p:pic>
      <p:pic>
        <p:nvPicPr>
          <p:cNvPr id="4" name="Image 3">
            <a:extLst>
              <a:ext uri="{FF2B5EF4-FFF2-40B4-BE49-F238E27FC236}">
                <a16:creationId xmlns:a16="http://schemas.microsoft.com/office/drawing/2014/main" id="{2C8330E0-578A-8925-4747-4D6911D165B4}"/>
              </a:ext>
            </a:extLst>
          </p:cNvPr>
          <p:cNvPicPr>
            <a:picLocks noChangeAspect="1"/>
          </p:cNvPicPr>
          <p:nvPr/>
        </p:nvPicPr>
        <p:blipFill>
          <a:blip r:embed="rId4"/>
          <a:stretch>
            <a:fillRect/>
          </a:stretch>
        </p:blipFill>
        <p:spPr>
          <a:xfrm>
            <a:off x="2382250" y="3370904"/>
            <a:ext cx="4743450" cy="476250"/>
          </a:xfrm>
          <a:prstGeom prst="rect">
            <a:avLst/>
          </a:prstGeom>
        </p:spPr>
      </p:pic>
      <p:sp>
        <p:nvSpPr>
          <p:cNvPr id="5" name="Google Shape;944;p44">
            <a:extLst>
              <a:ext uri="{FF2B5EF4-FFF2-40B4-BE49-F238E27FC236}">
                <a16:creationId xmlns:a16="http://schemas.microsoft.com/office/drawing/2014/main" id="{2C7D283C-A346-C7EF-12C0-43CE06A37C22}"/>
              </a:ext>
            </a:extLst>
          </p:cNvPr>
          <p:cNvSpPr txBox="1">
            <a:spLocks/>
          </p:cNvSpPr>
          <p:nvPr/>
        </p:nvSpPr>
        <p:spPr>
          <a:xfrm>
            <a:off x="1000103" y="493697"/>
            <a:ext cx="5712699" cy="437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Somme des carrées des sujets:</a:t>
            </a:r>
          </a:p>
        </p:txBody>
      </p:sp>
      <p:sp>
        <p:nvSpPr>
          <p:cNvPr id="7" name="TextBox 3">
            <a:extLst>
              <a:ext uri="{FF2B5EF4-FFF2-40B4-BE49-F238E27FC236}">
                <a16:creationId xmlns:a16="http://schemas.microsoft.com/office/drawing/2014/main" id="{BA3788AC-2352-443A-0D3F-51E7F134773D}"/>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55</a:t>
            </a:r>
          </a:p>
        </p:txBody>
      </p:sp>
    </p:spTree>
    <p:extLst>
      <p:ext uri="{BB962C8B-B14F-4D97-AF65-F5344CB8AC3E}">
        <p14:creationId xmlns:p14="http://schemas.microsoft.com/office/powerpoint/2010/main" val="288353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C91E0D34-57B7-EBE1-251D-719E9BB0CD47}"/>
              </a:ext>
            </a:extLst>
          </p:cNvPr>
          <p:cNvGraphicFramePr>
            <a:graphicFrameLocks noGrp="1"/>
          </p:cNvGraphicFramePr>
          <p:nvPr>
            <p:extLst>
              <p:ext uri="{D42A27DB-BD31-4B8C-83A1-F6EECF244321}">
                <p14:modId xmlns:p14="http://schemas.microsoft.com/office/powerpoint/2010/main" val="409755908"/>
              </p:ext>
            </p:extLst>
          </p:nvPr>
        </p:nvGraphicFramePr>
        <p:xfrm>
          <a:off x="1428086" y="3176809"/>
          <a:ext cx="5599814" cy="1828800"/>
        </p:xfrm>
        <a:graphic>
          <a:graphicData uri="http://schemas.openxmlformats.org/drawingml/2006/table">
            <a:tbl>
              <a:tblPr firstRow="1" bandRow="1">
                <a:tableStyleId>{D7AC3CCA-C797-4891-BE02-D94E43425B78}</a:tableStyleId>
              </a:tblPr>
              <a:tblGrid>
                <a:gridCol w="1090663">
                  <a:extLst>
                    <a:ext uri="{9D8B030D-6E8A-4147-A177-3AD203B41FA5}">
                      <a16:colId xmlns:a16="http://schemas.microsoft.com/office/drawing/2014/main" val="1377859928"/>
                    </a:ext>
                  </a:extLst>
                </a:gridCol>
                <a:gridCol w="1085470">
                  <a:extLst>
                    <a:ext uri="{9D8B030D-6E8A-4147-A177-3AD203B41FA5}">
                      <a16:colId xmlns:a16="http://schemas.microsoft.com/office/drawing/2014/main" val="664276439"/>
                    </a:ext>
                  </a:extLst>
                </a:gridCol>
                <a:gridCol w="1095153">
                  <a:extLst>
                    <a:ext uri="{9D8B030D-6E8A-4147-A177-3AD203B41FA5}">
                      <a16:colId xmlns:a16="http://schemas.microsoft.com/office/drawing/2014/main" val="4272194353"/>
                    </a:ext>
                  </a:extLst>
                </a:gridCol>
                <a:gridCol w="1190847">
                  <a:extLst>
                    <a:ext uri="{9D8B030D-6E8A-4147-A177-3AD203B41FA5}">
                      <a16:colId xmlns:a16="http://schemas.microsoft.com/office/drawing/2014/main" val="4279357859"/>
                    </a:ext>
                  </a:extLst>
                </a:gridCol>
                <a:gridCol w="1137681">
                  <a:extLst>
                    <a:ext uri="{9D8B030D-6E8A-4147-A177-3AD203B41FA5}">
                      <a16:colId xmlns:a16="http://schemas.microsoft.com/office/drawing/2014/main" val="1098892262"/>
                    </a:ext>
                  </a:extLst>
                </a:gridCol>
              </a:tblGrid>
              <a:tr h="263162">
                <a:tc>
                  <a:txBody>
                    <a:bodyPr/>
                    <a:lstStyle/>
                    <a:p>
                      <a:endParaRPr lang="fr-FR" dirty="0"/>
                    </a:p>
                  </a:txBody>
                  <a:tcPr/>
                </a:tc>
                <a:tc>
                  <a:txBody>
                    <a:bodyPr/>
                    <a:lstStyle/>
                    <a:p>
                      <a:pPr algn="ctr"/>
                      <a:r>
                        <a:rPr lang="fr-FR" dirty="0"/>
                        <a:t>SS</a:t>
                      </a:r>
                    </a:p>
                  </a:txBody>
                  <a:tcPr/>
                </a:tc>
                <a:tc>
                  <a:txBody>
                    <a:bodyPr/>
                    <a:lstStyle/>
                    <a:p>
                      <a:pPr algn="ctr"/>
                      <a:r>
                        <a:rPr lang="fr-FR" dirty="0" err="1"/>
                        <a:t>df</a:t>
                      </a:r>
                      <a:endParaRPr lang="fr-FR" dirty="0"/>
                    </a:p>
                  </a:txBody>
                  <a:tcPr/>
                </a:tc>
                <a:tc>
                  <a:txBody>
                    <a:bodyPr/>
                    <a:lstStyle/>
                    <a:p>
                      <a:pPr algn="ctr"/>
                      <a:r>
                        <a:rPr lang="fr-FR" dirty="0"/>
                        <a:t>MS</a:t>
                      </a:r>
                    </a:p>
                  </a:txBody>
                  <a:tcPr/>
                </a:tc>
                <a:tc>
                  <a:txBody>
                    <a:bodyPr/>
                    <a:lstStyle/>
                    <a:p>
                      <a:pPr algn="ctr"/>
                      <a:r>
                        <a:rPr lang="fr-FR" dirty="0"/>
                        <a:t>F</a:t>
                      </a:r>
                    </a:p>
                  </a:txBody>
                  <a:tcPr/>
                </a:tc>
                <a:extLst>
                  <a:ext uri="{0D108BD9-81ED-4DB2-BD59-A6C34878D82A}">
                    <a16:rowId xmlns:a16="http://schemas.microsoft.com/office/drawing/2014/main" val="1191074322"/>
                  </a:ext>
                </a:extLst>
              </a:tr>
              <a:tr h="263162">
                <a:tc>
                  <a:txBody>
                    <a:bodyPr/>
                    <a:lstStyle/>
                    <a:p>
                      <a:pPr algn="l"/>
                      <a:r>
                        <a:rPr lang="fr-FR" dirty="0"/>
                        <a:t>Intergroupe</a:t>
                      </a:r>
                    </a:p>
                  </a:txBody>
                  <a:tcPr/>
                </a:tc>
                <a:tc>
                  <a:txBody>
                    <a:bodyPr/>
                    <a:lstStyle/>
                    <a:p>
                      <a:pPr algn="ctr"/>
                      <a:r>
                        <a:rPr lang="fr-FR" dirty="0"/>
                        <a:t>98,67</a:t>
                      </a:r>
                    </a:p>
                  </a:txBody>
                  <a:tcPr/>
                </a:tc>
                <a:tc>
                  <a:txBody>
                    <a:bodyPr/>
                    <a:lstStyle/>
                    <a:p>
                      <a:pPr algn="ctr"/>
                      <a:r>
                        <a:rPr lang="fr-FR" dirty="0"/>
                        <a:t>2</a:t>
                      </a:r>
                    </a:p>
                  </a:txBody>
                  <a:tcPr/>
                </a:tc>
                <a:tc>
                  <a:txBody>
                    <a:bodyPr/>
                    <a:lstStyle/>
                    <a:p>
                      <a:r>
                        <a:rPr lang="fr-FR" dirty="0"/>
                        <a:t>49,34</a:t>
                      </a:r>
                    </a:p>
                  </a:txBody>
                  <a:tcPr/>
                </a:tc>
                <a:tc>
                  <a:txBody>
                    <a:bodyPr/>
                    <a:lstStyle/>
                    <a:p>
                      <a:r>
                        <a:rPr lang="fr-FR" dirty="0">
                          <a:solidFill>
                            <a:srgbClr val="FF0000"/>
                          </a:solidFill>
                        </a:rPr>
                        <a:t>224,27</a:t>
                      </a:r>
                    </a:p>
                  </a:txBody>
                  <a:tcPr/>
                </a:tc>
                <a:extLst>
                  <a:ext uri="{0D108BD9-81ED-4DB2-BD59-A6C34878D82A}">
                    <a16:rowId xmlns:a16="http://schemas.microsoft.com/office/drawing/2014/main" val="262055345"/>
                  </a:ext>
                </a:extLst>
              </a:tr>
              <a:tr h="263162">
                <a:tc>
                  <a:txBody>
                    <a:bodyPr/>
                    <a:lstStyle/>
                    <a:p>
                      <a:pPr algn="l"/>
                      <a:r>
                        <a:rPr lang="fr-FR" dirty="0"/>
                        <a:t>Intragroupe</a:t>
                      </a:r>
                    </a:p>
                  </a:txBody>
                  <a:tcPr/>
                </a:tc>
                <a:tc>
                  <a:txBody>
                    <a:bodyPr/>
                    <a:lstStyle/>
                    <a:p>
                      <a:pPr algn="ctr"/>
                      <a:r>
                        <a:rPr lang="fr-FR" dirty="0"/>
                        <a:t>10,29</a:t>
                      </a:r>
                    </a:p>
                  </a:txBody>
                  <a:tcPr/>
                </a:tc>
                <a:tc>
                  <a:txBody>
                    <a:bodyPr/>
                    <a:lstStyle/>
                    <a:p>
                      <a:pPr algn="ctr"/>
                      <a:r>
                        <a:rPr lang="fr-FR" dirty="0"/>
                        <a:t>18</a:t>
                      </a:r>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10389714"/>
                  </a:ext>
                </a:extLst>
              </a:tr>
              <a:tr h="263162">
                <a:tc>
                  <a:txBody>
                    <a:bodyPr/>
                    <a:lstStyle/>
                    <a:p>
                      <a:pPr algn="l"/>
                      <a:r>
                        <a:rPr lang="fr-FR" dirty="0"/>
                        <a:t>-Sujet</a:t>
                      </a:r>
                    </a:p>
                  </a:txBody>
                  <a:tcPr/>
                </a:tc>
                <a:tc>
                  <a:txBody>
                    <a:bodyPr/>
                    <a:lstStyle/>
                    <a:p>
                      <a:pPr algn="ctr"/>
                      <a:r>
                        <a:rPr lang="fr-FR" dirty="0"/>
                        <a:t>7,62</a:t>
                      </a:r>
                    </a:p>
                  </a:txBody>
                  <a:tcPr/>
                </a:tc>
                <a:tc>
                  <a:txBody>
                    <a:bodyPr/>
                    <a:lstStyle/>
                    <a:p>
                      <a:pPr algn="ctr"/>
                      <a:r>
                        <a:rPr lang="fr-FR" dirty="0"/>
                        <a:t>6</a:t>
                      </a:r>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020426401"/>
                  </a:ext>
                </a:extLst>
              </a:tr>
              <a:tr h="263162">
                <a:tc>
                  <a:txBody>
                    <a:bodyPr/>
                    <a:lstStyle/>
                    <a:p>
                      <a:pPr algn="l"/>
                      <a:r>
                        <a:rPr lang="fr-FR" dirty="0"/>
                        <a:t>-Erreur</a:t>
                      </a:r>
                    </a:p>
                  </a:txBody>
                  <a:tcPr/>
                </a:tc>
                <a:tc>
                  <a:txBody>
                    <a:bodyPr/>
                    <a:lstStyle/>
                    <a:p>
                      <a:pPr algn="ctr"/>
                      <a:r>
                        <a:rPr lang="fr-FR" dirty="0"/>
                        <a:t>2,67</a:t>
                      </a:r>
                    </a:p>
                  </a:txBody>
                  <a:tcPr/>
                </a:tc>
                <a:tc>
                  <a:txBody>
                    <a:bodyPr/>
                    <a:lstStyle/>
                    <a:p>
                      <a:pPr algn="ctr"/>
                      <a:r>
                        <a:rPr lang="fr-FR" dirty="0"/>
                        <a:t>12</a:t>
                      </a:r>
                    </a:p>
                  </a:txBody>
                  <a:tcPr/>
                </a:tc>
                <a:tc>
                  <a:txBody>
                    <a:bodyPr/>
                    <a:lstStyle/>
                    <a:p>
                      <a:r>
                        <a:rPr lang="fr-FR" dirty="0"/>
                        <a:t>0,22</a:t>
                      </a:r>
                    </a:p>
                  </a:txBody>
                  <a:tcPr/>
                </a:tc>
                <a:tc>
                  <a:txBody>
                    <a:bodyPr/>
                    <a:lstStyle/>
                    <a:p>
                      <a:endParaRPr lang="fr-FR"/>
                    </a:p>
                  </a:txBody>
                  <a:tcPr/>
                </a:tc>
                <a:extLst>
                  <a:ext uri="{0D108BD9-81ED-4DB2-BD59-A6C34878D82A}">
                    <a16:rowId xmlns:a16="http://schemas.microsoft.com/office/drawing/2014/main" val="3012768044"/>
                  </a:ext>
                </a:extLst>
              </a:tr>
              <a:tr h="263162">
                <a:tc>
                  <a:txBody>
                    <a:bodyPr/>
                    <a:lstStyle/>
                    <a:p>
                      <a:pPr algn="l"/>
                      <a:r>
                        <a:rPr lang="fr-FR" dirty="0"/>
                        <a:t>Totale</a:t>
                      </a:r>
                    </a:p>
                  </a:txBody>
                  <a:tcPr/>
                </a:tc>
                <a:tc>
                  <a:txBody>
                    <a:bodyPr/>
                    <a:lstStyle/>
                    <a:p>
                      <a:pPr algn="ctr"/>
                      <a:r>
                        <a:rPr lang="fr-FR" dirty="0"/>
                        <a:t>108,96</a:t>
                      </a:r>
                    </a:p>
                  </a:txBody>
                  <a:tcPr/>
                </a:tc>
                <a:tc>
                  <a:txBody>
                    <a:bodyPr/>
                    <a:lstStyle/>
                    <a:p>
                      <a:pPr algn="ctr"/>
                      <a:r>
                        <a:rPr lang="fr-FR" dirty="0"/>
                        <a:t>20</a:t>
                      </a: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941666644"/>
                  </a:ext>
                </a:extLst>
              </a:tr>
            </a:tbl>
          </a:graphicData>
        </a:graphic>
      </p:graphicFrame>
      <p:pic>
        <p:nvPicPr>
          <p:cNvPr id="4" name="Image 3">
            <a:extLst>
              <a:ext uri="{FF2B5EF4-FFF2-40B4-BE49-F238E27FC236}">
                <a16:creationId xmlns:a16="http://schemas.microsoft.com/office/drawing/2014/main" id="{71A1BD52-79AE-7A66-F4B7-4AFDFCF031DB}"/>
              </a:ext>
            </a:extLst>
          </p:cNvPr>
          <p:cNvPicPr>
            <a:picLocks noChangeAspect="1"/>
          </p:cNvPicPr>
          <p:nvPr/>
        </p:nvPicPr>
        <p:blipFill>
          <a:blip r:embed="rId2"/>
          <a:stretch>
            <a:fillRect/>
          </a:stretch>
        </p:blipFill>
        <p:spPr>
          <a:xfrm>
            <a:off x="1474381" y="616657"/>
            <a:ext cx="4152900" cy="552450"/>
          </a:xfrm>
          <a:prstGeom prst="rect">
            <a:avLst/>
          </a:prstGeom>
        </p:spPr>
      </p:pic>
      <p:pic>
        <p:nvPicPr>
          <p:cNvPr id="5" name="Image 4">
            <a:extLst>
              <a:ext uri="{FF2B5EF4-FFF2-40B4-BE49-F238E27FC236}">
                <a16:creationId xmlns:a16="http://schemas.microsoft.com/office/drawing/2014/main" id="{80447E0E-47B2-FE78-31C8-F69F164ECCBD}"/>
              </a:ext>
            </a:extLst>
          </p:cNvPr>
          <p:cNvPicPr>
            <a:picLocks noChangeAspect="1"/>
          </p:cNvPicPr>
          <p:nvPr/>
        </p:nvPicPr>
        <p:blipFill>
          <a:blip r:embed="rId3"/>
          <a:stretch>
            <a:fillRect/>
          </a:stretch>
        </p:blipFill>
        <p:spPr>
          <a:xfrm>
            <a:off x="5006021" y="1215249"/>
            <a:ext cx="1228725" cy="523875"/>
          </a:xfrm>
          <a:prstGeom prst="rect">
            <a:avLst/>
          </a:prstGeom>
        </p:spPr>
      </p:pic>
      <p:pic>
        <p:nvPicPr>
          <p:cNvPr id="6" name="Image 5">
            <a:extLst>
              <a:ext uri="{FF2B5EF4-FFF2-40B4-BE49-F238E27FC236}">
                <a16:creationId xmlns:a16="http://schemas.microsoft.com/office/drawing/2014/main" id="{8EC800DA-70CF-FA50-CA65-249D7AB92C3B}"/>
              </a:ext>
            </a:extLst>
          </p:cNvPr>
          <p:cNvPicPr>
            <a:picLocks noChangeAspect="1"/>
          </p:cNvPicPr>
          <p:nvPr/>
        </p:nvPicPr>
        <p:blipFill>
          <a:blip r:embed="rId4"/>
          <a:stretch>
            <a:fillRect/>
          </a:stretch>
        </p:blipFill>
        <p:spPr>
          <a:xfrm>
            <a:off x="1474381" y="1835594"/>
            <a:ext cx="2002466" cy="560690"/>
          </a:xfrm>
          <a:prstGeom prst="rect">
            <a:avLst/>
          </a:prstGeom>
        </p:spPr>
      </p:pic>
      <p:pic>
        <p:nvPicPr>
          <p:cNvPr id="7" name="Image 6">
            <a:extLst>
              <a:ext uri="{FF2B5EF4-FFF2-40B4-BE49-F238E27FC236}">
                <a16:creationId xmlns:a16="http://schemas.microsoft.com/office/drawing/2014/main" id="{31DC4603-7DF9-4876-A46C-FE823E361491}"/>
              </a:ext>
            </a:extLst>
          </p:cNvPr>
          <p:cNvPicPr>
            <a:picLocks noChangeAspect="1"/>
          </p:cNvPicPr>
          <p:nvPr/>
        </p:nvPicPr>
        <p:blipFill>
          <a:blip r:embed="rId5"/>
          <a:stretch>
            <a:fillRect/>
          </a:stretch>
        </p:blipFill>
        <p:spPr>
          <a:xfrm>
            <a:off x="1474381" y="2494558"/>
            <a:ext cx="1762125" cy="533400"/>
          </a:xfrm>
          <a:prstGeom prst="rect">
            <a:avLst/>
          </a:prstGeom>
        </p:spPr>
      </p:pic>
      <p:pic>
        <p:nvPicPr>
          <p:cNvPr id="8" name="Image 7">
            <a:extLst>
              <a:ext uri="{FF2B5EF4-FFF2-40B4-BE49-F238E27FC236}">
                <a16:creationId xmlns:a16="http://schemas.microsoft.com/office/drawing/2014/main" id="{4E0D53EA-759F-D03F-D4AB-465AA8DA32D8}"/>
              </a:ext>
            </a:extLst>
          </p:cNvPr>
          <p:cNvPicPr>
            <a:picLocks noChangeAspect="1"/>
          </p:cNvPicPr>
          <p:nvPr/>
        </p:nvPicPr>
        <p:blipFill>
          <a:blip r:embed="rId6"/>
          <a:stretch>
            <a:fillRect/>
          </a:stretch>
        </p:blipFill>
        <p:spPr>
          <a:xfrm>
            <a:off x="4389030" y="2187300"/>
            <a:ext cx="2562225" cy="533400"/>
          </a:xfrm>
          <a:prstGeom prst="rect">
            <a:avLst/>
          </a:prstGeom>
        </p:spPr>
      </p:pic>
      <p:sp>
        <p:nvSpPr>
          <p:cNvPr id="9" name="Flèche : droite 8">
            <a:extLst>
              <a:ext uri="{FF2B5EF4-FFF2-40B4-BE49-F238E27FC236}">
                <a16:creationId xmlns:a16="http://schemas.microsoft.com/office/drawing/2014/main" id="{7A2C5B79-6043-5B43-687E-A7E01524575E}"/>
              </a:ext>
            </a:extLst>
          </p:cNvPr>
          <p:cNvSpPr/>
          <p:nvPr/>
        </p:nvSpPr>
        <p:spPr>
          <a:xfrm>
            <a:off x="3640543" y="2345214"/>
            <a:ext cx="584791" cy="2175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oogle Shape;9728;p81">
            <a:extLst>
              <a:ext uri="{FF2B5EF4-FFF2-40B4-BE49-F238E27FC236}">
                <a16:creationId xmlns:a16="http://schemas.microsoft.com/office/drawing/2014/main" id="{2A6CC2AB-5A3A-D613-E6A0-A7E654407593}"/>
              </a:ext>
            </a:extLst>
          </p:cNvPr>
          <p:cNvGrpSpPr/>
          <p:nvPr/>
        </p:nvGrpSpPr>
        <p:grpSpPr>
          <a:xfrm>
            <a:off x="6330122" y="1329398"/>
            <a:ext cx="338597" cy="285751"/>
            <a:chOff x="3040984" y="3681059"/>
            <a:chExt cx="356164" cy="355815"/>
          </a:xfrm>
        </p:grpSpPr>
        <p:sp>
          <p:nvSpPr>
            <p:cNvPr id="10" name="Google Shape;9729;p81">
              <a:extLst>
                <a:ext uri="{FF2B5EF4-FFF2-40B4-BE49-F238E27FC236}">
                  <a16:creationId xmlns:a16="http://schemas.microsoft.com/office/drawing/2014/main" id="{29E7061E-78A9-0764-6AB8-21C6DD9D349E}"/>
                </a:ext>
              </a:extLst>
            </p:cNvPr>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30;p81">
              <a:extLst>
                <a:ext uri="{FF2B5EF4-FFF2-40B4-BE49-F238E27FC236}">
                  <a16:creationId xmlns:a16="http://schemas.microsoft.com/office/drawing/2014/main" id="{0A6B1A87-C05D-6CDD-32F4-80495D1802AB}"/>
                </a:ext>
              </a:extLst>
            </p:cNvPr>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731;p81">
              <a:extLst>
                <a:ext uri="{FF2B5EF4-FFF2-40B4-BE49-F238E27FC236}">
                  <a16:creationId xmlns:a16="http://schemas.microsoft.com/office/drawing/2014/main" id="{2D1A97C0-6FFE-5609-1556-EDCBFBA5815F}"/>
                </a:ext>
              </a:extLst>
            </p:cNvPr>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Google Shape;944;p44">
            <a:extLst>
              <a:ext uri="{FF2B5EF4-FFF2-40B4-BE49-F238E27FC236}">
                <a16:creationId xmlns:a16="http://schemas.microsoft.com/office/drawing/2014/main" id="{CF860599-FB38-BB9C-959A-88DF4618DBFB}"/>
              </a:ext>
            </a:extLst>
          </p:cNvPr>
          <p:cNvSpPr txBox="1">
            <a:spLocks/>
          </p:cNvSpPr>
          <p:nvPr/>
        </p:nvSpPr>
        <p:spPr>
          <a:xfrm>
            <a:off x="1428086" y="74690"/>
            <a:ext cx="6685817" cy="518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on peut simplement conclure la somme des carrés totale (SS totale) et la somme des carrés d'erreur (SS erreur) : </a:t>
            </a:r>
          </a:p>
        </p:txBody>
      </p:sp>
      <p:sp>
        <p:nvSpPr>
          <p:cNvPr id="14" name="Google Shape;944;p44">
            <a:extLst>
              <a:ext uri="{FF2B5EF4-FFF2-40B4-BE49-F238E27FC236}">
                <a16:creationId xmlns:a16="http://schemas.microsoft.com/office/drawing/2014/main" id="{8538CDAD-97FE-0DD2-C8FB-EFDDA44F3F22}"/>
              </a:ext>
            </a:extLst>
          </p:cNvPr>
          <p:cNvSpPr txBox="1">
            <a:spLocks/>
          </p:cNvSpPr>
          <p:nvPr/>
        </p:nvSpPr>
        <p:spPr>
          <a:xfrm>
            <a:off x="1474381" y="1314482"/>
            <a:ext cx="4625240" cy="440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Enfin, il va falloir calculer la statistique F:</a:t>
            </a:r>
          </a:p>
        </p:txBody>
      </p:sp>
      <p:sp>
        <p:nvSpPr>
          <p:cNvPr id="16" name="TextBox 3">
            <a:extLst>
              <a:ext uri="{FF2B5EF4-FFF2-40B4-BE49-F238E27FC236}">
                <a16:creationId xmlns:a16="http://schemas.microsoft.com/office/drawing/2014/main" id="{4EF6C94D-D346-F194-DAC3-F66007EB28DB}"/>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56</a:t>
            </a:r>
          </a:p>
        </p:txBody>
      </p:sp>
    </p:spTree>
    <p:extLst>
      <p:ext uri="{BB962C8B-B14F-4D97-AF65-F5344CB8AC3E}">
        <p14:creationId xmlns:p14="http://schemas.microsoft.com/office/powerpoint/2010/main" val="9531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4" name="Google Shape;944;p44">
            <a:extLst>
              <a:ext uri="{FF2B5EF4-FFF2-40B4-BE49-F238E27FC236}">
                <a16:creationId xmlns:a16="http://schemas.microsoft.com/office/drawing/2014/main" id="{3C56663B-A3A4-70BE-C916-D514D291E394}"/>
              </a:ext>
            </a:extLst>
          </p:cNvPr>
          <p:cNvSpPr txBox="1">
            <a:spLocks noGrp="1"/>
          </p:cNvSpPr>
          <p:nvPr>
            <p:ph type="title"/>
          </p:nvPr>
        </p:nvSpPr>
        <p:spPr>
          <a:xfrm>
            <a:off x="666838" y="354826"/>
            <a:ext cx="4075284" cy="756997"/>
          </a:xfrm>
          <a:prstGeom prst="rect">
            <a:avLst/>
          </a:prstGeom>
        </p:spPr>
        <p:txBody>
          <a:bodyPr spcFirstLastPara="1" wrap="square" lIns="91425" tIns="91425" rIns="91425" bIns="91425" anchor="t" anchorCtr="0">
            <a:noAutofit/>
          </a:bodyPr>
          <a:lstStyle/>
          <a:p>
            <a:pPr algn="ctr"/>
            <a:r>
              <a:rPr lang="fr-FR" sz="2000" b="1" dirty="0"/>
              <a:t>5- </a:t>
            </a:r>
            <a:r>
              <a:rPr lang="fr-FR" sz="2000" dirty="0">
                <a:solidFill>
                  <a:srgbClr val="0D4568"/>
                </a:solidFill>
              </a:rPr>
              <a:t>Interprétation</a:t>
            </a:r>
            <a:br>
              <a:rPr lang="fr-FR" sz="2000" dirty="0">
                <a:solidFill>
                  <a:srgbClr val="0D4568"/>
                </a:solidFill>
              </a:rPr>
            </a:br>
            <a:br>
              <a:rPr lang="fr-FR" sz="2000" dirty="0">
                <a:solidFill>
                  <a:srgbClr val="0D4568"/>
                </a:solidFill>
              </a:rPr>
            </a:br>
            <a:br>
              <a:rPr lang="fr-FR" sz="2000" dirty="0">
                <a:solidFill>
                  <a:srgbClr val="0D4568"/>
                </a:solidFill>
              </a:rPr>
            </a:br>
            <a:endParaRPr lang="fr-FR" sz="2800" dirty="0"/>
          </a:p>
        </p:txBody>
      </p:sp>
      <p:sp>
        <p:nvSpPr>
          <p:cNvPr id="2" name="Google Shape;635;p36">
            <a:extLst>
              <a:ext uri="{FF2B5EF4-FFF2-40B4-BE49-F238E27FC236}">
                <a16:creationId xmlns:a16="http://schemas.microsoft.com/office/drawing/2014/main" id="{511E3E73-758F-32D8-B2A5-ED5F3B05ABCA}"/>
              </a:ext>
            </a:extLst>
          </p:cNvPr>
          <p:cNvSpPr txBox="1">
            <a:spLocks noGrp="1"/>
          </p:cNvSpPr>
          <p:nvPr>
            <p:ph type="subTitle" idx="1"/>
          </p:nvPr>
        </p:nvSpPr>
        <p:spPr>
          <a:xfrm>
            <a:off x="1162493" y="1308590"/>
            <a:ext cx="5656521" cy="682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Si F est supérieur à </a:t>
            </a:r>
            <a:r>
              <a:rPr lang="fr-FR" b="1" u="sng" dirty="0"/>
              <a:t>3,8853</a:t>
            </a:r>
            <a:r>
              <a:rPr lang="fr-FR" dirty="0"/>
              <a:t>, nous rejetterons l'hypothèse nulle.</a:t>
            </a:r>
            <a:endParaRPr dirty="0"/>
          </a:p>
        </p:txBody>
      </p:sp>
      <p:pic>
        <p:nvPicPr>
          <p:cNvPr id="6" name="Image 5">
            <a:extLst>
              <a:ext uri="{FF2B5EF4-FFF2-40B4-BE49-F238E27FC236}">
                <a16:creationId xmlns:a16="http://schemas.microsoft.com/office/drawing/2014/main" id="{3DA12F4C-2F08-1C20-4E46-AE2A79BEE4DD}"/>
              </a:ext>
            </a:extLst>
          </p:cNvPr>
          <p:cNvPicPr>
            <a:picLocks noChangeAspect="1"/>
          </p:cNvPicPr>
          <p:nvPr/>
        </p:nvPicPr>
        <p:blipFill>
          <a:blip r:embed="rId3"/>
          <a:stretch>
            <a:fillRect/>
          </a:stretch>
        </p:blipFill>
        <p:spPr>
          <a:xfrm>
            <a:off x="1680387" y="2187507"/>
            <a:ext cx="1104900" cy="314325"/>
          </a:xfrm>
          <a:prstGeom prst="rect">
            <a:avLst/>
          </a:prstGeom>
        </p:spPr>
      </p:pic>
      <p:sp>
        <p:nvSpPr>
          <p:cNvPr id="10" name="Google Shape;635;p36">
            <a:extLst>
              <a:ext uri="{FF2B5EF4-FFF2-40B4-BE49-F238E27FC236}">
                <a16:creationId xmlns:a16="http://schemas.microsoft.com/office/drawing/2014/main" id="{F5E0FEE1-CD1C-96D2-7138-D6B3B988C16E}"/>
              </a:ext>
            </a:extLst>
          </p:cNvPr>
          <p:cNvSpPr txBox="1">
            <a:spLocks/>
          </p:cNvSpPr>
          <p:nvPr/>
        </p:nvSpPr>
        <p:spPr>
          <a:xfrm>
            <a:off x="3196856" y="2133894"/>
            <a:ext cx="3516988" cy="475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fr-FR" dirty="0"/>
              <a:t>Résultat : Rejet de l'hypothèse nulle</a:t>
            </a:r>
          </a:p>
        </p:txBody>
      </p:sp>
      <p:sp>
        <p:nvSpPr>
          <p:cNvPr id="12" name="Google Shape;635;p36">
            <a:extLst>
              <a:ext uri="{FF2B5EF4-FFF2-40B4-BE49-F238E27FC236}">
                <a16:creationId xmlns:a16="http://schemas.microsoft.com/office/drawing/2014/main" id="{707D6E74-70DE-F5AA-25CA-657331C51F13}"/>
              </a:ext>
            </a:extLst>
          </p:cNvPr>
          <p:cNvSpPr txBox="1">
            <a:spLocks/>
          </p:cNvSpPr>
          <p:nvPr/>
        </p:nvSpPr>
        <p:spPr>
          <a:xfrm>
            <a:off x="1162492" y="3044101"/>
            <a:ext cx="6216503" cy="682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fr-FR" dirty="0"/>
              <a:t>Les trois conditions présentaient des différences significatives au niveau de l'anxiété.</a:t>
            </a:r>
          </a:p>
        </p:txBody>
      </p:sp>
      <p:sp>
        <p:nvSpPr>
          <p:cNvPr id="3" name="Flèche : droite 2">
            <a:extLst>
              <a:ext uri="{FF2B5EF4-FFF2-40B4-BE49-F238E27FC236}">
                <a16:creationId xmlns:a16="http://schemas.microsoft.com/office/drawing/2014/main" id="{4F520426-C9BE-2A97-87E6-87F1BA54333C}"/>
              </a:ext>
            </a:extLst>
          </p:cNvPr>
          <p:cNvSpPr/>
          <p:nvPr/>
        </p:nvSpPr>
        <p:spPr>
          <a:xfrm>
            <a:off x="877185" y="1427167"/>
            <a:ext cx="265814" cy="17996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06292DFA-20E6-8EB0-DA07-CEBDF376B533}"/>
              </a:ext>
            </a:extLst>
          </p:cNvPr>
          <p:cNvSpPr/>
          <p:nvPr/>
        </p:nvSpPr>
        <p:spPr>
          <a:xfrm>
            <a:off x="877185" y="3206826"/>
            <a:ext cx="265814" cy="17996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8" name="TextBox 3">
            <a:extLst>
              <a:ext uri="{FF2B5EF4-FFF2-40B4-BE49-F238E27FC236}">
                <a16:creationId xmlns:a16="http://schemas.microsoft.com/office/drawing/2014/main" id="{72BDFD62-F77B-7750-52BA-03BFB18215A8}"/>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57</a:t>
            </a:r>
          </a:p>
        </p:txBody>
      </p:sp>
    </p:spTree>
    <p:extLst>
      <p:ext uri="{BB962C8B-B14F-4D97-AF65-F5344CB8AC3E}">
        <p14:creationId xmlns:p14="http://schemas.microsoft.com/office/powerpoint/2010/main" val="146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2" grpId="0"/>
      <p:bldP spid="3"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8"/>
          <p:cNvSpPr txBox="1">
            <a:spLocks noGrp="1"/>
          </p:cNvSpPr>
          <p:nvPr>
            <p:ph type="title"/>
          </p:nvPr>
        </p:nvSpPr>
        <p:spPr>
          <a:xfrm>
            <a:off x="720000" y="497664"/>
            <a:ext cx="2312349" cy="572700"/>
          </a:xfrm>
          <a:prstGeom prst="rect">
            <a:avLst/>
          </a:prstGeom>
        </p:spPr>
        <p:txBody>
          <a:bodyPr spcFirstLastPara="1" wrap="square" lIns="91425" tIns="91425" rIns="91425" bIns="91425" anchor="t" anchorCtr="0">
            <a:noAutofit/>
          </a:bodyPr>
          <a:lstStyle/>
          <a:p>
            <a:r>
              <a:rPr lang="en"/>
              <a:t>Principe :</a:t>
            </a:r>
            <a:endParaRPr/>
          </a:p>
        </p:txBody>
      </p:sp>
      <p:sp>
        <p:nvSpPr>
          <p:cNvPr id="3" name="Google Shape;746;p38">
            <a:extLst>
              <a:ext uri="{FF2B5EF4-FFF2-40B4-BE49-F238E27FC236}">
                <a16:creationId xmlns:a16="http://schemas.microsoft.com/office/drawing/2014/main" id="{6DC90975-9AF0-975F-F40E-1139DBF85AFF}"/>
              </a:ext>
            </a:extLst>
          </p:cNvPr>
          <p:cNvSpPr txBox="1">
            <a:spLocks/>
          </p:cNvSpPr>
          <p:nvPr/>
        </p:nvSpPr>
        <p:spPr>
          <a:xfrm>
            <a:off x="646284" y="1339616"/>
            <a:ext cx="8006573" cy="5401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a:t>       </a:t>
            </a:r>
            <a:r>
              <a:rPr lang="en">
                <a:solidFill>
                  <a:srgbClr val="084569"/>
                </a:solidFill>
              </a:rPr>
              <a:t>Le </a:t>
            </a:r>
            <a:r>
              <a:rPr lang="en" err="1">
                <a:solidFill>
                  <a:srgbClr val="084569"/>
                </a:solidFill>
              </a:rPr>
              <a:t>principe</a:t>
            </a:r>
            <a:r>
              <a:rPr lang="en">
                <a:solidFill>
                  <a:srgbClr val="084569"/>
                </a:solidFill>
              </a:rPr>
              <a:t> de </a:t>
            </a:r>
            <a:r>
              <a:rPr lang="en" err="1">
                <a:solidFill>
                  <a:srgbClr val="084569"/>
                </a:solidFill>
              </a:rPr>
              <a:t>l’</a:t>
            </a:r>
            <a:r>
              <a:rPr lang="en" b="1" err="1">
                <a:solidFill>
                  <a:srgbClr val="084569"/>
                </a:solidFill>
              </a:rPr>
              <a:t>ANOVA</a:t>
            </a:r>
            <a:r>
              <a:rPr lang="en">
                <a:solidFill>
                  <a:srgbClr val="084569"/>
                </a:solidFill>
              </a:rPr>
              <a:t> repose sur la dispersion des données (</a:t>
            </a:r>
            <a:r>
              <a:rPr lang="en" err="1">
                <a:solidFill>
                  <a:srgbClr val="084569"/>
                </a:solidFill>
              </a:rPr>
              <a:t>c’est</a:t>
            </a:r>
            <a:r>
              <a:rPr lang="en">
                <a:solidFill>
                  <a:srgbClr val="084569"/>
                </a:solidFill>
              </a:rPr>
              <a:t> à dire </a:t>
            </a:r>
            <a:r>
              <a:rPr lang="en" err="1">
                <a:solidFill>
                  <a:srgbClr val="084569"/>
                </a:solidFill>
              </a:rPr>
              <a:t>l’écartement</a:t>
            </a:r>
            <a:r>
              <a:rPr lang="en">
                <a:solidFill>
                  <a:srgbClr val="084569"/>
                </a:solidFill>
              </a:rPr>
              <a:t> des données </a:t>
            </a:r>
            <a:r>
              <a:rPr lang="en" err="1">
                <a:solidFill>
                  <a:srgbClr val="084569"/>
                </a:solidFill>
              </a:rPr>
              <a:t>autour</a:t>
            </a:r>
            <a:r>
              <a:rPr lang="en">
                <a:solidFill>
                  <a:srgbClr val="084569"/>
                </a:solidFill>
              </a:rPr>
              <a:t> de la </a:t>
            </a:r>
            <a:r>
              <a:rPr lang="en" err="1">
                <a:solidFill>
                  <a:srgbClr val="084569"/>
                </a:solidFill>
              </a:rPr>
              <a:t>moyenne</a:t>
            </a:r>
            <a:r>
              <a:rPr lang="en">
                <a:solidFill>
                  <a:srgbClr val="084569"/>
                </a:solidFill>
              </a:rPr>
              <a:t>).</a:t>
            </a:r>
            <a:endParaRPr lang="en-US"/>
          </a:p>
          <a:p>
            <a:pPr marL="0" indent="0">
              <a:lnSpc>
                <a:spcPct val="114999"/>
              </a:lnSpc>
            </a:pPr>
            <a:endParaRPr lang="en"/>
          </a:p>
          <a:p>
            <a:pPr marL="0" indent="0">
              <a:lnSpc>
                <a:spcPct val="114999"/>
              </a:lnSpc>
            </a:pPr>
            <a:r>
              <a:rPr lang="en"/>
              <a:t>   </a:t>
            </a:r>
          </a:p>
          <a:p>
            <a:pPr marL="0" indent="0">
              <a:lnSpc>
                <a:spcPct val="114999"/>
              </a:lnSpc>
            </a:pPr>
            <a:r>
              <a:rPr lang="en"/>
              <a:t>   </a:t>
            </a:r>
          </a:p>
        </p:txBody>
      </p:sp>
      <p:sp>
        <p:nvSpPr>
          <p:cNvPr id="5" name="Arrow: Right 4">
            <a:extLst>
              <a:ext uri="{FF2B5EF4-FFF2-40B4-BE49-F238E27FC236}">
                <a16:creationId xmlns:a16="http://schemas.microsoft.com/office/drawing/2014/main" id="{9AB1C2CF-CEED-2CFD-3689-CE7DDE2CA420}"/>
              </a:ext>
            </a:extLst>
          </p:cNvPr>
          <p:cNvSpPr/>
          <p:nvPr/>
        </p:nvSpPr>
        <p:spPr>
          <a:xfrm>
            <a:off x="717339" y="1483508"/>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E251D126-DE20-722D-AF09-065C273BE7D0}"/>
              </a:ext>
            </a:extLst>
          </p:cNvPr>
          <p:cNvSpPr/>
          <p:nvPr/>
        </p:nvSpPr>
        <p:spPr>
          <a:xfrm>
            <a:off x="717338" y="2085086"/>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746;p38">
            <a:extLst>
              <a:ext uri="{FF2B5EF4-FFF2-40B4-BE49-F238E27FC236}">
                <a16:creationId xmlns:a16="http://schemas.microsoft.com/office/drawing/2014/main" id="{2E604CB6-3715-7FD7-4741-D8FFCB1357B0}"/>
              </a:ext>
            </a:extLst>
          </p:cNvPr>
          <p:cNvSpPr txBox="1">
            <a:spLocks/>
          </p:cNvSpPr>
          <p:nvPr/>
        </p:nvSpPr>
        <p:spPr>
          <a:xfrm>
            <a:off x="646284" y="1971274"/>
            <a:ext cx="8217125" cy="483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dirty="0"/>
              <a:t>       </a:t>
            </a:r>
            <a:r>
              <a:rPr lang="en" dirty="0">
                <a:solidFill>
                  <a:srgbClr val="084569"/>
                </a:solidFill>
              </a:rPr>
              <a:t>Le </a:t>
            </a:r>
            <a:r>
              <a:rPr lang="en" dirty="0" err="1">
                <a:solidFill>
                  <a:srgbClr val="084569"/>
                </a:solidFill>
              </a:rPr>
              <a:t>principe</a:t>
            </a:r>
            <a:r>
              <a:rPr lang="en" dirty="0">
                <a:solidFill>
                  <a:srgbClr val="084569"/>
                </a:solidFill>
              </a:rPr>
              <a:t> de </a:t>
            </a:r>
            <a:r>
              <a:rPr lang="en" b="1" dirty="0" err="1">
                <a:solidFill>
                  <a:srgbClr val="084569"/>
                </a:solidFill>
              </a:rPr>
              <a:t>l’analyse</a:t>
            </a:r>
            <a:r>
              <a:rPr lang="en" b="1" dirty="0">
                <a:solidFill>
                  <a:srgbClr val="084569"/>
                </a:solidFill>
              </a:rPr>
              <a:t> de la variance</a:t>
            </a:r>
            <a:r>
              <a:rPr lang="en" dirty="0">
                <a:solidFill>
                  <a:srgbClr val="084569"/>
                </a:solidFill>
              </a:rPr>
              <a:t> </a:t>
            </a:r>
            <a:r>
              <a:rPr lang="en" dirty="0" err="1">
                <a:solidFill>
                  <a:srgbClr val="084569"/>
                </a:solidFill>
              </a:rPr>
              <a:t>est</a:t>
            </a:r>
            <a:r>
              <a:rPr lang="en" dirty="0">
                <a:solidFill>
                  <a:srgbClr val="084569"/>
                </a:solidFill>
              </a:rPr>
              <a:t> de </a:t>
            </a:r>
            <a:r>
              <a:rPr lang="en" dirty="0" err="1">
                <a:solidFill>
                  <a:srgbClr val="084569"/>
                </a:solidFill>
              </a:rPr>
              <a:t>déterminer</a:t>
            </a:r>
            <a:r>
              <a:rPr lang="en" dirty="0">
                <a:solidFill>
                  <a:srgbClr val="084569"/>
                </a:solidFill>
              </a:rPr>
              <a:t>, à </a:t>
            </a:r>
            <a:r>
              <a:rPr lang="en" dirty="0" err="1">
                <a:solidFill>
                  <a:srgbClr val="084569"/>
                </a:solidFill>
              </a:rPr>
              <a:t>l’aide</a:t>
            </a:r>
            <a:r>
              <a:rPr lang="en" dirty="0">
                <a:solidFill>
                  <a:srgbClr val="084569"/>
                </a:solidFill>
              </a:rPr>
              <a:t> d’un test </a:t>
            </a:r>
            <a:r>
              <a:rPr lang="en" dirty="0" err="1">
                <a:solidFill>
                  <a:srgbClr val="084569"/>
                </a:solidFill>
              </a:rPr>
              <a:t>statistique</a:t>
            </a:r>
            <a:r>
              <a:rPr lang="en" dirty="0">
                <a:solidFill>
                  <a:srgbClr val="084569"/>
                </a:solidFill>
              </a:rPr>
              <a:t> : </a:t>
            </a:r>
            <a:endParaRPr lang="en" dirty="0"/>
          </a:p>
          <a:p>
            <a:pPr marL="0" indent="0">
              <a:lnSpc>
                <a:spcPct val="114999"/>
              </a:lnSpc>
            </a:pPr>
            <a:r>
              <a:rPr lang="en" dirty="0"/>
              <a:t>   </a:t>
            </a:r>
          </a:p>
          <a:p>
            <a:pPr marL="0" indent="0">
              <a:lnSpc>
                <a:spcPct val="114999"/>
              </a:lnSpc>
            </a:pPr>
            <a:r>
              <a:rPr lang="en" dirty="0"/>
              <a:t>   </a:t>
            </a:r>
          </a:p>
        </p:txBody>
      </p:sp>
      <p:sp>
        <p:nvSpPr>
          <p:cNvPr id="2" name="Google Shape;746;p38">
            <a:extLst>
              <a:ext uri="{FF2B5EF4-FFF2-40B4-BE49-F238E27FC236}">
                <a16:creationId xmlns:a16="http://schemas.microsoft.com/office/drawing/2014/main" id="{6B70DCDC-F893-F6F2-E3C3-141096189B1E}"/>
              </a:ext>
            </a:extLst>
          </p:cNvPr>
          <p:cNvSpPr txBox="1">
            <a:spLocks/>
          </p:cNvSpPr>
          <p:nvPr/>
        </p:nvSpPr>
        <p:spPr>
          <a:xfrm>
            <a:off x="786406" y="2502634"/>
            <a:ext cx="8217125" cy="1419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285750" indent="-285750">
              <a:lnSpc>
                <a:spcPct val="114999"/>
              </a:lnSpc>
              <a:buFont typeface="Arial"/>
              <a:buChar char="•"/>
            </a:pPr>
            <a:r>
              <a:rPr lang="en">
                <a:solidFill>
                  <a:srgbClr val="084569"/>
                </a:solidFill>
              </a:rPr>
              <a:t>Si la dispersion </a:t>
            </a:r>
            <a:r>
              <a:rPr lang="en" err="1">
                <a:solidFill>
                  <a:srgbClr val="084569"/>
                </a:solidFill>
              </a:rPr>
              <a:t>factorielle</a:t>
            </a:r>
            <a:r>
              <a:rPr lang="en" dirty="0">
                <a:solidFill>
                  <a:srgbClr val="084569"/>
                </a:solidFill>
              </a:rPr>
              <a:t> </a:t>
            </a:r>
            <a:r>
              <a:rPr lang="en" err="1">
                <a:solidFill>
                  <a:srgbClr val="084569"/>
                </a:solidFill>
              </a:rPr>
              <a:t>est</a:t>
            </a:r>
            <a:r>
              <a:rPr lang="en" dirty="0">
                <a:solidFill>
                  <a:srgbClr val="084569"/>
                </a:solidFill>
              </a:rPr>
              <a:t> </a:t>
            </a:r>
            <a:r>
              <a:rPr lang="en" err="1">
                <a:solidFill>
                  <a:srgbClr val="084569"/>
                </a:solidFill>
              </a:rPr>
              <a:t>significativement</a:t>
            </a:r>
            <a:r>
              <a:rPr lang="en">
                <a:solidFill>
                  <a:srgbClr val="084569"/>
                </a:solidFill>
              </a:rPr>
              <a:t> supérieure à la dispersion </a:t>
            </a:r>
            <a:r>
              <a:rPr lang="en" err="1">
                <a:solidFill>
                  <a:srgbClr val="084569"/>
                </a:solidFill>
              </a:rPr>
              <a:t>résiduelle</a:t>
            </a:r>
            <a:r>
              <a:rPr lang="en">
                <a:solidFill>
                  <a:srgbClr val="084569"/>
                </a:solidFill>
              </a:rPr>
              <a:t>, </a:t>
            </a:r>
            <a:r>
              <a:rPr lang="en" err="1">
                <a:solidFill>
                  <a:srgbClr val="084569"/>
                </a:solidFill>
              </a:rPr>
              <a:t>alors</a:t>
            </a:r>
            <a:r>
              <a:rPr lang="en" dirty="0">
                <a:solidFill>
                  <a:srgbClr val="084569"/>
                </a:solidFill>
              </a:rPr>
              <a:t> </a:t>
            </a:r>
            <a:r>
              <a:rPr lang="en" err="1">
                <a:solidFill>
                  <a:srgbClr val="084569"/>
                </a:solidFill>
              </a:rPr>
              <a:t>cela</a:t>
            </a:r>
            <a:r>
              <a:rPr lang="en" dirty="0">
                <a:solidFill>
                  <a:srgbClr val="084569"/>
                </a:solidFill>
              </a:rPr>
              <a:t> </a:t>
            </a:r>
            <a:r>
              <a:rPr lang="en" err="1">
                <a:solidFill>
                  <a:srgbClr val="084569"/>
                </a:solidFill>
              </a:rPr>
              <a:t>signifie</a:t>
            </a:r>
            <a:r>
              <a:rPr lang="en">
                <a:solidFill>
                  <a:srgbClr val="084569"/>
                </a:solidFill>
              </a:rPr>
              <a:t> que la dispersion des données, </a:t>
            </a:r>
            <a:r>
              <a:rPr lang="en" err="1">
                <a:solidFill>
                  <a:srgbClr val="084569"/>
                </a:solidFill>
              </a:rPr>
              <a:t>autour</a:t>
            </a:r>
            <a:r>
              <a:rPr lang="en">
                <a:solidFill>
                  <a:srgbClr val="084569"/>
                </a:solidFill>
              </a:rPr>
              <a:t> des </a:t>
            </a:r>
            <a:r>
              <a:rPr lang="en" err="1">
                <a:solidFill>
                  <a:srgbClr val="084569"/>
                </a:solidFill>
              </a:rPr>
              <a:t>moyennes</a:t>
            </a:r>
            <a:r>
              <a:rPr lang="en">
                <a:solidFill>
                  <a:srgbClr val="084569"/>
                </a:solidFill>
              </a:rPr>
              <a:t> de </a:t>
            </a:r>
            <a:r>
              <a:rPr lang="en" err="1">
                <a:solidFill>
                  <a:srgbClr val="084569"/>
                </a:solidFill>
              </a:rPr>
              <a:t>chaque</a:t>
            </a:r>
            <a:r>
              <a:rPr lang="en" dirty="0">
                <a:solidFill>
                  <a:srgbClr val="084569"/>
                </a:solidFill>
              </a:rPr>
              <a:t> </a:t>
            </a:r>
            <a:r>
              <a:rPr lang="en" err="1">
                <a:solidFill>
                  <a:srgbClr val="084569"/>
                </a:solidFill>
              </a:rPr>
              <a:t>modalité</a:t>
            </a:r>
            <a:r>
              <a:rPr lang="en">
                <a:solidFill>
                  <a:srgbClr val="084569"/>
                </a:solidFill>
              </a:rPr>
              <a:t>, </a:t>
            </a:r>
            <a:r>
              <a:rPr lang="en" err="1">
                <a:solidFill>
                  <a:srgbClr val="084569"/>
                </a:solidFill>
              </a:rPr>
              <a:t>est</a:t>
            </a:r>
            <a:r>
              <a:rPr lang="en" dirty="0">
                <a:solidFill>
                  <a:srgbClr val="084569"/>
                </a:solidFill>
              </a:rPr>
              <a:t> </a:t>
            </a:r>
            <a:r>
              <a:rPr lang="en" err="1">
                <a:solidFill>
                  <a:srgbClr val="084569"/>
                </a:solidFill>
              </a:rPr>
              <a:t>faible</a:t>
            </a:r>
            <a:r>
              <a:rPr lang="en">
                <a:solidFill>
                  <a:srgbClr val="084569"/>
                </a:solidFill>
              </a:rPr>
              <a:t> par rapport à la dispersion des </a:t>
            </a:r>
            <a:r>
              <a:rPr lang="en" err="1">
                <a:solidFill>
                  <a:srgbClr val="084569"/>
                </a:solidFill>
              </a:rPr>
              <a:t>moyennes</a:t>
            </a:r>
            <a:r>
              <a:rPr lang="en" dirty="0">
                <a:solidFill>
                  <a:srgbClr val="084569"/>
                </a:solidFill>
              </a:rPr>
              <a:t> </a:t>
            </a:r>
            <a:r>
              <a:rPr lang="en" err="1">
                <a:solidFill>
                  <a:srgbClr val="084569"/>
                </a:solidFill>
              </a:rPr>
              <a:t>autour</a:t>
            </a:r>
            <a:r>
              <a:rPr lang="en">
                <a:solidFill>
                  <a:srgbClr val="084569"/>
                </a:solidFill>
              </a:rPr>
              <a:t> de la </a:t>
            </a:r>
            <a:r>
              <a:rPr lang="en" err="1">
                <a:solidFill>
                  <a:srgbClr val="084569"/>
                </a:solidFill>
              </a:rPr>
              <a:t>moyenne</a:t>
            </a:r>
            <a:r>
              <a:rPr lang="en" dirty="0">
                <a:solidFill>
                  <a:srgbClr val="084569"/>
                </a:solidFill>
              </a:rPr>
              <a:t> </a:t>
            </a:r>
            <a:r>
              <a:rPr lang="en" err="1">
                <a:solidFill>
                  <a:srgbClr val="084569"/>
                </a:solidFill>
              </a:rPr>
              <a:t>générale</a:t>
            </a:r>
            <a:r>
              <a:rPr lang="en">
                <a:solidFill>
                  <a:srgbClr val="084569"/>
                </a:solidFill>
              </a:rPr>
              <a:t>. Et </a:t>
            </a:r>
            <a:r>
              <a:rPr lang="en" err="1">
                <a:solidFill>
                  <a:srgbClr val="084569"/>
                </a:solidFill>
              </a:rPr>
              <a:t>si</a:t>
            </a:r>
            <a:r>
              <a:rPr lang="en">
                <a:solidFill>
                  <a:srgbClr val="084569"/>
                </a:solidFill>
              </a:rPr>
              <a:t> les </a:t>
            </a:r>
            <a:r>
              <a:rPr lang="en" err="1">
                <a:solidFill>
                  <a:srgbClr val="084569"/>
                </a:solidFill>
              </a:rPr>
              <a:t>moyennes</a:t>
            </a:r>
            <a:r>
              <a:rPr lang="en" dirty="0">
                <a:solidFill>
                  <a:srgbClr val="084569"/>
                </a:solidFill>
              </a:rPr>
              <a:t> </a:t>
            </a:r>
            <a:r>
              <a:rPr lang="en">
                <a:solidFill>
                  <a:srgbClr val="084569"/>
                </a:solidFill>
              </a:rPr>
              <a:t>relatives à </a:t>
            </a:r>
            <a:r>
              <a:rPr lang="en" err="1">
                <a:solidFill>
                  <a:srgbClr val="084569"/>
                </a:solidFill>
              </a:rPr>
              <a:t>chaque</a:t>
            </a:r>
            <a:r>
              <a:rPr lang="en" dirty="0">
                <a:solidFill>
                  <a:srgbClr val="084569"/>
                </a:solidFill>
              </a:rPr>
              <a:t> </a:t>
            </a:r>
            <a:r>
              <a:rPr lang="en" err="1">
                <a:solidFill>
                  <a:srgbClr val="084569"/>
                </a:solidFill>
              </a:rPr>
              <a:t>modalités</a:t>
            </a:r>
            <a:r>
              <a:rPr lang="en" dirty="0">
                <a:solidFill>
                  <a:srgbClr val="084569"/>
                </a:solidFill>
              </a:rPr>
              <a:t> </a:t>
            </a:r>
            <a:r>
              <a:rPr lang="en" err="1">
                <a:solidFill>
                  <a:srgbClr val="084569"/>
                </a:solidFill>
              </a:rPr>
              <a:t>sont</a:t>
            </a:r>
            <a:r>
              <a:rPr lang="en">
                <a:solidFill>
                  <a:srgbClr val="084569"/>
                </a:solidFill>
              </a:rPr>
              <a:t> très </a:t>
            </a:r>
            <a:r>
              <a:rPr lang="en" err="1">
                <a:solidFill>
                  <a:srgbClr val="084569"/>
                </a:solidFill>
              </a:rPr>
              <a:t>dispersées</a:t>
            </a:r>
            <a:r>
              <a:rPr lang="en">
                <a:solidFill>
                  <a:srgbClr val="084569"/>
                </a:solidFill>
              </a:rPr>
              <a:t>, </a:t>
            </a:r>
            <a:r>
              <a:rPr lang="en" err="1">
                <a:solidFill>
                  <a:srgbClr val="084569"/>
                </a:solidFill>
              </a:rPr>
              <a:t>en</a:t>
            </a:r>
            <a:r>
              <a:rPr lang="en" dirty="0">
                <a:solidFill>
                  <a:srgbClr val="084569"/>
                </a:solidFill>
              </a:rPr>
              <a:t> </a:t>
            </a:r>
            <a:r>
              <a:rPr lang="en" err="1">
                <a:solidFill>
                  <a:srgbClr val="084569"/>
                </a:solidFill>
              </a:rPr>
              <a:t>même</a:t>
            </a:r>
            <a:r>
              <a:rPr lang="en">
                <a:solidFill>
                  <a:srgbClr val="084569"/>
                </a:solidFill>
              </a:rPr>
              <a:t> temps que la </a:t>
            </a:r>
            <a:r>
              <a:rPr lang="en" err="1">
                <a:solidFill>
                  <a:srgbClr val="084569"/>
                </a:solidFill>
              </a:rPr>
              <a:t>variabilité</a:t>
            </a:r>
            <a:r>
              <a:rPr lang="en">
                <a:solidFill>
                  <a:srgbClr val="084569"/>
                </a:solidFill>
              </a:rPr>
              <a:t> intra-</a:t>
            </a:r>
            <a:r>
              <a:rPr lang="en" err="1">
                <a:solidFill>
                  <a:srgbClr val="084569"/>
                </a:solidFill>
              </a:rPr>
              <a:t>classe</a:t>
            </a:r>
            <a:r>
              <a:rPr lang="en" dirty="0">
                <a:solidFill>
                  <a:srgbClr val="084569"/>
                </a:solidFill>
              </a:rPr>
              <a:t> </a:t>
            </a:r>
            <a:r>
              <a:rPr lang="en" err="1">
                <a:solidFill>
                  <a:srgbClr val="084569"/>
                </a:solidFill>
              </a:rPr>
              <a:t>est</a:t>
            </a:r>
            <a:r>
              <a:rPr lang="en" dirty="0">
                <a:solidFill>
                  <a:srgbClr val="084569"/>
                </a:solidFill>
              </a:rPr>
              <a:t> </a:t>
            </a:r>
            <a:r>
              <a:rPr lang="en" err="1">
                <a:solidFill>
                  <a:srgbClr val="084569"/>
                </a:solidFill>
              </a:rPr>
              <a:t>faible</a:t>
            </a:r>
            <a:r>
              <a:rPr lang="en">
                <a:solidFill>
                  <a:srgbClr val="084569"/>
                </a:solidFill>
              </a:rPr>
              <a:t>, </a:t>
            </a:r>
            <a:r>
              <a:rPr lang="en" err="1">
                <a:solidFill>
                  <a:srgbClr val="084569"/>
                </a:solidFill>
              </a:rPr>
              <a:t>alors</a:t>
            </a:r>
            <a:r>
              <a:rPr lang="en" dirty="0">
                <a:solidFill>
                  <a:srgbClr val="084569"/>
                </a:solidFill>
              </a:rPr>
              <a:t> </a:t>
            </a:r>
            <a:r>
              <a:rPr lang="en" err="1">
                <a:solidFill>
                  <a:srgbClr val="084569"/>
                </a:solidFill>
              </a:rPr>
              <a:t>cela</a:t>
            </a:r>
            <a:r>
              <a:rPr lang="en" dirty="0">
                <a:solidFill>
                  <a:srgbClr val="084569"/>
                </a:solidFill>
              </a:rPr>
              <a:t> </a:t>
            </a:r>
            <a:r>
              <a:rPr lang="en" err="1">
                <a:solidFill>
                  <a:srgbClr val="084569"/>
                </a:solidFill>
              </a:rPr>
              <a:t>signifie</a:t>
            </a:r>
            <a:r>
              <a:rPr lang="en">
                <a:solidFill>
                  <a:srgbClr val="084569"/>
                </a:solidFill>
              </a:rPr>
              <a:t> que les </a:t>
            </a:r>
            <a:r>
              <a:rPr lang="en" err="1">
                <a:solidFill>
                  <a:srgbClr val="084569"/>
                </a:solidFill>
              </a:rPr>
              <a:t>moyennes</a:t>
            </a:r>
            <a:r>
              <a:rPr lang="en" dirty="0">
                <a:solidFill>
                  <a:srgbClr val="084569"/>
                </a:solidFill>
              </a:rPr>
              <a:t> </a:t>
            </a:r>
            <a:r>
              <a:rPr lang="en" err="1">
                <a:solidFill>
                  <a:srgbClr val="084569"/>
                </a:solidFill>
              </a:rPr>
              <a:t>sont</a:t>
            </a:r>
            <a:r>
              <a:rPr lang="en" dirty="0">
                <a:solidFill>
                  <a:srgbClr val="084569"/>
                </a:solidFill>
              </a:rPr>
              <a:t> </a:t>
            </a:r>
            <a:r>
              <a:rPr lang="en" err="1">
                <a:solidFill>
                  <a:srgbClr val="084569"/>
                </a:solidFill>
              </a:rPr>
              <a:t>globalement</a:t>
            </a:r>
            <a:r>
              <a:rPr lang="en" dirty="0">
                <a:solidFill>
                  <a:srgbClr val="084569"/>
                </a:solidFill>
              </a:rPr>
              <a:t> </a:t>
            </a:r>
            <a:r>
              <a:rPr lang="en" err="1">
                <a:solidFill>
                  <a:srgbClr val="084569"/>
                </a:solidFill>
              </a:rPr>
              <a:t>différentes</a:t>
            </a:r>
            <a:r>
              <a:rPr lang="en">
                <a:solidFill>
                  <a:srgbClr val="084569"/>
                </a:solidFill>
              </a:rPr>
              <a:t>.</a:t>
            </a:r>
            <a:endParaRPr lang="en-US">
              <a:solidFill>
                <a:srgbClr val="084569"/>
              </a:solidFill>
            </a:endParaRPr>
          </a:p>
          <a:p>
            <a:pPr marL="0" indent="0">
              <a:lnSpc>
                <a:spcPct val="114999"/>
              </a:lnSpc>
            </a:pPr>
            <a:endParaRPr lang="en"/>
          </a:p>
          <a:p>
            <a:pPr marL="0" indent="0">
              <a:lnSpc>
                <a:spcPct val="114999"/>
              </a:lnSpc>
            </a:pPr>
            <a:r>
              <a:rPr lang="en" dirty="0"/>
              <a:t>   </a:t>
            </a:r>
          </a:p>
          <a:p>
            <a:pPr marL="0" indent="0">
              <a:lnSpc>
                <a:spcPct val="114999"/>
              </a:lnSpc>
            </a:pPr>
            <a:r>
              <a:rPr lang="en" dirty="0"/>
              <a:t>   </a:t>
            </a:r>
          </a:p>
        </p:txBody>
      </p:sp>
      <p:sp>
        <p:nvSpPr>
          <p:cNvPr id="6" name="Google Shape;746;p38">
            <a:extLst>
              <a:ext uri="{FF2B5EF4-FFF2-40B4-BE49-F238E27FC236}">
                <a16:creationId xmlns:a16="http://schemas.microsoft.com/office/drawing/2014/main" id="{CB5D47A8-09E8-31CE-A9B3-A02708C3867D}"/>
              </a:ext>
            </a:extLst>
          </p:cNvPr>
          <p:cNvSpPr txBox="1">
            <a:spLocks/>
          </p:cNvSpPr>
          <p:nvPr/>
        </p:nvSpPr>
        <p:spPr>
          <a:xfrm>
            <a:off x="786405" y="3988258"/>
            <a:ext cx="8217125" cy="773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285750" indent="-285750">
              <a:lnSpc>
                <a:spcPct val="114999"/>
              </a:lnSpc>
              <a:buFont typeface="Arial"/>
              <a:buChar char="•"/>
            </a:pPr>
            <a:r>
              <a:rPr lang="en">
                <a:solidFill>
                  <a:srgbClr val="084569"/>
                </a:solidFill>
              </a:rPr>
              <a:t>A </a:t>
            </a:r>
            <a:r>
              <a:rPr lang="en" err="1">
                <a:solidFill>
                  <a:srgbClr val="084569"/>
                </a:solidFill>
              </a:rPr>
              <a:t>l’inverse</a:t>
            </a:r>
            <a:r>
              <a:rPr lang="en">
                <a:solidFill>
                  <a:srgbClr val="084569"/>
                </a:solidFill>
              </a:rPr>
              <a:t>, </a:t>
            </a:r>
            <a:r>
              <a:rPr lang="en" err="1">
                <a:solidFill>
                  <a:srgbClr val="084569"/>
                </a:solidFill>
              </a:rPr>
              <a:t>si</a:t>
            </a:r>
            <a:r>
              <a:rPr lang="en">
                <a:solidFill>
                  <a:srgbClr val="084569"/>
                </a:solidFill>
              </a:rPr>
              <a:t> la dispersion </a:t>
            </a:r>
            <a:r>
              <a:rPr lang="en" err="1">
                <a:solidFill>
                  <a:srgbClr val="084569"/>
                </a:solidFill>
              </a:rPr>
              <a:t>factorielle</a:t>
            </a:r>
            <a:r>
              <a:rPr lang="en" dirty="0">
                <a:solidFill>
                  <a:srgbClr val="084569"/>
                </a:solidFill>
              </a:rPr>
              <a:t> </a:t>
            </a:r>
            <a:r>
              <a:rPr lang="en" err="1">
                <a:solidFill>
                  <a:srgbClr val="084569"/>
                </a:solidFill>
              </a:rPr>
              <a:t>est</a:t>
            </a:r>
            <a:r>
              <a:rPr lang="en">
                <a:solidFill>
                  <a:srgbClr val="084569"/>
                </a:solidFill>
              </a:rPr>
              <a:t> du </a:t>
            </a:r>
            <a:r>
              <a:rPr lang="en" err="1">
                <a:solidFill>
                  <a:srgbClr val="084569"/>
                </a:solidFill>
              </a:rPr>
              <a:t>même</a:t>
            </a:r>
            <a:r>
              <a:rPr lang="en" dirty="0">
                <a:solidFill>
                  <a:srgbClr val="084569"/>
                </a:solidFill>
              </a:rPr>
              <a:t> </a:t>
            </a:r>
            <a:r>
              <a:rPr lang="en" err="1">
                <a:solidFill>
                  <a:srgbClr val="084569"/>
                </a:solidFill>
              </a:rPr>
              <a:t>ordre</a:t>
            </a:r>
            <a:r>
              <a:rPr lang="en">
                <a:solidFill>
                  <a:srgbClr val="084569"/>
                </a:solidFill>
              </a:rPr>
              <a:t> de grandeur que la </a:t>
            </a:r>
            <a:r>
              <a:rPr lang="en" err="1">
                <a:solidFill>
                  <a:srgbClr val="084569"/>
                </a:solidFill>
              </a:rPr>
              <a:t>disepersion</a:t>
            </a:r>
            <a:r>
              <a:rPr lang="en" dirty="0">
                <a:solidFill>
                  <a:srgbClr val="084569"/>
                </a:solidFill>
              </a:rPr>
              <a:t> </a:t>
            </a:r>
            <a:r>
              <a:rPr lang="en" err="1">
                <a:solidFill>
                  <a:srgbClr val="084569"/>
                </a:solidFill>
              </a:rPr>
              <a:t>résiduelle</a:t>
            </a:r>
            <a:r>
              <a:rPr lang="en">
                <a:solidFill>
                  <a:srgbClr val="084569"/>
                </a:solidFill>
              </a:rPr>
              <a:t> , </a:t>
            </a:r>
            <a:r>
              <a:rPr lang="en" err="1">
                <a:solidFill>
                  <a:srgbClr val="084569"/>
                </a:solidFill>
              </a:rPr>
              <a:t>alors</a:t>
            </a:r>
            <a:r>
              <a:rPr lang="en" dirty="0">
                <a:solidFill>
                  <a:srgbClr val="084569"/>
                </a:solidFill>
              </a:rPr>
              <a:t> </a:t>
            </a:r>
            <a:r>
              <a:rPr lang="en" err="1">
                <a:solidFill>
                  <a:srgbClr val="084569"/>
                </a:solidFill>
              </a:rPr>
              <a:t>cela</a:t>
            </a:r>
            <a:r>
              <a:rPr lang="en" dirty="0">
                <a:solidFill>
                  <a:srgbClr val="084569"/>
                </a:solidFill>
              </a:rPr>
              <a:t> </a:t>
            </a:r>
            <a:r>
              <a:rPr lang="en" err="1">
                <a:solidFill>
                  <a:srgbClr val="084569"/>
                </a:solidFill>
              </a:rPr>
              <a:t>signifie</a:t>
            </a:r>
            <a:r>
              <a:rPr lang="en">
                <a:solidFill>
                  <a:srgbClr val="084569"/>
                </a:solidFill>
              </a:rPr>
              <a:t> que les </a:t>
            </a:r>
            <a:r>
              <a:rPr lang="en" err="1">
                <a:solidFill>
                  <a:srgbClr val="084569"/>
                </a:solidFill>
              </a:rPr>
              <a:t>moyennes</a:t>
            </a:r>
            <a:r>
              <a:rPr lang="en">
                <a:solidFill>
                  <a:srgbClr val="084569"/>
                </a:solidFill>
              </a:rPr>
              <a:t> ne </a:t>
            </a:r>
            <a:r>
              <a:rPr lang="en" err="1">
                <a:solidFill>
                  <a:srgbClr val="084569"/>
                </a:solidFill>
              </a:rPr>
              <a:t>sont</a:t>
            </a:r>
            <a:r>
              <a:rPr lang="en">
                <a:solidFill>
                  <a:srgbClr val="084569"/>
                </a:solidFill>
              </a:rPr>
              <a:t> pas </a:t>
            </a:r>
            <a:r>
              <a:rPr lang="en" err="1">
                <a:solidFill>
                  <a:srgbClr val="084569"/>
                </a:solidFill>
              </a:rPr>
              <a:t>globalement</a:t>
            </a:r>
            <a:r>
              <a:rPr lang="en" dirty="0">
                <a:solidFill>
                  <a:srgbClr val="084569"/>
                </a:solidFill>
              </a:rPr>
              <a:t> </a:t>
            </a:r>
            <a:r>
              <a:rPr lang="en" err="1">
                <a:solidFill>
                  <a:srgbClr val="084569"/>
                </a:solidFill>
              </a:rPr>
              <a:t>différentes</a:t>
            </a:r>
            <a:r>
              <a:rPr lang="en">
                <a:solidFill>
                  <a:srgbClr val="084569"/>
                </a:solidFill>
              </a:rPr>
              <a:t>.</a:t>
            </a:r>
            <a:endParaRPr lang="en-US">
              <a:solidFill>
                <a:srgbClr val="084569"/>
              </a:solidFill>
            </a:endParaRPr>
          </a:p>
          <a:p>
            <a:pPr marL="0" indent="0">
              <a:lnSpc>
                <a:spcPct val="114999"/>
              </a:lnSpc>
            </a:pPr>
            <a:endParaRPr lang="en"/>
          </a:p>
          <a:p>
            <a:pPr marL="0" indent="0">
              <a:lnSpc>
                <a:spcPct val="114999"/>
              </a:lnSpc>
            </a:pPr>
            <a:r>
              <a:rPr lang="en" dirty="0"/>
              <a:t>   </a:t>
            </a:r>
          </a:p>
          <a:p>
            <a:pPr marL="0" indent="0">
              <a:lnSpc>
                <a:spcPct val="114999"/>
              </a:lnSpc>
            </a:pPr>
            <a:r>
              <a:rPr lang="en" dirty="0"/>
              <a:t>   </a:t>
            </a:r>
          </a:p>
        </p:txBody>
      </p:sp>
      <p:sp>
        <p:nvSpPr>
          <p:cNvPr id="7" name="TextBox 6">
            <a:extLst>
              <a:ext uri="{FF2B5EF4-FFF2-40B4-BE49-F238E27FC236}">
                <a16:creationId xmlns:a16="http://schemas.microsoft.com/office/drawing/2014/main" id="{6EDB5646-9D26-1915-4F18-0C08DA8BB8B5}"/>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4</a:t>
            </a:r>
          </a:p>
        </p:txBody>
      </p:sp>
    </p:spTree>
    <p:extLst>
      <p:ext uri="{BB962C8B-B14F-4D97-AF65-F5344CB8AC3E}">
        <p14:creationId xmlns:p14="http://schemas.microsoft.com/office/powerpoint/2010/main" val="2115699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8"/>
          <p:cNvSpPr txBox="1">
            <a:spLocks noGrp="1"/>
          </p:cNvSpPr>
          <p:nvPr>
            <p:ph type="title"/>
          </p:nvPr>
        </p:nvSpPr>
        <p:spPr>
          <a:xfrm>
            <a:off x="514967" y="29279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2800" b="1" dirty="0">
                <a:latin typeface="Nunito"/>
                <a:sym typeface="Nunito"/>
              </a:rPr>
              <a:t>ANOVA a mesures répétées a deux facteurs</a:t>
            </a:r>
            <a:endParaRPr sz="2800" b="1" dirty="0"/>
          </a:p>
        </p:txBody>
      </p:sp>
      <p:pic>
        <p:nvPicPr>
          <p:cNvPr id="16" name="Image 15">
            <a:extLst>
              <a:ext uri="{FF2B5EF4-FFF2-40B4-BE49-F238E27FC236}">
                <a16:creationId xmlns:a16="http://schemas.microsoft.com/office/drawing/2014/main" id="{EB1BE0B8-4701-46A8-7029-BE028B22B0BA}"/>
              </a:ext>
            </a:extLst>
          </p:cNvPr>
          <p:cNvPicPr>
            <a:picLocks noChangeAspect="1"/>
          </p:cNvPicPr>
          <p:nvPr/>
        </p:nvPicPr>
        <p:blipFill>
          <a:blip r:embed="rId3"/>
          <a:stretch>
            <a:fillRect/>
          </a:stretch>
        </p:blipFill>
        <p:spPr>
          <a:xfrm>
            <a:off x="1975660" y="2148226"/>
            <a:ext cx="4371975" cy="2590800"/>
          </a:xfrm>
          <a:prstGeom prst="rect">
            <a:avLst/>
          </a:prstGeom>
        </p:spPr>
      </p:pic>
      <p:sp>
        <p:nvSpPr>
          <p:cNvPr id="17" name="Organigramme : Procédé 16">
            <a:extLst>
              <a:ext uri="{FF2B5EF4-FFF2-40B4-BE49-F238E27FC236}">
                <a16:creationId xmlns:a16="http://schemas.microsoft.com/office/drawing/2014/main" id="{9268963F-9CE6-3853-9199-728BFBECC042}"/>
              </a:ext>
            </a:extLst>
          </p:cNvPr>
          <p:cNvSpPr/>
          <p:nvPr/>
        </p:nvSpPr>
        <p:spPr>
          <a:xfrm>
            <a:off x="4784651" y="3518896"/>
            <a:ext cx="1446028" cy="1205488"/>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 en angle 18">
            <a:extLst>
              <a:ext uri="{FF2B5EF4-FFF2-40B4-BE49-F238E27FC236}">
                <a16:creationId xmlns:a16="http://schemas.microsoft.com/office/drawing/2014/main" id="{9E321D73-71D7-CF06-ECCF-FA72CE3BABDE}"/>
              </a:ext>
            </a:extLst>
          </p:cNvPr>
          <p:cNvCxnSpPr>
            <a:cxnSpLocks/>
          </p:cNvCxnSpPr>
          <p:nvPr/>
        </p:nvCxnSpPr>
        <p:spPr>
          <a:xfrm rot="10800000" flipV="1">
            <a:off x="6347637" y="3568530"/>
            <a:ext cx="450886" cy="28376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635;p36">
            <a:extLst>
              <a:ext uri="{FF2B5EF4-FFF2-40B4-BE49-F238E27FC236}">
                <a16:creationId xmlns:a16="http://schemas.microsoft.com/office/drawing/2014/main" id="{08BC5545-F3C6-52D5-6EB2-94FA8280955B}"/>
              </a:ext>
            </a:extLst>
          </p:cNvPr>
          <p:cNvSpPr txBox="1">
            <a:spLocks/>
          </p:cNvSpPr>
          <p:nvPr/>
        </p:nvSpPr>
        <p:spPr>
          <a:xfrm>
            <a:off x="720000" y="1017725"/>
            <a:ext cx="7498967" cy="938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fr-FR" dirty="0"/>
              <a:t>L'ANOVA à mesures répétées à deux facteurs est une méthode statistique évaluant les différences de moyennes entre trois groupes ou plus, prenant en compte des mesures répétées sur les mêmes sujets pour analyser l'impact de deux facteurs indépendants.</a:t>
            </a:r>
          </a:p>
        </p:txBody>
      </p:sp>
      <p:sp>
        <p:nvSpPr>
          <p:cNvPr id="3" name="TextBox 3">
            <a:extLst>
              <a:ext uri="{FF2B5EF4-FFF2-40B4-BE49-F238E27FC236}">
                <a16:creationId xmlns:a16="http://schemas.microsoft.com/office/drawing/2014/main" id="{B69338AF-B80B-A7BB-9934-41AE3DFC7001}"/>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58</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Exemple:</a:t>
            </a:r>
            <a:endParaRPr dirty="0"/>
          </a:p>
        </p:txBody>
      </p:sp>
      <p:sp>
        <p:nvSpPr>
          <p:cNvPr id="2" name="Google Shape;843;p40">
            <a:extLst>
              <a:ext uri="{FF2B5EF4-FFF2-40B4-BE49-F238E27FC236}">
                <a16:creationId xmlns:a16="http://schemas.microsoft.com/office/drawing/2014/main" id="{74BA9BE7-D952-716D-5605-46D1CEA20F7E}"/>
              </a:ext>
            </a:extLst>
          </p:cNvPr>
          <p:cNvSpPr txBox="1">
            <a:spLocks noGrp="1"/>
          </p:cNvSpPr>
          <p:nvPr>
            <p:ph type="subTitle" idx="1"/>
          </p:nvPr>
        </p:nvSpPr>
        <p:spPr>
          <a:xfrm>
            <a:off x="1160135" y="1188190"/>
            <a:ext cx="6823730" cy="1650358"/>
          </a:xfrm>
          <a:prstGeom prst="rect">
            <a:avLst/>
          </a:prstGeom>
        </p:spPr>
        <p:txBody>
          <a:bodyPr spcFirstLastPara="1" wrap="square" lIns="91425" tIns="91425" rIns="91425" bIns="91425" anchor="t" anchorCtr="0">
            <a:noAutofit/>
          </a:bodyPr>
          <a:lstStyle/>
          <a:p>
            <a:pPr marL="425450" indent="-285750">
              <a:buFont typeface="Arial" panose="020B0604020202020204" pitchFamily="34" charset="0"/>
              <a:buChar char="•"/>
            </a:pPr>
            <a:r>
              <a:rPr lang="fr-FR" dirty="0"/>
              <a:t>Les chercheurs souhaitent comparer les niveaux d'anxiété de six individus dans deux états matériels : après leur divorce, puis de nouveau après leur mariage. L'anxiété est mesurée trois fois, à la semaine 1, à la semaine 2 et à la semaine 3.. L'anxiété est évaluée sur une échelle de 1 à 10, 10 représentant une "anxiété élevée" et 1 représentant une "faible anxiété". Y a-t-il des différences entre les trois conditions en utilisant un alpha de 0,05 ?</a:t>
            </a:r>
          </a:p>
        </p:txBody>
      </p:sp>
      <p:sp>
        <p:nvSpPr>
          <p:cNvPr id="4" name="TextBox 3">
            <a:extLst>
              <a:ext uri="{FF2B5EF4-FFF2-40B4-BE49-F238E27FC236}">
                <a16:creationId xmlns:a16="http://schemas.microsoft.com/office/drawing/2014/main" id="{06143393-9B12-840B-41CF-56C891D35B63}"/>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59</a:t>
            </a:r>
          </a:p>
        </p:txBody>
      </p:sp>
    </p:spTree>
    <p:extLst>
      <p:ext uri="{BB962C8B-B14F-4D97-AF65-F5344CB8AC3E}">
        <p14:creationId xmlns:p14="http://schemas.microsoft.com/office/powerpoint/2010/main" val="1060846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44"/>
          <p:cNvSpPr txBox="1">
            <a:spLocks noGrp="1"/>
          </p:cNvSpPr>
          <p:nvPr>
            <p:ph type="title"/>
          </p:nvPr>
        </p:nvSpPr>
        <p:spPr>
          <a:xfrm>
            <a:off x="720000" y="30355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Tableau de données</a:t>
            </a:r>
            <a:endParaRPr dirty="0"/>
          </a:p>
        </p:txBody>
      </p:sp>
      <p:pic>
        <p:nvPicPr>
          <p:cNvPr id="15" name="Image 14">
            <a:extLst>
              <a:ext uri="{FF2B5EF4-FFF2-40B4-BE49-F238E27FC236}">
                <a16:creationId xmlns:a16="http://schemas.microsoft.com/office/drawing/2014/main" id="{9CF8D00F-83D5-DB3D-E82A-75D1CCBC4C2E}"/>
              </a:ext>
            </a:extLst>
          </p:cNvPr>
          <p:cNvPicPr>
            <a:picLocks noChangeAspect="1"/>
          </p:cNvPicPr>
          <p:nvPr/>
        </p:nvPicPr>
        <p:blipFill>
          <a:blip r:embed="rId3"/>
          <a:stretch>
            <a:fillRect/>
          </a:stretch>
        </p:blipFill>
        <p:spPr>
          <a:xfrm>
            <a:off x="1767394" y="2173468"/>
            <a:ext cx="4733925" cy="2266950"/>
          </a:xfrm>
          <a:prstGeom prst="rect">
            <a:avLst/>
          </a:prstGeom>
        </p:spPr>
      </p:pic>
      <p:sp>
        <p:nvSpPr>
          <p:cNvPr id="17" name="Accolade fermante 16">
            <a:extLst>
              <a:ext uri="{FF2B5EF4-FFF2-40B4-BE49-F238E27FC236}">
                <a16:creationId xmlns:a16="http://schemas.microsoft.com/office/drawing/2014/main" id="{5B149391-1D3F-14D8-0688-AE90052E9940}"/>
              </a:ext>
            </a:extLst>
          </p:cNvPr>
          <p:cNvSpPr/>
          <p:nvPr/>
        </p:nvSpPr>
        <p:spPr>
          <a:xfrm rot="10800000">
            <a:off x="1237475" y="2673423"/>
            <a:ext cx="389307" cy="1455331"/>
          </a:xfrm>
          <a:prstGeom prst="rightBrace">
            <a:avLst>
              <a:gd name="adj1" fmla="val 8333"/>
              <a:gd name="adj2" fmla="val 5073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
        <p:nvSpPr>
          <p:cNvPr id="18" name="Accolade fermante 17">
            <a:extLst>
              <a:ext uri="{FF2B5EF4-FFF2-40B4-BE49-F238E27FC236}">
                <a16:creationId xmlns:a16="http://schemas.microsoft.com/office/drawing/2014/main" id="{E20EA2C6-A15E-AC9B-8BF8-C3EE4946B049}"/>
              </a:ext>
            </a:extLst>
          </p:cNvPr>
          <p:cNvSpPr/>
          <p:nvPr/>
        </p:nvSpPr>
        <p:spPr>
          <a:xfrm rot="16200000">
            <a:off x="4904268" y="789429"/>
            <a:ext cx="372140" cy="219562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9" name="ZoneTexte 18">
            <a:extLst>
              <a:ext uri="{FF2B5EF4-FFF2-40B4-BE49-F238E27FC236}">
                <a16:creationId xmlns:a16="http://schemas.microsoft.com/office/drawing/2014/main" id="{AB1DFAAF-B814-E22B-5C0A-F606A632C285}"/>
              </a:ext>
            </a:extLst>
          </p:cNvPr>
          <p:cNvSpPr txBox="1"/>
          <p:nvPr/>
        </p:nvSpPr>
        <p:spPr>
          <a:xfrm>
            <a:off x="4703376" y="1402031"/>
            <a:ext cx="1669312" cy="307777"/>
          </a:xfrm>
          <a:prstGeom prst="rect">
            <a:avLst/>
          </a:prstGeom>
          <a:noFill/>
        </p:spPr>
        <p:txBody>
          <a:bodyPr wrap="square" rtlCol="0">
            <a:spAutoFit/>
          </a:bodyPr>
          <a:lstStyle/>
          <a:p>
            <a:r>
              <a:rPr lang="fr-FR" dirty="0">
                <a:solidFill>
                  <a:schemeClr val="dk1"/>
                </a:solidFill>
                <a:latin typeface="Nunito"/>
                <a:sym typeface="Nunito"/>
              </a:rPr>
              <a:t>Facteur 1</a:t>
            </a:r>
          </a:p>
        </p:txBody>
      </p:sp>
      <p:sp>
        <p:nvSpPr>
          <p:cNvPr id="20" name="ZoneTexte 19">
            <a:extLst>
              <a:ext uri="{FF2B5EF4-FFF2-40B4-BE49-F238E27FC236}">
                <a16:creationId xmlns:a16="http://schemas.microsoft.com/office/drawing/2014/main" id="{CDDF8365-D39E-F0E8-AE15-D9E94068AD7E}"/>
              </a:ext>
            </a:extLst>
          </p:cNvPr>
          <p:cNvSpPr txBox="1"/>
          <p:nvPr/>
        </p:nvSpPr>
        <p:spPr>
          <a:xfrm>
            <a:off x="237461" y="3247199"/>
            <a:ext cx="1669312" cy="307777"/>
          </a:xfrm>
          <a:prstGeom prst="rect">
            <a:avLst/>
          </a:prstGeom>
          <a:noFill/>
        </p:spPr>
        <p:txBody>
          <a:bodyPr wrap="square" rtlCol="0">
            <a:spAutoFit/>
          </a:bodyPr>
          <a:lstStyle/>
          <a:p>
            <a:r>
              <a:rPr lang="fr-FR" dirty="0">
                <a:solidFill>
                  <a:schemeClr val="dk1"/>
                </a:solidFill>
                <a:latin typeface="Nunito"/>
                <a:sym typeface="Nunito"/>
              </a:rPr>
              <a:t>Facteur 2</a:t>
            </a:r>
          </a:p>
        </p:txBody>
      </p:sp>
      <p:sp>
        <p:nvSpPr>
          <p:cNvPr id="21" name="Rectangle 20">
            <a:extLst>
              <a:ext uri="{FF2B5EF4-FFF2-40B4-BE49-F238E27FC236}">
                <a16:creationId xmlns:a16="http://schemas.microsoft.com/office/drawing/2014/main" id="{6C7F256E-F736-B3E4-FE68-7CF1837D9606}"/>
              </a:ext>
            </a:extLst>
          </p:cNvPr>
          <p:cNvSpPr/>
          <p:nvPr/>
        </p:nvSpPr>
        <p:spPr>
          <a:xfrm>
            <a:off x="2881423" y="2360428"/>
            <a:ext cx="255182" cy="9994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80FA9A0-7CDA-CFE8-6E98-E123C5FBF5F8}"/>
              </a:ext>
            </a:extLst>
          </p:cNvPr>
          <p:cNvSpPr/>
          <p:nvPr/>
        </p:nvSpPr>
        <p:spPr>
          <a:xfrm>
            <a:off x="2881423" y="3433430"/>
            <a:ext cx="255182" cy="9994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a:extLst>
              <a:ext uri="{FF2B5EF4-FFF2-40B4-BE49-F238E27FC236}">
                <a16:creationId xmlns:a16="http://schemas.microsoft.com/office/drawing/2014/main" id="{85EA3376-93D9-F8CB-3F27-5F5DBA1F8331}"/>
              </a:ext>
            </a:extLst>
          </p:cNvPr>
          <p:cNvCxnSpPr/>
          <p:nvPr/>
        </p:nvCxnSpPr>
        <p:spPr>
          <a:xfrm>
            <a:off x="2530549" y="1805054"/>
            <a:ext cx="350874" cy="868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055F5A29-BF4E-4425-C3EE-C28B5D2229BF}"/>
              </a:ext>
            </a:extLst>
          </p:cNvPr>
          <p:cNvCxnSpPr>
            <a:cxnSpLocks/>
          </p:cNvCxnSpPr>
          <p:nvPr/>
        </p:nvCxnSpPr>
        <p:spPr>
          <a:xfrm>
            <a:off x="2530549" y="1805054"/>
            <a:ext cx="376238" cy="1797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261A52CE-0F3C-FF8D-4D96-C63C45444925}"/>
              </a:ext>
            </a:extLst>
          </p:cNvPr>
          <p:cNvSpPr txBox="1"/>
          <p:nvPr/>
        </p:nvSpPr>
        <p:spPr>
          <a:xfrm>
            <a:off x="2046767" y="1480386"/>
            <a:ext cx="1669312" cy="307777"/>
          </a:xfrm>
          <a:prstGeom prst="rect">
            <a:avLst/>
          </a:prstGeom>
          <a:noFill/>
        </p:spPr>
        <p:txBody>
          <a:bodyPr wrap="square" rtlCol="0">
            <a:spAutoFit/>
          </a:bodyPr>
          <a:lstStyle/>
          <a:p>
            <a:r>
              <a:rPr lang="fr-FR" dirty="0">
                <a:solidFill>
                  <a:srgbClr val="FF0000"/>
                </a:solidFill>
                <a:latin typeface="Nunito"/>
                <a:sym typeface="Nunito"/>
              </a:rPr>
              <a:t>Même groupe!</a:t>
            </a:r>
          </a:p>
        </p:txBody>
      </p:sp>
      <p:sp>
        <p:nvSpPr>
          <p:cNvPr id="3" name="TextBox 3">
            <a:extLst>
              <a:ext uri="{FF2B5EF4-FFF2-40B4-BE49-F238E27FC236}">
                <a16:creationId xmlns:a16="http://schemas.microsoft.com/office/drawing/2014/main" id="{710DE696-983B-38E4-4071-0D93C498925E}"/>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60</a:t>
            </a:r>
            <a:endParaRPr lang="fr-FR" dirty="0">
              <a:solidFill>
                <a:schemeClr val="dk1"/>
              </a:solidFill>
            </a:endParaRPr>
          </a:p>
        </p:txBody>
      </p:sp>
    </p:spTree>
    <p:extLst>
      <p:ext uri="{BB962C8B-B14F-4D97-AF65-F5344CB8AC3E}">
        <p14:creationId xmlns:p14="http://schemas.microsoft.com/office/powerpoint/2010/main" val="31635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0" grpId="0"/>
      <p:bldP spid="21" grpId="0" animBg="1"/>
      <p:bldP spid="22" grpId="0" animBg="1"/>
      <p:bldP spid="2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6"/>
          <p:cNvSpPr/>
          <p:nvPr/>
        </p:nvSpPr>
        <p:spPr>
          <a:xfrm>
            <a:off x="3661283" y="1240813"/>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6485899" y="1229234"/>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1196523" y="2953568"/>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3661283" y="2940652"/>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t>Rappel: les étapes de résolution</a:t>
            </a:r>
            <a:endParaRPr dirty="0">
              <a:solidFill>
                <a:srgbClr val="0D4568"/>
              </a:solidFill>
            </a:endParaRPr>
          </a:p>
        </p:txBody>
      </p:sp>
      <p:sp>
        <p:nvSpPr>
          <p:cNvPr id="640" name="Google Shape;640;p36"/>
          <p:cNvSpPr txBox="1">
            <a:spLocks noGrp="1"/>
          </p:cNvSpPr>
          <p:nvPr>
            <p:ph type="title" idx="8"/>
          </p:nvPr>
        </p:nvSpPr>
        <p:spPr>
          <a:xfrm>
            <a:off x="1189023" y="304476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41" name="Google Shape;641;p36"/>
          <p:cNvSpPr txBox="1">
            <a:spLocks noGrp="1"/>
          </p:cNvSpPr>
          <p:nvPr>
            <p:ph type="title" idx="9"/>
          </p:nvPr>
        </p:nvSpPr>
        <p:spPr>
          <a:xfrm>
            <a:off x="3657539" y="133201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42" name="Google Shape;642;p36"/>
          <p:cNvSpPr txBox="1">
            <a:spLocks noGrp="1"/>
          </p:cNvSpPr>
          <p:nvPr>
            <p:ph type="title" idx="13"/>
          </p:nvPr>
        </p:nvSpPr>
        <p:spPr>
          <a:xfrm>
            <a:off x="3657539" y="303185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643" name="Google Shape;643;p36"/>
          <p:cNvSpPr txBox="1">
            <a:spLocks noGrp="1"/>
          </p:cNvSpPr>
          <p:nvPr>
            <p:ph type="title" idx="14"/>
          </p:nvPr>
        </p:nvSpPr>
        <p:spPr>
          <a:xfrm>
            <a:off x="6478399" y="132043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45" name="Google Shape;645;p36"/>
          <p:cNvSpPr txBox="1">
            <a:spLocks noGrp="1"/>
          </p:cNvSpPr>
          <p:nvPr>
            <p:ph type="subTitle" idx="16"/>
          </p:nvPr>
        </p:nvSpPr>
        <p:spPr>
          <a:xfrm>
            <a:off x="411123" y="203739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1200" b="1" dirty="0"/>
              <a:t>Définir les hypothèses nulle et alternative</a:t>
            </a:r>
            <a:endParaRPr lang="fr-FR" sz="1600" dirty="0"/>
          </a:p>
        </p:txBody>
      </p:sp>
      <p:sp>
        <p:nvSpPr>
          <p:cNvPr id="646" name="Google Shape;646;p36"/>
          <p:cNvSpPr txBox="1">
            <a:spLocks noGrp="1"/>
          </p:cNvSpPr>
          <p:nvPr>
            <p:ph type="subTitle" idx="17"/>
          </p:nvPr>
        </p:nvSpPr>
        <p:spPr>
          <a:xfrm>
            <a:off x="3025445" y="1836487"/>
            <a:ext cx="2305500" cy="484800"/>
          </a:xfrm>
          <a:prstGeom prst="rect">
            <a:avLst/>
          </a:prstGeom>
        </p:spPr>
        <p:txBody>
          <a:bodyPr spcFirstLastPara="1" wrap="square" lIns="91425" tIns="91425" rIns="91425" bIns="91425" anchor="b" anchorCtr="0">
            <a:noAutofit/>
          </a:bodyPr>
          <a:lstStyle/>
          <a:p>
            <a:pPr marL="0" indent="0" algn="ctr"/>
            <a:r>
              <a:rPr lang="fr-FR" sz="1200" dirty="0">
                <a:solidFill>
                  <a:srgbClr val="0D4568"/>
                </a:solidFill>
              </a:rPr>
              <a:t>Calculer les degrés de liberté</a:t>
            </a:r>
          </a:p>
        </p:txBody>
      </p:sp>
      <p:sp>
        <p:nvSpPr>
          <p:cNvPr id="647" name="Google Shape;647;p36"/>
          <p:cNvSpPr txBox="1">
            <a:spLocks noGrp="1"/>
          </p:cNvSpPr>
          <p:nvPr>
            <p:ph type="subTitle" idx="18"/>
          </p:nvPr>
        </p:nvSpPr>
        <p:spPr>
          <a:xfrm>
            <a:off x="5852735" y="1859234"/>
            <a:ext cx="2305500" cy="484800"/>
          </a:xfrm>
          <a:prstGeom prst="rect">
            <a:avLst/>
          </a:prstGeom>
        </p:spPr>
        <p:txBody>
          <a:bodyPr spcFirstLastPara="1" wrap="square" lIns="91425" tIns="91425" rIns="91425" bIns="91425" anchor="b" anchorCtr="0">
            <a:noAutofit/>
          </a:bodyPr>
          <a:lstStyle/>
          <a:p>
            <a:pPr marL="0" indent="0" algn="ctr"/>
            <a:r>
              <a:rPr lang="fr-FR" sz="1200" dirty="0">
                <a:solidFill>
                  <a:srgbClr val="0D4568"/>
                </a:solidFill>
              </a:rPr>
              <a:t>Énoncer la règle de décision</a:t>
            </a:r>
            <a:endParaRPr sz="1200" dirty="0">
              <a:solidFill>
                <a:srgbClr val="0D4568"/>
              </a:solidFill>
            </a:endParaRPr>
          </a:p>
        </p:txBody>
      </p:sp>
      <p:sp>
        <p:nvSpPr>
          <p:cNvPr id="648" name="Google Shape;648;p36"/>
          <p:cNvSpPr txBox="1">
            <a:spLocks noGrp="1"/>
          </p:cNvSpPr>
          <p:nvPr>
            <p:ph type="subTitle" idx="19"/>
          </p:nvPr>
        </p:nvSpPr>
        <p:spPr>
          <a:xfrm>
            <a:off x="411123" y="3590103"/>
            <a:ext cx="2305500" cy="484800"/>
          </a:xfrm>
          <a:prstGeom prst="rect">
            <a:avLst/>
          </a:prstGeom>
        </p:spPr>
        <p:txBody>
          <a:bodyPr spcFirstLastPara="1" wrap="square" lIns="91425" tIns="91425" rIns="91425" bIns="91425" anchor="b" anchorCtr="0">
            <a:noAutofit/>
          </a:bodyPr>
          <a:lstStyle/>
          <a:p>
            <a:pPr marL="0" indent="0" algn="ctr"/>
            <a:r>
              <a:rPr lang="fr-FR" sz="1200" dirty="0">
                <a:solidFill>
                  <a:srgbClr val="0D4568"/>
                </a:solidFill>
              </a:rPr>
              <a:t>Calculer la statistique de test</a:t>
            </a:r>
            <a:endParaRPr sz="1200" dirty="0">
              <a:solidFill>
                <a:srgbClr val="0D4568"/>
              </a:solidFill>
            </a:endParaRPr>
          </a:p>
        </p:txBody>
      </p:sp>
      <p:sp>
        <p:nvSpPr>
          <p:cNvPr id="649" name="Google Shape;649;p36"/>
          <p:cNvSpPr txBox="1">
            <a:spLocks noGrp="1"/>
          </p:cNvSpPr>
          <p:nvPr>
            <p:ph type="subTitle" idx="20"/>
          </p:nvPr>
        </p:nvSpPr>
        <p:spPr>
          <a:xfrm>
            <a:off x="2864633" y="3590103"/>
            <a:ext cx="2305500" cy="484800"/>
          </a:xfrm>
          <a:prstGeom prst="rect">
            <a:avLst/>
          </a:prstGeom>
        </p:spPr>
        <p:txBody>
          <a:bodyPr spcFirstLastPara="1" wrap="square" lIns="91425" tIns="91425" rIns="91425" bIns="91425" anchor="b" anchorCtr="0">
            <a:noAutofit/>
          </a:bodyPr>
          <a:lstStyle/>
          <a:p>
            <a:pPr marL="0" indent="0" algn="ctr"/>
            <a:r>
              <a:rPr lang="fr-FR" sz="1200" dirty="0">
                <a:solidFill>
                  <a:srgbClr val="0D4568"/>
                </a:solidFill>
              </a:rPr>
              <a:t>Interprétation</a:t>
            </a:r>
            <a:endParaRPr sz="1200" dirty="0">
              <a:solidFill>
                <a:srgbClr val="0D4568"/>
              </a:solidFill>
            </a:endParaRPr>
          </a:p>
        </p:txBody>
      </p:sp>
      <p:sp>
        <p:nvSpPr>
          <p:cNvPr id="651" name="Google Shape;651;p36"/>
          <p:cNvSpPr/>
          <p:nvPr/>
        </p:nvSpPr>
        <p:spPr>
          <a:xfrm>
            <a:off x="1204023" y="1263203"/>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txBox="1">
            <a:spLocks noGrp="1"/>
          </p:cNvSpPr>
          <p:nvPr>
            <p:ph type="title" idx="7"/>
          </p:nvPr>
        </p:nvSpPr>
        <p:spPr>
          <a:xfrm>
            <a:off x="1196523" y="134558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 name="Google Shape;631;p36">
            <a:extLst>
              <a:ext uri="{FF2B5EF4-FFF2-40B4-BE49-F238E27FC236}">
                <a16:creationId xmlns:a16="http://schemas.microsoft.com/office/drawing/2014/main" id="{C256F944-B64A-35B5-C1A4-290A5A5DE904}"/>
              </a:ext>
            </a:extLst>
          </p:cNvPr>
          <p:cNvSpPr/>
          <p:nvPr/>
        </p:nvSpPr>
        <p:spPr>
          <a:xfrm>
            <a:off x="6485899" y="2953568"/>
            <a:ext cx="727200" cy="630000"/>
          </a:xfrm>
          <a:prstGeom prst="hexagon">
            <a:avLst>
              <a:gd name="adj" fmla="val 25000"/>
              <a:gd name="vf" fmla="val 11547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42;p36">
            <a:extLst>
              <a:ext uri="{FF2B5EF4-FFF2-40B4-BE49-F238E27FC236}">
                <a16:creationId xmlns:a16="http://schemas.microsoft.com/office/drawing/2014/main" id="{469C2802-2FAA-489F-838E-AF735C9BA67C}"/>
              </a:ext>
            </a:extLst>
          </p:cNvPr>
          <p:cNvSpPr txBox="1">
            <a:spLocks/>
          </p:cNvSpPr>
          <p:nvPr/>
        </p:nvSpPr>
        <p:spPr>
          <a:xfrm>
            <a:off x="6485899" y="3031852"/>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ra Sans Medium"/>
              <a:buNone/>
              <a:defRPr sz="3000" b="1" i="0" u="none" strike="noStrike" cap="none">
                <a:solidFill>
                  <a:schemeClr val="accent2"/>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3000"/>
              <a:buFont typeface="Fira Sans Medium"/>
              <a:buNone/>
              <a:defRPr sz="30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000"/>
              <a:buFont typeface="Fira Sans Medium"/>
              <a:buNone/>
              <a:defRPr sz="30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000"/>
              <a:buFont typeface="Fira Sans Medium"/>
              <a:buNone/>
              <a:defRPr sz="30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000"/>
              <a:buFont typeface="Fira Sans Medium"/>
              <a:buNone/>
              <a:defRPr sz="30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000"/>
              <a:buFont typeface="Fira Sans Medium"/>
              <a:buNone/>
              <a:defRPr sz="30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000"/>
              <a:buFont typeface="Fira Sans Medium"/>
              <a:buNone/>
              <a:defRPr sz="30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000"/>
              <a:buFont typeface="Fira Sans Medium"/>
              <a:buNone/>
              <a:defRPr sz="30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000"/>
              <a:buFont typeface="Fira Sans Medium"/>
              <a:buNone/>
              <a:defRPr sz="3000" b="0" i="0" u="none" strike="noStrike" cap="none">
                <a:solidFill>
                  <a:schemeClr val="dk1"/>
                </a:solidFill>
                <a:latin typeface="Fira Sans Medium"/>
                <a:ea typeface="Fira Sans Medium"/>
                <a:cs typeface="Fira Sans Medium"/>
                <a:sym typeface="Fira Sans Medium"/>
              </a:defRPr>
            </a:lvl9pPr>
          </a:lstStyle>
          <a:p>
            <a:r>
              <a:rPr lang="en" dirty="0"/>
              <a:t>06</a:t>
            </a:r>
          </a:p>
        </p:txBody>
      </p:sp>
      <p:sp>
        <p:nvSpPr>
          <p:cNvPr id="4" name="Google Shape;649;p36">
            <a:extLst>
              <a:ext uri="{FF2B5EF4-FFF2-40B4-BE49-F238E27FC236}">
                <a16:creationId xmlns:a16="http://schemas.microsoft.com/office/drawing/2014/main" id="{63D919C5-4DD4-6B9E-8188-E608B4E5CC33}"/>
              </a:ext>
            </a:extLst>
          </p:cNvPr>
          <p:cNvSpPr txBox="1">
            <a:spLocks/>
          </p:cNvSpPr>
          <p:nvPr/>
        </p:nvSpPr>
        <p:spPr>
          <a:xfrm>
            <a:off x="5700499" y="3590103"/>
            <a:ext cx="23055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Fira Sans"/>
              <a:buNone/>
              <a:defRPr sz="2100" b="1" i="0" u="none" strike="noStrike" cap="none">
                <a:solidFill>
                  <a:schemeClr val="dk1"/>
                </a:solidFill>
                <a:latin typeface="Fira Sans"/>
                <a:ea typeface="Fira Sans"/>
                <a:cs typeface="Fira Sans"/>
                <a:sym typeface="Fira Sans"/>
              </a:defRPr>
            </a:lvl1pPr>
            <a:lvl2pPr marL="914400" marR="0" lvl="1" indent="-317500" algn="l"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2pPr>
            <a:lvl3pPr marL="1371600" marR="0" lvl="2" indent="-317500" algn="l"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3pPr>
            <a:lvl4pPr marL="1828800" marR="0" lvl="3" indent="-317500" algn="l"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4pPr>
            <a:lvl5pPr marL="2286000" marR="0" lvl="4" indent="-317500" algn="l"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5pPr>
            <a:lvl6pPr marL="2743200" marR="0" lvl="5" indent="-317500" algn="l"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6pPr>
            <a:lvl7pPr marL="3200400" marR="0" lvl="6" indent="-317500" algn="l"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7pPr>
            <a:lvl8pPr marL="3657600" marR="0" lvl="7" indent="-317500" algn="l"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8pPr>
            <a:lvl9pPr marL="4114800" marR="0" lvl="8" indent="-317500" algn="l" rtl="0">
              <a:lnSpc>
                <a:spcPct val="100000"/>
              </a:lnSpc>
              <a:spcBef>
                <a:spcPts val="0"/>
              </a:spcBef>
              <a:spcAft>
                <a:spcPts val="0"/>
              </a:spcAft>
              <a:buClr>
                <a:schemeClr val="dk1"/>
              </a:buClr>
              <a:buSzPts val="2400"/>
              <a:buFont typeface="Fira Sans"/>
              <a:buNone/>
              <a:defRPr sz="2400" b="1" i="0" u="none" strike="noStrike" cap="none">
                <a:solidFill>
                  <a:schemeClr val="dk1"/>
                </a:solidFill>
                <a:latin typeface="Fira Sans"/>
                <a:ea typeface="Fira Sans"/>
                <a:cs typeface="Fira Sans"/>
                <a:sym typeface="Fira Sans"/>
              </a:defRPr>
            </a:lvl9pPr>
          </a:lstStyle>
          <a:p>
            <a:pPr marL="0" indent="0" algn="ctr"/>
            <a:r>
              <a:rPr lang="fr-FR" sz="1200" dirty="0">
                <a:solidFill>
                  <a:srgbClr val="0D4568"/>
                </a:solidFill>
              </a:rPr>
              <a:t>Conclusion</a:t>
            </a:r>
          </a:p>
        </p:txBody>
      </p:sp>
      <p:sp>
        <p:nvSpPr>
          <p:cNvPr id="6" name="TextBox 3">
            <a:extLst>
              <a:ext uri="{FF2B5EF4-FFF2-40B4-BE49-F238E27FC236}">
                <a16:creationId xmlns:a16="http://schemas.microsoft.com/office/drawing/2014/main" id="{9B43F0EE-503A-FC61-8100-716072BF28B9}"/>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61</a:t>
            </a:r>
          </a:p>
        </p:txBody>
      </p:sp>
    </p:spTree>
    <p:extLst>
      <p:ext uri="{BB962C8B-B14F-4D97-AF65-F5344CB8AC3E}">
        <p14:creationId xmlns:p14="http://schemas.microsoft.com/office/powerpoint/2010/main" val="958963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5" name="Google Shape;944;p44">
            <a:extLst>
              <a:ext uri="{FF2B5EF4-FFF2-40B4-BE49-F238E27FC236}">
                <a16:creationId xmlns:a16="http://schemas.microsoft.com/office/drawing/2014/main" id="{BD1B41F5-1360-A273-4152-022095E5EB2D}"/>
              </a:ext>
            </a:extLst>
          </p:cNvPr>
          <p:cNvSpPr txBox="1">
            <a:spLocks noGrp="1"/>
          </p:cNvSpPr>
          <p:nvPr>
            <p:ph type="title"/>
          </p:nvPr>
        </p:nvSpPr>
        <p:spPr>
          <a:xfrm>
            <a:off x="1038977" y="869785"/>
            <a:ext cx="5531944" cy="756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000" b="1" dirty="0"/>
              <a:t>1- Définir les hypothèses nulle et alternative</a:t>
            </a:r>
            <a:endParaRPr lang="fr-FR" sz="2800" dirty="0"/>
          </a:p>
        </p:txBody>
      </p:sp>
      <p:pic>
        <p:nvPicPr>
          <p:cNvPr id="6" name="Image 5">
            <a:extLst>
              <a:ext uri="{FF2B5EF4-FFF2-40B4-BE49-F238E27FC236}">
                <a16:creationId xmlns:a16="http://schemas.microsoft.com/office/drawing/2014/main" id="{D5D62B32-C277-4AED-BA58-D72C1E167FE7}"/>
              </a:ext>
            </a:extLst>
          </p:cNvPr>
          <p:cNvPicPr>
            <a:picLocks noChangeAspect="1"/>
          </p:cNvPicPr>
          <p:nvPr/>
        </p:nvPicPr>
        <p:blipFill>
          <a:blip r:embed="rId3"/>
          <a:stretch>
            <a:fillRect/>
          </a:stretch>
        </p:blipFill>
        <p:spPr>
          <a:xfrm>
            <a:off x="2154201" y="1914525"/>
            <a:ext cx="4133850" cy="1314450"/>
          </a:xfrm>
          <a:prstGeom prst="rect">
            <a:avLst/>
          </a:prstGeom>
        </p:spPr>
      </p:pic>
      <p:sp>
        <p:nvSpPr>
          <p:cNvPr id="3" name="TextBox 3">
            <a:extLst>
              <a:ext uri="{FF2B5EF4-FFF2-40B4-BE49-F238E27FC236}">
                <a16:creationId xmlns:a16="http://schemas.microsoft.com/office/drawing/2014/main" id="{1B3626BE-6649-A5BD-4672-01B05BFAB690}"/>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62</a:t>
            </a:r>
          </a:p>
        </p:txBody>
      </p:sp>
    </p:spTree>
    <p:extLst>
      <p:ext uri="{BB962C8B-B14F-4D97-AF65-F5344CB8AC3E}">
        <p14:creationId xmlns:p14="http://schemas.microsoft.com/office/powerpoint/2010/main" val="3120143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4" name="Google Shape;944;p44">
            <a:extLst>
              <a:ext uri="{FF2B5EF4-FFF2-40B4-BE49-F238E27FC236}">
                <a16:creationId xmlns:a16="http://schemas.microsoft.com/office/drawing/2014/main" id="{3C56663B-A3A4-70BE-C916-D514D291E394}"/>
              </a:ext>
            </a:extLst>
          </p:cNvPr>
          <p:cNvSpPr txBox="1">
            <a:spLocks noGrp="1"/>
          </p:cNvSpPr>
          <p:nvPr>
            <p:ph type="title"/>
          </p:nvPr>
        </p:nvSpPr>
        <p:spPr>
          <a:xfrm>
            <a:off x="1113405" y="533243"/>
            <a:ext cx="4075284" cy="756997"/>
          </a:xfrm>
          <a:prstGeom prst="rect">
            <a:avLst/>
          </a:prstGeom>
        </p:spPr>
        <p:txBody>
          <a:bodyPr spcFirstLastPara="1" wrap="square" lIns="91425" tIns="91425" rIns="91425" bIns="91425" anchor="t" anchorCtr="0">
            <a:noAutofit/>
          </a:bodyPr>
          <a:lstStyle/>
          <a:p>
            <a:pPr algn="ctr"/>
            <a:r>
              <a:rPr lang="fr-FR" sz="2000" b="1" dirty="0"/>
              <a:t>2- </a:t>
            </a:r>
            <a:r>
              <a:rPr lang="fr-FR" sz="2000" dirty="0">
                <a:solidFill>
                  <a:srgbClr val="0D4568"/>
                </a:solidFill>
              </a:rPr>
              <a:t>Calculer les degrés de liberté</a:t>
            </a:r>
            <a:br>
              <a:rPr lang="fr-FR" sz="2000" dirty="0">
                <a:solidFill>
                  <a:srgbClr val="0D4568"/>
                </a:solidFill>
              </a:rPr>
            </a:br>
            <a:endParaRPr lang="fr-FR" sz="2800" dirty="0"/>
          </a:p>
        </p:txBody>
      </p:sp>
      <p:pic>
        <p:nvPicPr>
          <p:cNvPr id="12" name="Image 11">
            <a:extLst>
              <a:ext uri="{FF2B5EF4-FFF2-40B4-BE49-F238E27FC236}">
                <a16:creationId xmlns:a16="http://schemas.microsoft.com/office/drawing/2014/main" id="{0C546528-4396-1B55-420D-A2C6A576CBD0}"/>
              </a:ext>
            </a:extLst>
          </p:cNvPr>
          <p:cNvPicPr>
            <a:picLocks noChangeAspect="1"/>
          </p:cNvPicPr>
          <p:nvPr/>
        </p:nvPicPr>
        <p:blipFill>
          <a:blip r:embed="rId3"/>
          <a:stretch>
            <a:fillRect/>
          </a:stretch>
        </p:blipFill>
        <p:spPr>
          <a:xfrm>
            <a:off x="2365233" y="1495425"/>
            <a:ext cx="3429000" cy="2152650"/>
          </a:xfrm>
          <a:prstGeom prst="rect">
            <a:avLst/>
          </a:prstGeom>
        </p:spPr>
      </p:pic>
      <p:sp>
        <p:nvSpPr>
          <p:cNvPr id="3" name="TextBox 3">
            <a:extLst>
              <a:ext uri="{FF2B5EF4-FFF2-40B4-BE49-F238E27FC236}">
                <a16:creationId xmlns:a16="http://schemas.microsoft.com/office/drawing/2014/main" id="{1C933FA9-237D-8CE4-82BD-B9BC39231D25}"/>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63</a:t>
            </a:r>
          </a:p>
        </p:txBody>
      </p:sp>
    </p:spTree>
    <p:extLst>
      <p:ext uri="{BB962C8B-B14F-4D97-AF65-F5344CB8AC3E}">
        <p14:creationId xmlns:p14="http://schemas.microsoft.com/office/powerpoint/2010/main" val="2431258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4" name="Google Shape;944;p44">
            <a:extLst>
              <a:ext uri="{FF2B5EF4-FFF2-40B4-BE49-F238E27FC236}">
                <a16:creationId xmlns:a16="http://schemas.microsoft.com/office/drawing/2014/main" id="{3C56663B-A3A4-70BE-C916-D514D291E394}"/>
              </a:ext>
            </a:extLst>
          </p:cNvPr>
          <p:cNvSpPr txBox="1">
            <a:spLocks noGrp="1"/>
          </p:cNvSpPr>
          <p:nvPr>
            <p:ph type="title"/>
          </p:nvPr>
        </p:nvSpPr>
        <p:spPr>
          <a:xfrm>
            <a:off x="839616" y="588208"/>
            <a:ext cx="4075284" cy="756997"/>
          </a:xfrm>
          <a:prstGeom prst="rect">
            <a:avLst/>
          </a:prstGeom>
        </p:spPr>
        <p:txBody>
          <a:bodyPr spcFirstLastPara="1" wrap="square" lIns="91425" tIns="91425" rIns="91425" bIns="91425" anchor="t" anchorCtr="0">
            <a:noAutofit/>
          </a:bodyPr>
          <a:lstStyle/>
          <a:p>
            <a:pPr algn="ctr"/>
            <a:r>
              <a:rPr lang="fr-FR" sz="2000" b="1" dirty="0"/>
              <a:t>3- </a:t>
            </a:r>
            <a:r>
              <a:rPr lang="fr-FR" sz="2000" dirty="0">
                <a:solidFill>
                  <a:srgbClr val="0D4568"/>
                </a:solidFill>
              </a:rPr>
              <a:t>Énoncer les règles de décision</a:t>
            </a:r>
            <a:br>
              <a:rPr lang="fr-FR" sz="2000" dirty="0">
                <a:solidFill>
                  <a:srgbClr val="0D4568"/>
                </a:solidFill>
              </a:rPr>
            </a:br>
            <a:br>
              <a:rPr lang="fr-FR" sz="2000" dirty="0">
                <a:solidFill>
                  <a:srgbClr val="0D4568"/>
                </a:solidFill>
              </a:rPr>
            </a:br>
            <a:endParaRPr lang="fr-FR" sz="2800" dirty="0"/>
          </a:p>
        </p:txBody>
      </p:sp>
      <p:pic>
        <p:nvPicPr>
          <p:cNvPr id="2" name="Image 1">
            <a:extLst>
              <a:ext uri="{FF2B5EF4-FFF2-40B4-BE49-F238E27FC236}">
                <a16:creationId xmlns:a16="http://schemas.microsoft.com/office/drawing/2014/main" id="{C2AA6306-F4E7-A33E-5AD0-63A4444E0555}"/>
              </a:ext>
            </a:extLst>
          </p:cNvPr>
          <p:cNvPicPr>
            <a:picLocks noChangeAspect="1"/>
          </p:cNvPicPr>
          <p:nvPr/>
        </p:nvPicPr>
        <p:blipFill>
          <a:blip r:embed="rId3"/>
          <a:stretch>
            <a:fillRect/>
          </a:stretch>
        </p:blipFill>
        <p:spPr>
          <a:xfrm>
            <a:off x="839616" y="1903242"/>
            <a:ext cx="6539379" cy="1258918"/>
          </a:xfrm>
          <a:prstGeom prst="rect">
            <a:avLst/>
          </a:prstGeom>
        </p:spPr>
      </p:pic>
      <p:sp>
        <p:nvSpPr>
          <p:cNvPr id="5" name="Google Shape;635;p36">
            <a:extLst>
              <a:ext uri="{FF2B5EF4-FFF2-40B4-BE49-F238E27FC236}">
                <a16:creationId xmlns:a16="http://schemas.microsoft.com/office/drawing/2014/main" id="{48FB3251-83DB-8B6D-9051-1FED79212C8C}"/>
              </a:ext>
            </a:extLst>
          </p:cNvPr>
          <p:cNvSpPr txBox="1">
            <a:spLocks/>
          </p:cNvSpPr>
          <p:nvPr/>
        </p:nvSpPr>
        <p:spPr>
          <a:xfrm>
            <a:off x="805417" y="1146245"/>
            <a:ext cx="7498967" cy="554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fr-FR" dirty="0"/>
              <a:t>Puisque on a trois hypothèses alors on a aussi trois règles de décision:</a:t>
            </a:r>
          </a:p>
        </p:txBody>
      </p:sp>
      <p:sp>
        <p:nvSpPr>
          <p:cNvPr id="6" name="TextBox 3">
            <a:extLst>
              <a:ext uri="{FF2B5EF4-FFF2-40B4-BE49-F238E27FC236}">
                <a16:creationId xmlns:a16="http://schemas.microsoft.com/office/drawing/2014/main" id="{E17BD0EA-75D9-3125-2429-305A92DB04AF}"/>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64</a:t>
            </a:r>
          </a:p>
        </p:txBody>
      </p:sp>
    </p:spTree>
    <p:extLst>
      <p:ext uri="{BB962C8B-B14F-4D97-AF65-F5344CB8AC3E}">
        <p14:creationId xmlns:p14="http://schemas.microsoft.com/office/powerpoint/2010/main" val="377316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pic>
        <p:nvPicPr>
          <p:cNvPr id="4" name="Image 3">
            <a:extLst>
              <a:ext uri="{FF2B5EF4-FFF2-40B4-BE49-F238E27FC236}">
                <a16:creationId xmlns:a16="http://schemas.microsoft.com/office/drawing/2014/main" id="{50298151-52AF-30AA-723B-FF929289185A}"/>
              </a:ext>
            </a:extLst>
          </p:cNvPr>
          <p:cNvPicPr>
            <a:picLocks noChangeAspect="1"/>
          </p:cNvPicPr>
          <p:nvPr/>
        </p:nvPicPr>
        <p:blipFill>
          <a:blip r:embed="rId3"/>
          <a:stretch>
            <a:fillRect/>
          </a:stretch>
        </p:blipFill>
        <p:spPr>
          <a:xfrm>
            <a:off x="0" y="0"/>
            <a:ext cx="6472541" cy="4832652"/>
          </a:xfrm>
          <a:prstGeom prst="rect">
            <a:avLst/>
          </a:prstGeom>
        </p:spPr>
      </p:pic>
      <p:sp>
        <p:nvSpPr>
          <p:cNvPr id="5" name="Google Shape;9799;p81">
            <a:extLst>
              <a:ext uri="{FF2B5EF4-FFF2-40B4-BE49-F238E27FC236}">
                <a16:creationId xmlns:a16="http://schemas.microsoft.com/office/drawing/2014/main" id="{01032EBA-72AA-3ABD-E5F4-37E25F038E3E}"/>
              </a:ext>
            </a:extLst>
          </p:cNvPr>
          <p:cNvSpPr/>
          <p:nvPr/>
        </p:nvSpPr>
        <p:spPr>
          <a:xfrm>
            <a:off x="6710231" y="618980"/>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ln>
            <a:solidFill>
              <a:schemeClr val="bg1">
                <a:lumMod val="50000"/>
              </a:schemeClr>
            </a:solidFill>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635;p36">
            <a:extLst>
              <a:ext uri="{FF2B5EF4-FFF2-40B4-BE49-F238E27FC236}">
                <a16:creationId xmlns:a16="http://schemas.microsoft.com/office/drawing/2014/main" id="{D9A3E396-9588-4295-7B16-561970C05952}"/>
              </a:ext>
            </a:extLst>
          </p:cNvPr>
          <p:cNvSpPr txBox="1">
            <a:spLocks noGrp="1"/>
          </p:cNvSpPr>
          <p:nvPr>
            <p:ph type="subTitle" idx="1"/>
          </p:nvPr>
        </p:nvSpPr>
        <p:spPr>
          <a:xfrm>
            <a:off x="6644589" y="962479"/>
            <a:ext cx="2305500" cy="10803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u="sng" dirty="0"/>
              <a:t>État:</a:t>
            </a:r>
          </a:p>
          <a:p>
            <a:pPr marL="0" lvl="0" indent="0" algn="l" rtl="0">
              <a:spcBef>
                <a:spcPts val="0"/>
              </a:spcBef>
              <a:spcAft>
                <a:spcPts val="0"/>
              </a:spcAft>
              <a:buNone/>
            </a:pPr>
            <a:r>
              <a:rPr lang="fr-FR" dirty="0"/>
              <a:t>Si F est supérieur à </a:t>
            </a:r>
            <a:r>
              <a:rPr lang="fr-FR" b="1" u="sng" dirty="0"/>
              <a:t>6.61</a:t>
            </a:r>
            <a:r>
              <a:rPr lang="fr-FR" dirty="0"/>
              <a:t> nous rejetterons l'hypothèse nulle.</a:t>
            </a:r>
            <a:endParaRPr dirty="0"/>
          </a:p>
        </p:txBody>
      </p:sp>
      <p:sp>
        <p:nvSpPr>
          <p:cNvPr id="9" name="Rectangle 8">
            <a:extLst>
              <a:ext uri="{FF2B5EF4-FFF2-40B4-BE49-F238E27FC236}">
                <a16:creationId xmlns:a16="http://schemas.microsoft.com/office/drawing/2014/main" id="{C41172C1-EB20-8EBB-D39F-D4AAAC1E2133}"/>
              </a:ext>
            </a:extLst>
          </p:cNvPr>
          <p:cNvSpPr/>
          <p:nvPr/>
        </p:nvSpPr>
        <p:spPr>
          <a:xfrm>
            <a:off x="402336" y="788997"/>
            <a:ext cx="240357" cy="1201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CE15FC20-DFD8-E1BE-AC05-C5B6C2AE8578}"/>
              </a:ext>
            </a:extLst>
          </p:cNvPr>
          <p:cNvSpPr/>
          <p:nvPr/>
        </p:nvSpPr>
        <p:spPr>
          <a:xfrm>
            <a:off x="674914" y="1448236"/>
            <a:ext cx="240357" cy="1201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Google Shape;635;p36">
            <a:extLst>
              <a:ext uri="{FF2B5EF4-FFF2-40B4-BE49-F238E27FC236}">
                <a16:creationId xmlns:a16="http://schemas.microsoft.com/office/drawing/2014/main" id="{352ED7BE-2AB2-FCAC-27CE-624AD92E44DC}"/>
              </a:ext>
            </a:extLst>
          </p:cNvPr>
          <p:cNvSpPr txBox="1">
            <a:spLocks/>
          </p:cNvSpPr>
          <p:nvPr/>
        </p:nvSpPr>
        <p:spPr>
          <a:xfrm>
            <a:off x="6710231" y="2121691"/>
            <a:ext cx="2305500" cy="1080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fr-FR" b="1" u="sng" dirty="0"/>
              <a:t>Semaine:</a:t>
            </a:r>
          </a:p>
          <a:p>
            <a:pPr marL="0" indent="0"/>
            <a:r>
              <a:rPr lang="fr-FR" dirty="0"/>
              <a:t>Si F est supérieur à </a:t>
            </a:r>
            <a:r>
              <a:rPr lang="fr-FR" b="1" u="sng" dirty="0"/>
              <a:t>4.10</a:t>
            </a:r>
            <a:r>
              <a:rPr lang="fr-FR" dirty="0"/>
              <a:t> nous rejetterons l'hypothèse nulle.</a:t>
            </a:r>
          </a:p>
        </p:txBody>
      </p:sp>
      <p:sp>
        <p:nvSpPr>
          <p:cNvPr id="14" name="Google Shape;635;p36">
            <a:extLst>
              <a:ext uri="{FF2B5EF4-FFF2-40B4-BE49-F238E27FC236}">
                <a16:creationId xmlns:a16="http://schemas.microsoft.com/office/drawing/2014/main" id="{BC7FE5FB-F33D-62EE-1B80-3A7A69CEE6CF}"/>
              </a:ext>
            </a:extLst>
          </p:cNvPr>
          <p:cNvSpPr txBox="1">
            <a:spLocks/>
          </p:cNvSpPr>
          <p:nvPr/>
        </p:nvSpPr>
        <p:spPr>
          <a:xfrm>
            <a:off x="6710231" y="3280904"/>
            <a:ext cx="2305500" cy="1080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fr-FR" b="1" u="sng" dirty="0"/>
              <a:t>Interaction:</a:t>
            </a:r>
          </a:p>
          <a:p>
            <a:pPr marL="0" indent="0"/>
            <a:r>
              <a:rPr lang="fr-FR" dirty="0"/>
              <a:t>Si F est supérieur à </a:t>
            </a:r>
            <a:r>
              <a:rPr lang="fr-FR" b="1" u="sng" dirty="0"/>
              <a:t>4.10</a:t>
            </a:r>
            <a:r>
              <a:rPr lang="fr-FR" dirty="0"/>
              <a:t> nous rejetterons l'hypothèse nulle.</a:t>
            </a:r>
          </a:p>
        </p:txBody>
      </p:sp>
      <p:sp>
        <p:nvSpPr>
          <p:cNvPr id="3" name="TextBox 3">
            <a:extLst>
              <a:ext uri="{FF2B5EF4-FFF2-40B4-BE49-F238E27FC236}">
                <a16:creationId xmlns:a16="http://schemas.microsoft.com/office/drawing/2014/main" id="{0D98A95D-E574-4E97-A53F-A612B33E4A9C}"/>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65</a:t>
            </a:r>
            <a:endParaRPr lang="fr-FR" dirty="0"/>
          </a:p>
        </p:txBody>
      </p:sp>
    </p:spTree>
    <p:extLst>
      <p:ext uri="{BB962C8B-B14F-4D97-AF65-F5344CB8AC3E}">
        <p14:creationId xmlns:p14="http://schemas.microsoft.com/office/powerpoint/2010/main" val="9121944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4" name="Google Shape;944;p44">
            <a:extLst>
              <a:ext uri="{FF2B5EF4-FFF2-40B4-BE49-F238E27FC236}">
                <a16:creationId xmlns:a16="http://schemas.microsoft.com/office/drawing/2014/main" id="{3C56663B-A3A4-70BE-C916-D514D291E394}"/>
              </a:ext>
            </a:extLst>
          </p:cNvPr>
          <p:cNvSpPr txBox="1">
            <a:spLocks noGrp="1"/>
          </p:cNvSpPr>
          <p:nvPr>
            <p:ph type="title"/>
          </p:nvPr>
        </p:nvSpPr>
        <p:spPr>
          <a:xfrm>
            <a:off x="854147" y="170614"/>
            <a:ext cx="4075284" cy="756997"/>
          </a:xfrm>
          <a:prstGeom prst="rect">
            <a:avLst/>
          </a:prstGeom>
        </p:spPr>
        <p:txBody>
          <a:bodyPr spcFirstLastPara="1" wrap="square" lIns="91425" tIns="91425" rIns="91425" bIns="91425" anchor="t" anchorCtr="0">
            <a:noAutofit/>
          </a:bodyPr>
          <a:lstStyle/>
          <a:p>
            <a:pPr algn="ctr"/>
            <a:r>
              <a:rPr lang="fr-FR" sz="2000" b="1" dirty="0"/>
              <a:t>3- </a:t>
            </a:r>
            <a:r>
              <a:rPr lang="fr-FR" sz="2000" dirty="0">
                <a:solidFill>
                  <a:srgbClr val="0D4568"/>
                </a:solidFill>
              </a:rPr>
              <a:t>Calculer la statistique de test</a:t>
            </a:r>
            <a:br>
              <a:rPr lang="fr-FR" sz="2000" dirty="0">
                <a:solidFill>
                  <a:srgbClr val="0D4568"/>
                </a:solidFill>
              </a:rPr>
            </a:br>
            <a:br>
              <a:rPr lang="fr-FR" sz="2000" dirty="0">
                <a:solidFill>
                  <a:srgbClr val="0D4568"/>
                </a:solidFill>
              </a:rPr>
            </a:br>
            <a:endParaRPr lang="fr-FR" sz="2800" dirty="0"/>
          </a:p>
        </p:txBody>
      </p:sp>
      <p:grpSp>
        <p:nvGrpSpPr>
          <p:cNvPr id="2" name="Google Shape;9728;p81">
            <a:extLst>
              <a:ext uri="{FF2B5EF4-FFF2-40B4-BE49-F238E27FC236}">
                <a16:creationId xmlns:a16="http://schemas.microsoft.com/office/drawing/2014/main" id="{A9EDF5E5-E3B7-4F93-9EB7-B504782DCFA1}"/>
              </a:ext>
            </a:extLst>
          </p:cNvPr>
          <p:cNvGrpSpPr/>
          <p:nvPr/>
        </p:nvGrpSpPr>
        <p:grpSpPr>
          <a:xfrm>
            <a:off x="1298767" y="1430076"/>
            <a:ext cx="338597" cy="285751"/>
            <a:chOff x="3040984" y="3681059"/>
            <a:chExt cx="356164" cy="355815"/>
          </a:xfrm>
        </p:grpSpPr>
        <p:sp>
          <p:nvSpPr>
            <p:cNvPr id="3" name="Google Shape;9729;p81">
              <a:extLst>
                <a:ext uri="{FF2B5EF4-FFF2-40B4-BE49-F238E27FC236}">
                  <a16:creationId xmlns:a16="http://schemas.microsoft.com/office/drawing/2014/main" id="{27DBDB94-E5EC-6FAC-F2D0-5E8658435447}"/>
                </a:ext>
              </a:extLst>
            </p:cNvPr>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30;p81">
              <a:extLst>
                <a:ext uri="{FF2B5EF4-FFF2-40B4-BE49-F238E27FC236}">
                  <a16:creationId xmlns:a16="http://schemas.microsoft.com/office/drawing/2014/main" id="{146B0C57-CF65-1CFB-3D92-D7726294C383}"/>
                </a:ext>
              </a:extLst>
            </p:cNvPr>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731;p81">
              <a:extLst>
                <a:ext uri="{FF2B5EF4-FFF2-40B4-BE49-F238E27FC236}">
                  <a16:creationId xmlns:a16="http://schemas.microsoft.com/office/drawing/2014/main" id="{EC126CB4-8893-F0F6-769A-12429F031D0C}"/>
                </a:ext>
              </a:extLst>
            </p:cNvPr>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Google Shape;944;p44">
            <a:extLst>
              <a:ext uri="{FF2B5EF4-FFF2-40B4-BE49-F238E27FC236}">
                <a16:creationId xmlns:a16="http://schemas.microsoft.com/office/drawing/2014/main" id="{C2D8D77F-B49B-B84B-5178-85E40A0587E6}"/>
              </a:ext>
            </a:extLst>
          </p:cNvPr>
          <p:cNvSpPr txBox="1">
            <a:spLocks/>
          </p:cNvSpPr>
          <p:nvPr/>
        </p:nvSpPr>
        <p:spPr>
          <a:xfrm>
            <a:off x="1320499" y="686508"/>
            <a:ext cx="6685817" cy="440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On va calculer maintenant ces cinq sommes des carrées :</a:t>
            </a:r>
          </a:p>
        </p:txBody>
      </p:sp>
      <p:pic>
        <p:nvPicPr>
          <p:cNvPr id="10" name="Image 9">
            <a:extLst>
              <a:ext uri="{FF2B5EF4-FFF2-40B4-BE49-F238E27FC236}">
                <a16:creationId xmlns:a16="http://schemas.microsoft.com/office/drawing/2014/main" id="{E3FEE9E9-083D-F482-5E45-956C06301BF5}"/>
              </a:ext>
            </a:extLst>
          </p:cNvPr>
          <p:cNvPicPr>
            <a:picLocks noChangeAspect="1"/>
          </p:cNvPicPr>
          <p:nvPr/>
        </p:nvPicPr>
        <p:blipFill>
          <a:blip r:embed="rId3"/>
          <a:stretch>
            <a:fillRect/>
          </a:stretch>
        </p:blipFill>
        <p:spPr>
          <a:xfrm>
            <a:off x="1772489" y="1244871"/>
            <a:ext cx="4953644" cy="656160"/>
          </a:xfrm>
          <a:prstGeom prst="rect">
            <a:avLst/>
          </a:prstGeom>
        </p:spPr>
      </p:pic>
      <p:pic>
        <p:nvPicPr>
          <p:cNvPr id="13" name="Image 12">
            <a:extLst>
              <a:ext uri="{FF2B5EF4-FFF2-40B4-BE49-F238E27FC236}">
                <a16:creationId xmlns:a16="http://schemas.microsoft.com/office/drawing/2014/main" id="{30A89020-7C4D-FF43-E350-24E3A29B585B}"/>
              </a:ext>
            </a:extLst>
          </p:cNvPr>
          <p:cNvPicPr>
            <a:picLocks noChangeAspect="1"/>
          </p:cNvPicPr>
          <p:nvPr/>
        </p:nvPicPr>
        <p:blipFill>
          <a:blip r:embed="rId4"/>
          <a:stretch>
            <a:fillRect/>
          </a:stretch>
        </p:blipFill>
        <p:spPr>
          <a:xfrm>
            <a:off x="1553736" y="2041821"/>
            <a:ext cx="5391150" cy="2886075"/>
          </a:xfrm>
          <a:prstGeom prst="rect">
            <a:avLst/>
          </a:prstGeom>
        </p:spPr>
      </p:pic>
      <p:sp>
        <p:nvSpPr>
          <p:cNvPr id="8" name="TextBox 3">
            <a:extLst>
              <a:ext uri="{FF2B5EF4-FFF2-40B4-BE49-F238E27FC236}">
                <a16:creationId xmlns:a16="http://schemas.microsoft.com/office/drawing/2014/main" id="{0C7BB22B-3F88-B45C-48EA-0664DE0A9EAD}"/>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66</a:t>
            </a:r>
          </a:p>
        </p:txBody>
      </p:sp>
    </p:spTree>
    <p:extLst>
      <p:ext uri="{BB962C8B-B14F-4D97-AF65-F5344CB8AC3E}">
        <p14:creationId xmlns:p14="http://schemas.microsoft.com/office/powerpoint/2010/main" val="30158994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16CF5EC3-385A-4E72-1FC3-A1385E8A35F0}"/>
              </a:ext>
            </a:extLst>
          </p:cNvPr>
          <p:cNvPicPr>
            <a:picLocks noChangeAspect="1"/>
          </p:cNvPicPr>
          <p:nvPr/>
        </p:nvPicPr>
        <p:blipFill>
          <a:blip r:embed="rId2"/>
          <a:stretch>
            <a:fillRect/>
          </a:stretch>
        </p:blipFill>
        <p:spPr>
          <a:xfrm>
            <a:off x="1426622" y="1274117"/>
            <a:ext cx="2943225" cy="619125"/>
          </a:xfrm>
          <a:prstGeom prst="rect">
            <a:avLst/>
          </a:prstGeom>
        </p:spPr>
      </p:pic>
      <p:pic>
        <p:nvPicPr>
          <p:cNvPr id="9" name="Image 8">
            <a:extLst>
              <a:ext uri="{FF2B5EF4-FFF2-40B4-BE49-F238E27FC236}">
                <a16:creationId xmlns:a16="http://schemas.microsoft.com/office/drawing/2014/main" id="{E7237AA1-747A-10F9-FE2C-19E9A1EB4A62}"/>
              </a:ext>
            </a:extLst>
          </p:cNvPr>
          <p:cNvPicPr>
            <a:picLocks noChangeAspect="1"/>
          </p:cNvPicPr>
          <p:nvPr/>
        </p:nvPicPr>
        <p:blipFill>
          <a:blip r:embed="rId3"/>
          <a:stretch>
            <a:fillRect/>
          </a:stretch>
        </p:blipFill>
        <p:spPr>
          <a:xfrm>
            <a:off x="1426622" y="2305352"/>
            <a:ext cx="6543675" cy="647700"/>
          </a:xfrm>
          <a:prstGeom prst="rect">
            <a:avLst/>
          </a:prstGeom>
        </p:spPr>
      </p:pic>
      <p:pic>
        <p:nvPicPr>
          <p:cNvPr id="11" name="Image 10">
            <a:extLst>
              <a:ext uri="{FF2B5EF4-FFF2-40B4-BE49-F238E27FC236}">
                <a16:creationId xmlns:a16="http://schemas.microsoft.com/office/drawing/2014/main" id="{025267F2-D56A-1155-F701-B709106548FF}"/>
              </a:ext>
            </a:extLst>
          </p:cNvPr>
          <p:cNvPicPr>
            <a:picLocks noChangeAspect="1"/>
          </p:cNvPicPr>
          <p:nvPr/>
        </p:nvPicPr>
        <p:blipFill>
          <a:blip r:embed="rId4"/>
          <a:stretch>
            <a:fillRect/>
          </a:stretch>
        </p:blipFill>
        <p:spPr>
          <a:xfrm>
            <a:off x="1426622" y="3365162"/>
            <a:ext cx="4019550" cy="676275"/>
          </a:xfrm>
          <a:prstGeom prst="rect">
            <a:avLst/>
          </a:prstGeom>
        </p:spPr>
      </p:pic>
      <p:sp>
        <p:nvSpPr>
          <p:cNvPr id="2" name="Google Shape;944;p44">
            <a:extLst>
              <a:ext uri="{FF2B5EF4-FFF2-40B4-BE49-F238E27FC236}">
                <a16:creationId xmlns:a16="http://schemas.microsoft.com/office/drawing/2014/main" id="{4AE252A2-E145-8117-2573-7BBB4588EA34}"/>
              </a:ext>
            </a:extLst>
          </p:cNvPr>
          <p:cNvSpPr txBox="1">
            <a:spLocks/>
          </p:cNvSpPr>
          <p:nvPr/>
        </p:nvSpPr>
        <p:spPr>
          <a:xfrm>
            <a:off x="1000103" y="493697"/>
            <a:ext cx="5712699" cy="437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Somme des carrées (facteur état civil):</a:t>
            </a:r>
          </a:p>
        </p:txBody>
      </p:sp>
      <p:sp>
        <p:nvSpPr>
          <p:cNvPr id="4" name="TextBox 3">
            <a:extLst>
              <a:ext uri="{FF2B5EF4-FFF2-40B4-BE49-F238E27FC236}">
                <a16:creationId xmlns:a16="http://schemas.microsoft.com/office/drawing/2014/main" id="{C9773382-A9C6-1F7F-AB9D-1578C75A22F3}"/>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67</a:t>
            </a:r>
          </a:p>
        </p:txBody>
      </p:sp>
    </p:spTree>
    <p:extLst>
      <p:ext uri="{BB962C8B-B14F-4D97-AF65-F5344CB8AC3E}">
        <p14:creationId xmlns:p14="http://schemas.microsoft.com/office/powerpoint/2010/main" val="384857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8"/>
          <p:cNvSpPr txBox="1">
            <a:spLocks noGrp="1"/>
          </p:cNvSpPr>
          <p:nvPr>
            <p:ph type="title"/>
          </p:nvPr>
        </p:nvSpPr>
        <p:spPr>
          <a:xfrm>
            <a:off x="562086" y="474257"/>
            <a:ext cx="7884474" cy="1256996"/>
          </a:xfrm>
          <a:prstGeom prst="rect">
            <a:avLst/>
          </a:prstGeom>
        </p:spPr>
        <p:txBody>
          <a:bodyPr spcFirstLastPara="1" wrap="square" lIns="91425" tIns="91425" rIns="91425" bIns="91425" anchor="t" anchorCtr="0">
            <a:noAutofit/>
          </a:bodyPr>
          <a:lstStyle/>
          <a:p>
            <a:r>
              <a:rPr lang="en-US" err="1"/>
              <a:t>Différence</a:t>
            </a:r>
            <a:r>
              <a:rPr lang="en-US"/>
              <a:t> entre ANOVA et </a:t>
            </a:r>
            <a:r>
              <a:rPr lang="en-US" err="1"/>
              <a:t>autres</a:t>
            </a:r>
            <a:r>
              <a:rPr lang="en-US"/>
              <a:t> tests </a:t>
            </a:r>
            <a:r>
              <a:rPr lang="en-US" err="1"/>
              <a:t>statistiques</a:t>
            </a:r>
            <a:r>
              <a:rPr lang="en"/>
              <a:t> :</a:t>
            </a:r>
            <a:endParaRPr lang="en-US"/>
          </a:p>
        </p:txBody>
      </p:sp>
      <p:sp>
        <p:nvSpPr>
          <p:cNvPr id="3" name="Google Shape;746;p38">
            <a:extLst>
              <a:ext uri="{FF2B5EF4-FFF2-40B4-BE49-F238E27FC236}">
                <a16:creationId xmlns:a16="http://schemas.microsoft.com/office/drawing/2014/main" id="{CE180587-6FBF-81AE-F89E-F60F5E9AE39B}"/>
              </a:ext>
            </a:extLst>
          </p:cNvPr>
          <p:cNvSpPr txBox="1">
            <a:spLocks/>
          </p:cNvSpPr>
          <p:nvPr/>
        </p:nvSpPr>
        <p:spPr>
          <a:xfrm>
            <a:off x="1003206" y="1814948"/>
            <a:ext cx="7878738" cy="604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b="1" dirty="0">
                <a:solidFill>
                  <a:srgbClr val="084569"/>
                </a:solidFill>
              </a:rPr>
              <a:t>Le test t de Student </a:t>
            </a:r>
            <a:r>
              <a:rPr lang="en" b="1" err="1">
                <a:solidFill>
                  <a:srgbClr val="084569"/>
                </a:solidFill>
              </a:rPr>
              <a:t>est</a:t>
            </a:r>
            <a:r>
              <a:rPr lang="en" b="1" dirty="0">
                <a:solidFill>
                  <a:srgbClr val="084569"/>
                </a:solidFill>
              </a:rPr>
              <a:t> </a:t>
            </a:r>
            <a:r>
              <a:rPr lang="en" b="1" err="1">
                <a:solidFill>
                  <a:srgbClr val="084569"/>
                </a:solidFill>
              </a:rPr>
              <a:t>utilisé</a:t>
            </a:r>
            <a:r>
              <a:rPr lang="en" b="1" dirty="0">
                <a:solidFill>
                  <a:srgbClr val="084569"/>
                </a:solidFill>
              </a:rPr>
              <a:t> pour comparer les </a:t>
            </a:r>
            <a:r>
              <a:rPr lang="en" b="1" err="1">
                <a:solidFill>
                  <a:srgbClr val="084569"/>
                </a:solidFill>
              </a:rPr>
              <a:t>moyennes</a:t>
            </a:r>
            <a:r>
              <a:rPr lang="en" b="1" dirty="0">
                <a:solidFill>
                  <a:srgbClr val="084569"/>
                </a:solidFill>
              </a:rPr>
              <a:t> de deux </a:t>
            </a:r>
            <a:r>
              <a:rPr lang="en" b="1" err="1">
                <a:solidFill>
                  <a:srgbClr val="084569"/>
                </a:solidFill>
              </a:rPr>
              <a:t>groupes</a:t>
            </a:r>
            <a:r>
              <a:rPr lang="en" b="1" dirty="0">
                <a:solidFill>
                  <a:srgbClr val="084569"/>
                </a:solidFill>
              </a:rPr>
              <a:t> </a:t>
            </a:r>
            <a:r>
              <a:rPr lang="en" b="1" err="1">
                <a:solidFill>
                  <a:srgbClr val="084569"/>
                </a:solidFill>
              </a:rPr>
              <a:t>seulement</a:t>
            </a:r>
            <a:r>
              <a:rPr lang="en" b="1" dirty="0">
                <a:solidFill>
                  <a:srgbClr val="084569"/>
                </a:solidFill>
              </a:rPr>
              <a:t>, </a:t>
            </a:r>
            <a:r>
              <a:rPr lang="en" b="1" err="1">
                <a:solidFill>
                  <a:srgbClr val="084569"/>
                </a:solidFill>
              </a:rPr>
              <a:t>tandis</a:t>
            </a:r>
            <a:r>
              <a:rPr lang="en" b="1" dirty="0">
                <a:solidFill>
                  <a:srgbClr val="084569"/>
                </a:solidFill>
              </a:rPr>
              <a:t> que </a:t>
            </a:r>
            <a:r>
              <a:rPr lang="en" b="1" err="1">
                <a:solidFill>
                  <a:srgbClr val="084569"/>
                </a:solidFill>
              </a:rPr>
              <a:t>l'ANOVA</a:t>
            </a:r>
            <a:r>
              <a:rPr lang="en" b="1" dirty="0">
                <a:solidFill>
                  <a:srgbClr val="084569"/>
                </a:solidFill>
              </a:rPr>
              <a:t> </a:t>
            </a:r>
            <a:r>
              <a:rPr lang="en" b="1" err="1">
                <a:solidFill>
                  <a:srgbClr val="084569"/>
                </a:solidFill>
              </a:rPr>
              <a:t>est</a:t>
            </a:r>
            <a:r>
              <a:rPr lang="en" b="1" dirty="0">
                <a:solidFill>
                  <a:srgbClr val="084569"/>
                </a:solidFill>
              </a:rPr>
              <a:t> </a:t>
            </a:r>
            <a:r>
              <a:rPr lang="en" b="1" err="1">
                <a:solidFill>
                  <a:srgbClr val="084569"/>
                </a:solidFill>
              </a:rPr>
              <a:t>utilisé</a:t>
            </a:r>
            <a:r>
              <a:rPr lang="en" b="1" dirty="0">
                <a:solidFill>
                  <a:srgbClr val="084569"/>
                </a:solidFill>
              </a:rPr>
              <a:t> pour trois </a:t>
            </a:r>
            <a:r>
              <a:rPr lang="en" b="1" err="1">
                <a:solidFill>
                  <a:srgbClr val="084569"/>
                </a:solidFill>
              </a:rPr>
              <a:t>groupes</a:t>
            </a:r>
            <a:r>
              <a:rPr lang="en" b="1" dirty="0">
                <a:solidFill>
                  <a:srgbClr val="084569"/>
                </a:solidFill>
              </a:rPr>
              <a:t> </a:t>
            </a:r>
            <a:r>
              <a:rPr lang="en" b="1" err="1">
                <a:solidFill>
                  <a:srgbClr val="084569"/>
                </a:solidFill>
              </a:rPr>
              <a:t>ou</a:t>
            </a:r>
            <a:r>
              <a:rPr lang="en" b="1" dirty="0">
                <a:solidFill>
                  <a:srgbClr val="084569"/>
                </a:solidFill>
              </a:rPr>
              <a:t> plus.</a:t>
            </a:r>
            <a:endParaRPr lang="en-US" dirty="0"/>
          </a:p>
          <a:p>
            <a:pPr marL="0" indent="0">
              <a:lnSpc>
                <a:spcPct val="114999"/>
              </a:lnSpc>
            </a:pPr>
            <a:r>
              <a:rPr lang="en" dirty="0"/>
              <a:t>   </a:t>
            </a:r>
          </a:p>
          <a:p>
            <a:pPr marL="0" indent="0">
              <a:lnSpc>
                <a:spcPct val="114999"/>
              </a:lnSpc>
            </a:pPr>
            <a:r>
              <a:rPr lang="en" dirty="0"/>
              <a:t>   </a:t>
            </a:r>
            <a:endParaRPr lang="en" dirty="0">
              <a:solidFill>
                <a:srgbClr val="084569"/>
              </a:solidFill>
            </a:endParaRPr>
          </a:p>
        </p:txBody>
      </p:sp>
      <p:sp>
        <p:nvSpPr>
          <p:cNvPr id="6" name="Google Shape;746;p38">
            <a:extLst>
              <a:ext uri="{FF2B5EF4-FFF2-40B4-BE49-F238E27FC236}">
                <a16:creationId xmlns:a16="http://schemas.microsoft.com/office/drawing/2014/main" id="{295C1740-8558-19E7-DFC3-51B7EF56A75C}"/>
              </a:ext>
            </a:extLst>
          </p:cNvPr>
          <p:cNvSpPr txBox="1">
            <a:spLocks/>
          </p:cNvSpPr>
          <p:nvPr/>
        </p:nvSpPr>
        <p:spPr>
          <a:xfrm>
            <a:off x="1003205" y="3592178"/>
            <a:ext cx="7878738" cy="564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b="1" dirty="0">
                <a:solidFill>
                  <a:srgbClr val="084569"/>
                </a:solidFill>
              </a:rPr>
              <a:t>Le test du chi-</a:t>
            </a:r>
            <a:r>
              <a:rPr lang="en" b="1" err="1">
                <a:solidFill>
                  <a:srgbClr val="084569"/>
                </a:solidFill>
              </a:rPr>
              <a:t>carré</a:t>
            </a:r>
            <a:r>
              <a:rPr lang="en" b="1" dirty="0">
                <a:solidFill>
                  <a:srgbClr val="084569"/>
                </a:solidFill>
              </a:rPr>
              <a:t> </a:t>
            </a:r>
            <a:r>
              <a:rPr lang="en" b="1" err="1">
                <a:solidFill>
                  <a:srgbClr val="084569"/>
                </a:solidFill>
              </a:rPr>
              <a:t>est</a:t>
            </a:r>
            <a:r>
              <a:rPr lang="en" b="1" dirty="0">
                <a:solidFill>
                  <a:srgbClr val="084569"/>
                </a:solidFill>
              </a:rPr>
              <a:t> </a:t>
            </a:r>
            <a:r>
              <a:rPr lang="en" b="1" err="1">
                <a:solidFill>
                  <a:srgbClr val="084569"/>
                </a:solidFill>
              </a:rPr>
              <a:t>utilisé</a:t>
            </a:r>
            <a:r>
              <a:rPr lang="en" b="1" dirty="0">
                <a:solidFill>
                  <a:srgbClr val="084569"/>
                </a:solidFill>
              </a:rPr>
              <a:t> pour </a:t>
            </a:r>
            <a:r>
              <a:rPr lang="en" b="1" err="1">
                <a:solidFill>
                  <a:srgbClr val="084569"/>
                </a:solidFill>
              </a:rPr>
              <a:t>évaluer</a:t>
            </a:r>
            <a:r>
              <a:rPr lang="en" b="1" dirty="0">
                <a:solidFill>
                  <a:srgbClr val="084569"/>
                </a:solidFill>
              </a:rPr>
              <a:t> </a:t>
            </a:r>
            <a:r>
              <a:rPr lang="en" b="1" err="1">
                <a:solidFill>
                  <a:srgbClr val="084569"/>
                </a:solidFill>
              </a:rPr>
              <a:t>l'association</a:t>
            </a:r>
            <a:r>
              <a:rPr lang="en" b="1" dirty="0">
                <a:solidFill>
                  <a:srgbClr val="084569"/>
                </a:solidFill>
              </a:rPr>
              <a:t> entre deux variables </a:t>
            </a:r>
            <a:r>
              <a:rPr lang="en" b="1" err="1">
                <a:solidFill>
                  <a:srgbClr val="084569"/>
                </a:solidFill>
              </a:rPr>
              <a:t>catégorielles</a:t>
            </a:r>
            <a:r>
              <a:rPr lang="en" b="1" dirty="0">
                <a:solidFill>
                  <a:srgbClr val="084569"/>
                </a:solidFill>
              </a:rPr>
              <a:t>, </a:t>
            </a:r>
            <a:r>
              <a:rPr lang="en" b="1" err="1">
                <a:solidFill>
                  <a:srgbClr val="084569"/>
                </a:solidFill>
              </a:rPr>
              <a:t>tandis</a:t>
            </a:r>
            <a:r>
              <a:rPr lang="en" b="1" dirty="0">
                <a:solidFill>
                  <a:srgbClr val="084569"/>
                </a:solidFill>
              </a:rPr>
              <a:t> que </a:t>
            </a:r>
            <a:r>
              <a:rPr lang="en" b="1" err="1">
                <a:solidFill>
                  <a:srgbClr val="084569"/>
                </a:solidFill>
              </a:rPr>
              <a:t>l'ANOVA</a:t>
            </a:r>
            <a:r>
              <a:rPr lang="en" b="1" dirty="0">
                <a:solidFill>
                  <a:srgbClr val="084569"/>
                </a:solidFill>
              </a:rPr>
              <a:t> compare les </a:t>
            </a:r>
            <a:r>
              <a:rPr lang="en" b="1" err="1">
                <a:solidFill>
                  <a:srgbClr val="084569"/>
                </a:solidFill>
              </a:rPr>
              <a:t>moyennes</a:t>
            </a:r>
            <a:r>
              <a:rPr lang="en" b="1" dirty="0">
                <a:solidFill>
                  <a:srgbClr val="084569"/>
                </a:solidFill>
              </a:rPr>
              <a:t> de </a:t>
            </a:r>
            <a:r>
              <a:rPr lang="en" b="1" err="1">
                <a:solidFill>
                  <a:srgbClr val="084569"/>
                </a:solidFill>
              </a:rPr>
              <a:t>groupes</a:t>
            </a:r>
            <a:r>
              <a:rPr lang="en" b="1" dirty="0">
                <a:solidFill>
                  <a:srgbClr val="084569"/>
                </a:solidFill>
              </a:rPr>
              <a:t> </a:t>
            </a:r>
            <a:r>
              <a:rPr lang="en" b="1" err="1">
                <a:solidFill>
                  <a:srgbClr val="084569"/>
                </a:solidFill>
              </a:rPr>
              <a:t>numériques</a:t>
            </a:r>
            <a:r>
              <a:rPr lang="en" b="1" dirty="0">
                <a:solidFill>
                  <a:srgbClr val="084569"/>
                </a:solidFill>
              </a:rPr>
              <a:t>.</a:t>
            </a:r>
            <a:endParaRPr lang="en-US" dirty="0"/>
          </a:p>
          <a:p>
            <a:pPr marL="0" indent="0">
              <a:lnSpc>
                <a:spcPct val="114999"/>
              </a:lnSpc>
            </a:pPr>
            <a:r>
              <a:rPr lang="en" dirty="0"/>
              <a:t>   </a:t>
            </a:r>
          </a:p>
          <a:p>
            <a:pPr marL="0" indent="0">
              <a:lnSpc>
                <a:spcPct val="114999"/>
              </a:lnSpc>
            </a:pPr>
            <a:r>
              <a:rPr lang="en" dirty="0"/>
              <a:t>   </a:t>
            </a:r>
            <a:endParaRPr lang="en" dirty="0">
              <a:solidFill>
                <a:srgbClr val="084569"/>
              </a:solidFill>
            </a:endParaRPr>
          </a:p>
        </p:txBody>
      </p:sp>
      <p:sp>
        <p:nvSpPr>
          <p:cNvPr id="7" name="Google Shape;746;p38">
            <a:extLst>
              <a:ext uri="{FF2B5EF4-FFF2-40B4-BE49-F238E27FC236}">
                <a16:creationId xmlns:a16="http://schemas.microsoft.com/office/drawing/2014/main" id="{C93B9FE6-5AB9-1C78-632A-EC504F6DDDA6}"/>
              </a:ext>
            </a:extLst>
          </p:cNvPr>
          <p:cNvSpPr txBox="1">
            <a:spLocks/>
          </p:cNvSpPr>
          <p:nvPr/>
        </p:nvSpPr>
        <p:spPr>
          <a:xfrm>
            <a:off x="1003205" y="2709530"/>
            <a:ext cx="7878738" cy="604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b="1" dirty="0">
                <a:solidFill>
                  <a:srgbClr val="084569"/>
                </a:solidFill>
              </a:rPr>
              <a:t>Le test de Wilcoxon </a:t>
            </a:r>
            <a:r>
              <a:rPr lang="en" b="1" err="1">
                <a:solidFill>
                  <a:srgbClr val="084569"/>
                </a:solidFill>
              </a:rPr>
              <a:t>est</a:t>
            </a:r>
            <a:r>
              <a:rPr lang="en" b="1" dirty="0">
                <a:solidFill>
                  <a:srgbClr val="084569"/>
                </a:solidFill>
              </a:rPr>
              <a:t> </a:t>
            </a:r>
            <a:r>
              <a:rPr lang="en" b="1" err="1">
                <a:solidFill>
                  <a:srgbClr val="084569"/>
                </a:solidFill>
              </a:rPr>
              <a:t>utilisé</a:t>
            </a:r>
            <a:r>
              <a:rPr lang="en" b="1" dirty="0">
                <a:solidFill>
                  <a:srgbClr val="084569"/>
                </a:solidFill>
              </a:rPr>
              <a:t> pour les données </a:t>
            </a:r>
            <a:r>
              <a:rPr lang="en" b="1" err="1">
                <a:solidFill>
                  <a:srgbClr val="084569"/>
                </a:solidFill>
              </a:rPr>
              <a:t>appariées</a:t>
            </a:r>
            <a:r>
              <a:rPr lang="en" b="1" dirty="0">
                <a:solidFill>
                  <a:srgbClr val="084569"/>
                </a:solidFill>
              </a:rPr>
              <a:t> </a:t>
            </a:r>
            <a:r>
              <a:rPr lang="en" b="1" err="1">
                <a:solidFill>
                  <a:srgbClr val="084569"/>
                </a:solidFill>
              </a:rPr>
              <a:t>ou</a:t>
            </a:r>
            <a:r>
              <a:rPr lang="en" b="1" dirty="0">
                <a:solidFill>
                  <a:srgbClr val="084569"/>
                </a:solidFill>
              </a:rPr>
              <a:t> </a:t>
            </a:r>
            <a:r>
              <a:rPr lang="en" b="1" err="1">
                <a:solidFill>
                  <a:srgbClr val="084569"/>
                </a:solidFill>
              </a:rPr>
              <a:t>dépendantes</a:t>
            </a:r>
            <a:r>
              <a:rPr lang="en" b="1" dirty="0">
                <a:solidFill>
                  <a:srgbClr val="084569"/>
                </a:solidFill>
              </a:rPr>
              <a:t>, </a:t>
            </a:r>
            <a:r>
              <a:rPr lang="en" b="1" err="1">
                <a:solidFill>
                  <a:srgbClr val="084569"/>
                </a:solidFill>
              </a:rPr>
              <a:t>alors</a:t>
            </a:r>
            <a:r>
              <a:rPr lang="en" b="1" dirty="0">
                <a:solidFill>
                  <a:srgbClr val="084569"/>
                </a:solidFill>
              </a:rPr>
              <a:t> que </a:t>
            </a:r>
            <a:r>
              <a:rPr lang="en" b="1" err="1">
                <a:solidFill>
                  <a:srgbClr val="084569"/>
                </a:solidFill>
              </a:rPr>
              <a:t>l'ANOVA</a:t>
            </a:r>
            <a:r>
              <a:rPr lang="en" b="1" dirty="0">
                <a:solidFill>
                  <a:srgbClr val="084569"/>
                </a:solidFill>
              </a:rPr>
              <a:t> </a:t>
            </a:r>
            <a:r>
              <a:rPr lang="en" b="1" err="1">
                <a:solidFill>
                  <a:srgbClr val="084569"/>
                </a:solidFill>
              </a:rPr>
              <a:t>est</a:t>
            </a:r>
            <a:r>
              <a:rPr lang="en" b="1" dirty="0">
                <a:solidFill>
                  <a:srgbClr val="084569"/>
                </a:solidFill>
              </a:rPr>
              <a:t> </a:t>
            </a:r>
            <a:r>
              <a:rPr lang="en" b="1" err="1">
                <a:solidFill>
                  <a:srgbClr val="084569"/>
                </a:solidFill>
              </a:rPr>
              <a:t>utilisé</a:t>
            </a:r>
            <a:r>
              <a:rPr lang="en" b="1" dirty="0">
                <a:solidFill>
                  <a:srgbClr val="084569"/>
                </a:solidFill>
              </a:rPr>
              <a:t> pour les données </a:t>
            </a:r>
            <a:r>
              <a:rPr lang="en" b="1" err="1">
                <a:solidFill>
                  <a:srgbClr val="084569"/>
                </a:solidFill>
              </a:rPr>
              <a:t>indépendantes</a:t>
            </a:r>
            <a:r>
              <a:rPr lang="en" b="1" dirty="0">
                <a:solidFill>
                  <a:srgbClr val="084569"/>
                </a:solidFill>
              </a:rPr>
              <a:t>.</a:t>
            </a:r>
            <a:endParaRPr lang="en-US"/>
          </a:p>
          <a:p>
            <a:pPr marL="0" indent="0">
              <a:lnSpc>
                <a:spcPct val="114999"/>
              </a:lnSpc>
            </a:pPr>
            <a:r>
              <a:rPr lang="en" sz="1600" dirty="0"/>
              <a:t>   </a:t>
            </a:r>
          </a:p>
          <a:p>
            <a:pPr marL="0" indent="0">
              <a:lnSpc>
                <a:spcPct val="114999"/>
              </a:lnSpc>
            </a:pPr>
            <a:r>
              <a:rPr lang="en" dirty="0"/>
              <a:t>   </a:t>
            </a:r>
            <a:endParaRPr lang="en" dirty="0">
              <a:solidFill>
                <a:srgbClr val="084569"/>
              </a:solidFill>
            </a:endParaRPr>
          </a:p>
        </p:txBody>
      </p:sp>
      <p:sp>
        <p:nvSpPr>
          <p:cNvPr id="9" name="Arrow: Right 8">
            <a:extLst>
              <a:ext uri="{FF2B5EF4-FFF2-40B4-BE49-F238E27FC236}">
                <a16:creationId xmlns:a16="http://schemas.microsoft.com/office/drawing/2014/main" id="{2A1941F4-2233-146C-2F8F-404DE25B63B7}"/>
              </a:ext>
            </a:extLst>
          </p:cNvPr>
          <p:cNvSpPr/>
          <p:nvPr/>
        </p:nvSpPr>
        <p:spPr>
          <a:xfrm>
            <a:off x="566901" y="1950367"/>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AE64685-15F9-D4ED-ABEA-B5FF06C2E706}"/>
              </a:ext>
            </a:extLst>
          </p:cNvPr>
          <p:cNvSpPr/>
          <p:nvPr/>
        </p:nvSpPr>
        <p:spPr>
          <a:xfrm>
            <a:off x="566364" y="2853294"/>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52ED3C2-877E-E2A8-E844-4DDF8A9A3EA5}"/>
              </a:ext>
            </a:extLst>
          </p:cNvPr>
          <p:cNvSpPr/>
          <p:nvPr/>
        </p:nvSpPr>
        <p:spPr>
          <a:xfrm>
            <a:off x="565827" y="3749839"/>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B52178-E707-1ED4-8F05-370CBDE0FCBE}"/>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5</a:t>
            </a:r>
          </a:p>
        </p:txBody>
      </p:sp>
    </p:spTree>
    <p:extLst>
      <p:ext uri="{BB962C8B-B14F-4D97-AF65-F5344CB8AC3E}">
        <p14:creationId xmlns:p14="http://schemas.microsoft.com/office/powerpoint/2010/main" val="2921989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843E1E3-FCD0-FC23-4FE9-5A263EB62257}"/>
              </a:ext>
            </a:extLst>
          </p:cNvPr>
          <p:cNvPicPr>
            <a:picLocks noChangeAspect="1"/>
          </p:cNvPicPr>
          <p:nvPr/>
        </p:nvPicPr>
        <p:blipFill>
          <a:blip r:embed="rId2"/>
          <a:stretch>
            <a:fillRect/>
          </a:stretch>
        </p:blipFill>
        <p:spPr>
          <a:xfrm>
            <a:off x="1537475" y="3628357"/>
            <a:ext cx="4162425" cy="685800"/>
          </a:xfrm>
          <a:prstGeom prst="rect">
            <a:avLst/>
          </a:prstGeom>
        </p:spPr>
      </p:pic>
      <p:pic>
        <p:nvPicPr>
          <p:cNvPr id="3" name="Image 2">
            <a:extLst>
              <a:ext uri="{FF2B5EF4-FFF2-40B4-BE49-F238E27FC236}">
                <a16:creationId xmlns:a16="http://schemas.microsoft.com/office/drawing/2014/main" id="{1E107FAB-2605-A814-BEC7-68ED3F514C42}"/>
              </a:ext>
            </a:extLst>
          </p:cNvPr>
          <p:cNvPicPr>
            <a:picLocks noChangeAspect="1"/>
          </p:cNvPicPr>
          <p:nvPr/>
        </p:nvPicPr>
        <p:blipFill>
          <a:blip r:embed="rId3"/>
          <a:stretch>
            <a:fillRect/>
          </a:stretch>
        </p:blipFill>
        <p:spPr>
          <a:xfrm>
            <a:off x="1537475" y="2345597"/>
            <a:ext cx="4953000" cy="1038225"/>
          </a:xfrm>
          <a:prstGeom prst="rect">
            <a:avLst/>
          </a:prstGeom>
        </p:spPr>
      </p:pic>
      <p:pic>
        <p:nvPicPr>
          <p:cNvPr id="4" name="Image 3">
            <a:extLst>
              <a:ext uri="{FF2B5EF4-FFF2-40B4-BE49-F238E27FC236}">
                <a16:creationId xmlns:a16="http://schemas.microsoft.com/office/drawing/2014/main" id="{8A128953-7E93-C7BB-B2A3-D0E2F957FC18}"/>
              </a:ext>
            </a:extLst>
          </p:cNvPr>
          <p:cNvPicPr>
            <a:picLocks noChangeAspect="1"/>
          </p:cNvPicPr>
          <p:nvPr/>
        </p:nvPicPr>
        <p:blipFill>
          <a:blip r:embed="rId4"/>
          <a:stretch>
            <a:fillRect/>
          </a:stretch>
        </p:blipFill>
        <p:spPr>
          <a:xfrm>
            <a:off x="1537475" y="1262302"/>
            <a:ext cx="2333625" cy="752475"/>
          </a:xfrm>
          <a:prstGeom prst="rect">
            <a:avLst/>
          </a:prstGeom>
        </p:spPr>
      </p:pic>
      <p:sp>
        <p:nvSpPr>
          <p:cNvPr id="5" name="Google Shape;944;p44">
            <a:extLst>
              <a:ext uri="{FF2B5EF4-FFF2-40B4-BE49-F238E27FC236}">
                <a16:creationId xmlns:a16="http://schemas.microsoft.com/office/drawing/2014/main" id="{3B8CB687-4D23-1F66-241D-8D974E654D93}"/>
              </a:ext>
            </a:extLst>
          </p:cNvPr>
          <p:cNvSpPr txBox="1">
            <a:spLocks/>
          </p:cNvSpPr>
          <p:nvPr/>
        </p:nvSpPr>
        <p:spPr>
          <a:xfrm>
            <a:off x="1000103" y="493697"/>
            <a:ext cx="5712699" cy="437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Somme des carrées (facteur semaine):</a:t>
            </a:r>
          </a:p>
        </p:txBody>
      </p:sp>
      <p:sp>
        <p:nvSpPr>
          <p:cNvPr id="7" name="TextBox 3">
            <a:extLst>
              <a:ext uri="{FF2B5EF4-FFF2-40B4-BE49-F238E27FC236}">
                <a16:creationId xmlns:a16="http://schemas.microsoft.com/office/drawing/2014/main" id="{3C7E7E7E-5E9D-D22B-6293-86CCE4595B9C}"/>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68</a:t>
            </a:r>
          </a:p>
        </p:txBody>
      </p:sp>
    </p:spTree>
    <p:extLst>
      <p:ext uri="{BB962C8B-B14F-4D97-AF65-F5344CB8AC3E}">
        <p14:creationId xmlns:p14="http://schemas.microsoft.com/office/powerpoint/2010/main" val="313414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30681E4-5D66-E26F-51B4-160BAC704178}"/>
              </a:ext>
            </a:extLst>
          </p:cNvPr>
          <p:cNvPicPr>
            <a:picLocks noChangeAspect="1"/>
          </p:cNvPicPr>
          <p:nvPr/>
        </p:nvPicPr>
        <p:blipFill>
          <a:blip r:embed="rId2"/>
          <a:stretch>
            <a:fillRect/>
          </a:stretch>
        </p:blipFill>
        <p:spPr>
          <a:xfrm>
            <a:off x="883799" y="4188697"/>
            <a:ext cx="8065648" cy="656793"/>
          </a:xfrm>
          <a:prstGeom prst="rect">
            <a:avLst/>
          </a:prstGeom>
        </p:spPr>
      </p:pic>
      <p:pic>
        <p:nvPicPr>
          <p:cNvPr id="3" name="Image 2">
            <a:extLst>
              <a:ext uri="{FF2B5EF4-FFF2-40B4-BE49-F238E27FC236}">
                <a16:creationId xmlns:a16="http://schemas.microsoft.com/office/drawing/2014/main" id="{EA32F916-4118-8E22-2CC4-1C79EB445053}"/>
              </a:ext>
            </a:extLst>
          </p:cNvPr>
          <p:cNvPicPr>
            <a:picLocks noChangeAspect="1"/>
          </p:cNvPicPr>
          <p:nvPr/>
        </p:nvPicPr>
        <p:blipFill>
          <a:blip r:embed="rId3"/>
          <a:stretch>
            <a:fillRect/>
          </a:stretch>
        </p:blipFill>
        <p:spPr>
          <a:xfrm>
            <a:off x="883799" y="2092020"/>
            <a:ext cx="6715125" cy="609600"/>
          </a:xfrm>
          <a:prstGeom prst="rect">
            <a:avLst/>
          </a:prstGeom>
        </p:spPr>
      </p:pic>
      <p:pic>
        <p:nvPicPr>
          <p:cNvPr id="5" name="Image 4">
            <a:extLst>
              <a:ext uri="{FF2B5EF4-FFF2-40B4-BE49-F238E27FC236}">
                <a16:creationId xmlns:a16="http://schemas.microsoft.com/office/drawing/2014/main" id="{73C607F0-6D72-216B-389D-D35AB3378946}"/>
              </a:ext>
            </a:extLst>
          </p:cNvPr>
          <p:cNvPicPr>
            <a:picLocks noChangeAspect="1"/>
          </p:cNvPicPr>
          <p:nvPr/>
        </p:nvPicPr>
        <p:blipFill>
          <a:blip r:embed="rId4"/>
          <a:stretch>
            <a:fillRect/>
          </a:stretch>
        </p:blipFill>
        <p:spPr>
          <a:xfrm>
            <a:off x="4379583" y="2894999"/>
            <a:ext cx="2637613" cy="906939"/>
          </a:xfrm>
          <a:prstGeom prst="rect">
            <a:avLst/>
          </a:prstGeom>
        </p:spPr>
      </p:pic>
      <p:pic>
        <p:nvPicPr>
          <p:cNvPr id="6" name="Image 5">
            <a:extLst>
              <a:ext uri="{FF2B5EF4-FFF2-40B4-BE49-F238E27FC236}">
                <a16:creationId xmlns:a16="http://schemas.microsoft.com/office/drawing/2014/main" id="{D8CC4FBB-EC64-371E-5644-914B758608A6}"/>
              </a:ext>
            </a:extLst>
          </p:cNvPr>
          <p:cNvPicPr>
            <a:picLocks noChangeAspect="1"/>
          </p:cNvPicPr>
          <p:nvPr/>
        </p:nvPicPr>
        <p:blipFill>
          <a:blip r:embed="rId5"/>
          <a:stretch>
            <a:fillRect/>
          </a:stretch>
        </p:blipFill>
        <p:spPr>
          <a:xfrm>
            <a:off x="883799" y="2895000"/>
            <a:ext cx="2637614" cy="906938"/>
          </a:xfrm>
          <a:prstGeom prst="rect">
            <a:avLst/>
          </a:prstGeom>
        </p:spPr>
      </p:pic>
      <p:pic>
        <p:nvPicPr>
          <p:cNvPr id="7" name="Image 6">
            <a:extLst>
              <a:ext uri="{FF2B5EF4-FFF2-40B4-BE49-F238E27FC236}">
                <a16:creationId xmlns:a16="http://schemas.microsoft.com/office/drawing/2014/main" id="{B61011A3-C33C-C116-C0EF-814F09CB3778}"/>
              </a:ext>
            </a:extLst>
          </p:cNvPr>
          <p:cNvPicPr>
            <a:picLocks noChangeAspect="1"/>
          </p:cNvPicPr>
          <p:nvPr/>
        </p:nvPicPr>
        <p:blipFill>
          <a:blip r:embed="rId6"/>
          <a:stretch>
            <a:fillRect/>
          </a:stretch>
        </p:blipFill>
        <p:spPr>
          <a:xfrm>
            <a:off x="883799" y="1062511"/>
            <a:ext cx="5657850" cy="714375"/>
          </a:xfrm>
          <a:prstGeom prst="rect">
            <a:avLst/>
          </a:prstGeom>
        </p:spPr>
      </p:pic>
      <p:sp>
        <p:nvSpPr>
          <p:cNvPr id="4" name="Google Shape;944;p44">
            <a:extLst>
              <a:ext uri="{FF2B5EF4-FFF2-40B4-BE49-F238E27FC236}">
                <a16:creationId xmlns:a16="http://schemas.microsoft.com/office/drawing/2014/main" id="{D6B6CF55-582F-CF06-2508-0E2152E52CBD}"/>
              </a:ext>
            </a:extLst>
          </p:cNvPr>
          <p:cNvSpPr txBox="1">
            <a:spLocks/>
          </p:cNvSpPr>
          <p:nvPr/>
        </p:nvSpPr>
        <p:spPr>
          <a:xfrm>
            <a:off x="1000103" y="493697"/>
            <a:ext cx="5712699" cy="437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Somme des carrées (interaction entre les deux facteurs):</a:t>
            </a:r>
          </a:p>
        </p:txBody>
      </p:sp>
      <p:sp>
        <p:nvSpPr>
          <p:cNvPr id="9" name="TextBox 3">
            <a:extLst>
              <a:ext uri="{FF2B5EF4-FFF2-40B4-BE49-F238E27FC236}">
                <a16:creationId xmlns:a16="http://schemas.microsoft.com/office/drawing/2014/main" id="{FF31BBEF-277C-8070-9478-5DB659CBB809}"/>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69</a:t>
            </a:r>
          </a:p>
        </p:txBody>
      </p:sp>
    </p:spTree>
    <p:extLst>
      <p:ext uri="{BB962C8B-B14F-4D97-AF65-F5344CB8AC3E}">
        <p14:creationId xmlns:p14="http://schemas.microsoft.com/office/powerpoint/2010/main" val="155578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60DABFE-0DF8-230C-BCA9-D9A9F83C722B}"/>
              </a:ext>
            </a:extLst>
          </p:cNvPr>
          <p:cNvPicPr>
            <a:picLocks noChangeAspect="1"/>
          </p:cNvPicPr>
          <p:nvPr/>
        </p:nvPicPr>
        <p:blipFill>
          <a:blip r:embed="rId2"/>
          <a:stretch>
            <a:fillRect/>
          </a:stretch>
        </p:blipFill>
        <p:spPr>
          <a:xfrm>
            <a:off x="1817147" y="3733699"/>
            <a:ext cx="3000375" cy="657225"/>
          </a:xfrm>
          <a:prstGeom prst="rect">
            <a:avLst/>
          </a:prstGeom>
        </p:spPr>
      </p:pic>
      <p:pic>
        <p:nvPicPr>
          <p:cNvPr id="3" name="Image 2">
            <a:extLst>
              <a:ext uri="{FF2B5EF4-FFF2-40B4-BE49-F238E27FC236}">
                <a16:creationId xmlns:a16="http://schemas.microsoft.com/office/drawing/2014/main" id="{59844A78-F6DD-EFD4-DF66-EC9B6BD958E9}"/>
              </a:ext>
            </a:extLst>
          </p:cNvPr>
          <p:cNvPicPr>
            <a:picLocks noChangeAspect="1"/>
          </p:cNvPicPr>
          <p:nvPr/>
        </p:nvPicPr>
        <p:blipFill>
          <a:blip r:embed="rId3"/>
          <a:stretch>
            <a:fillRect/>
          </a:stretch>
        </p:blipFill>
        <p:spPr>
          <a:xfrm>
            <a:off x="1817147" y="2341001"/>
            <a:ext cx="6908564" cy="1034099"/>
          </a:xfrm>
          <a:prstGeom prst="rect">
            <a:avLst/>
          </a:prstGeom>
        </p:spPr>
      </p:pic>
      <p:pic>
        <p:nvPicPr>
          <p:cNvPr id="4" name="Image 3">
            <a:extLst>
              <a:ext uri="{FF2B5EF4-FFF2-40B4-BE49-F238E27FC236}">
                <a16:creationId xmlns:a16="http://schemas.microsoft.com/office/drawing/2014/main" id="{DD877768-BA6B-A27B-78EE-FC6664CF8673}"/>
              </a:ext>
            </a:extLst>
          </p:cNvPr>
          <p:cNvPicPr>
            <a:picLocks noChangeAspect="1"/>
          </p:cNvPicPr>
          <p:nvPr/>
        </p:nvPicPr>
        <p:blipFill>
          <a:blip r:embed="rId4"/>
          <a:stretch>
            <a:fillRect/>
          </a:stretch>
        </p:blipFill>
        <p:spPr>
          <a:xfrm>
            <a:off x="1817147" y="1147289"/>
            <a:ext cx="2219325" cy="676275"/>
          </a:xfrm>
          <a:prstGeom prst="rect">
            <a:avLst/>
          </a:prstGeom>
        </p:spPr>
      </p:pic>
      <p:sp>
        <p:nvSpPr>
          <p:cNvPr id="5" name="Google Shape;944;p44">
            <a:extLst>
              <a:ext uri="{FF2B5EF4-FFF2-40B4-BE49-F238E27FC236}">
                <a16:creationId xmlns:a16="http://schemas.microsoft.com/office/drawing/2014/main" id="{1309D4DD-D234-1AEA-EA0B-5E733CBB85FC}"/>
              </a:ext>
            </a:extLst>
          </p:cNvPr>
          <p:cNvSpPr txBox="1">
            <a:spLocks/>
          </p:cNvSpPr>
          <p:nvPr/>
        </p:nvSpPr>
        <p:spPr>
          <a:xfrm>
            <a:off x="1000103" y="493697"/>
            <a:ext cx="5712699" cy="437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Somme des carrées totale:</a:t>
            </a:r>
          </a:p>
        </p:txBody>
      </p:sp>
      <p:sp>
        <p:nvSpPr>
          <p:cNvPr id="7" name="TextBox 3">
            <a:extLst>
              <a:ext uri="{FF2B5EF4-FFF2-40B4-BE49-F238E27FC236}">
                <a16:creationId xmlns:a16="http://schemas.microsoft.com/office/drawing/2014/main" id="{59A622E4-AA04-1D33-BBCA-1F8DDBB52E81}"/>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70</a:t>
            </a:r>
          </a:p>
        </p:txBody>
      </p:sp>
    </p:spTree>
    <p:extLst>
      <p:ext uri="{BB962C8B-B14F-4D97-AF65-F5344CB8AC3E}">
        <p14:creationId xmlns:p14="http://schemas.microsoft.com/office/powerpoint/2010/main" val="23325700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6369EF8-5F64-996A-11B5-8207A06DA4FB}"/>
              </a:ext>
            </a:extLst>
          </p:cNvPr>
          <p:cNvPicPr>
            <a:picLocks noChangeAspect="1"/>
          </p:cNvPicPr>
          <p:nvPr/>
        </p:nvPicPr>
        <p:blipFill>
          <a:blip r:embed="rId2"/>
          <a:stretch>
            <a:fillRect/>
          </a:stretch>
        </p:blipFill>
        <p:spPr>
          <a:xfrm>
            <a:off x="1782290" y="1128712"/>
            <a:ext cx="5257800" cy="2886075"/>
          </a:xfrm>
          <a:prstGeom prst="rect">
            <a:avLst/>
          </a:prstGeom>
        </p:spPr>
      </p:pic>
      <p:sp>
        <p:nvSpPr>
          <p:cNvPr id="4" name="TextBox 3">
            <a:extLst>
              <a:ext uri="{FF2B5EF4-FFF2-40B4-BE49-F238E27FC236}">
                <a16:creationId xmlns:a16="http://schemas.microsoft.com/office/drawing/2014/main" id="{2CBFCE5E-938C-56A0-FDD1-776934CC845C}"/>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71</a:t>
            </a:r>
          </a:p>
        </p:txBody>
      </p:sp>
    </p:spTree>
    <p:extLst>
      <p:ext uri="{BB962C8B-B14F-4D97-AF65-F5344CB8AC3E}">
        <p14:creationId xmlns:p14="http://schemas.microsoft.com/office/powerpoint/2010/main" val="3595288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3117825-C7EB-01C7-85C9-F83876C592E5}"/>
              </a:ext>
            </a:extLst>
          </p:cNvPr>
          <p:cNvPicPr>
            <a:picLocks noChangeAspect="1"/>
          </p:cNvPicPr>
          <p:nvPr/>
        </p:nvPicPr>
        <p:blipFill>
          <a:blip r:embed="rId2"/>
          <a:stretch>
            <a:fillRect/>
          </a:stretch>
        </p:blipFill>
        <p:spPr>
          <a:xfrm>
            <a:off x="1107838" y="1049005"/>
            <a:ext cx="4924425" cy="647700"/>
          </a:xfrm>
          <a:prstGeom prst="rect">
            <a:avLst/>
          </a:prstGeom>
        </p:spPr>
      </p:pic>
      <p:pic>
        <p:nvPicPr>
          <p:cNvPr id="5" name="Image 4">
            <a:extLst>
              <a:ext uri="{FF2B5EF4-FFF2-40B4-BE49-F238E27FC236}">
                <a16:creationId xmlns:a16="http://schemas.microsoft.com/office/drawing/2014/main" id="{6757F56A-D2E2-9B24-C72A-87913FABF1DF}"/>
              </a:ext>
            </a:extLst>
          </p:cNvPr>
          <p:cNvPicPr>
            <a:picLocks noChangeAspect="1"/>
          </p:cNvPicPr>
          <p:nvPr/>
        </p:nvPicPr>
        <p:blipFill>
          <a:blip r:embed="rId3"/>
          <a:stretch>
            <a:fillRect/>
          </a:stretch>
        </p:blipFill>
        <p:spPr>
          <a:xfrm>
            <a:off x="1107838" y="1797002"/>
            <a:ext cx="5248275" cy="657225"/>
          </a:xfrm>
          <a:prstGeom prst="rect">
            <a:avLst/>
          </a:prstGeom>
        </p:spPr>
      </p:pic>
      <p:pic>
        <p:nvPicPr>
          <p:cNvPr id="7" name="Image 6">
            <a:extLst>
              <a:ext uri="{FF2B5EF4-FFF2-40B4-BE49-F238E27FC236}">
                <a16:creationId xmlns:a16="http://schemas.microsoft.com/office/drawing/2014/main" id="{719A596A-5DCB-2CED-A346-3F505685A4D5}"/>
              </a:ext>
            </a:extLst>
          </p:cNvPr>
          <p:cNvPicPr>
            <a:picLocks noChangeAspect="1"/>
          </p:cNvPicPr>
          <p:nvPr/>
        </p:nvPicPr>
        <p:blipFill>
          <a:blip r:embed="rId4"/>
          <a:stretch>
            <a:fillRect/>
          </a:stretch>
        </p:blipFill>
        <p:spPr>
          <a:xfrm>
            <a:off x="1107838" y="2571750"/>
            <a:ext cx="6878570" cy="925452"/>
          </a:xfrm>
          <a:prstGeom prst="rect">
            <a:avLst/>
          </a:prstGeom>
        </p:spPr>
      </p:pic>
      <p:pic>
        <p:nvPicPr>
          <p:cNvPr id="9" name="Image 8">
            <a:extLst>
              <a:ext uri="{FF2B5EF4-FFF2-40B4-BE49-F238E27FC236}">
                <a16:creationId xmlns:a16="http://schemas.microsoft.com/office/drawing/2014/main" id="{7EDA9031-D843-703E-2C42-D3ADA80F3640}"/>
              </a:ext>
            </a:extLst>
          </p:cNvPr>
          <p:cNvPicPr>
            <a:picLocks noChangeAspect="1"/>
          </p:cNvPicPr>
          <p:nvPr/>
        </p:nvPicPr>
        <p:blipFill>
          <a:blip r:embed="rId5"/>
          <a:stretch>
            <a:fillRect/>
          </a:stretch>
        </p:blipFill>
        <p:spPr>
          <a:xfrm>
            <a:off x="1107838" y="3614725"/>
            <a:ext cx="5555609" cy="983722"/>
          </a:xfrm>
          <a:prstGeom prst="rect">
            <a:avLst/>
          </a:prstGeom>
        </p:spPr>
      </p:pic>
      <p:sp>
        <p:nvSpPr>
          <p:cNvPr id="2" name="Google Shape;944;p44">
            <a:extLst>
              <a:ext uri="{FF2B5EF4-FFF2-40B4-BE49-F238E27FC236}">
                <a16:creationId xmlns:a16="http://schemas.microsoft.com/office/drawing/2014/main" id="{14601D84-8738-9656-E6FF-CDC898AD7958}"/>
              </a:ext>
            </a:extLst>
          </p:cNvPr>
          <p:cNvSpPr txBox="1">
            <a:spLocks/>
          </p:cNvSpPr>
          <p:nvPr/>
        </p:nvSpPr>
        <p:spPr>
          <a:xfrm>
            <a:off x="1000103" y="493697"/>
            <a:ext cx="5712699" cy="437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Somme des carrées d’erreur (A):</a:t>
            </a:r>
          </a:p>
        </p:txBody>
      </p:sp>
      <p:sp>
        <p:nvSpPr>
          <p:cNvPr id="6" name="TextBox 3">
            <a:extLst>
              <a:ext uri="{FF2B5EF4-FFF2-40B4-BE49-F238E27FC236}">
                <a16:creationId xmlns:a16="http://schemas.microsoft.com/office/drawing/2014/main" id="{7BFBC6AC-69A6-1992-DF3C-B0017BC3620C}"/>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72</a:t>
            </a:r>
            <a:endParaRPr lang="fr-FR" dirty="0">
              <a:solidFill>
                <a:schemeClr val="dk1"/>
              </a:solidFill>
            </a:endParaRPr>
          </a:p>
        </p:txBody>
      </p:sp>
    </p:spTree>
    <p:extLst>
      <p:ext uri="{BB962C8B-B14F-4D97-AF65-F5344CB8AC3E}">
        <p14:creationId xmlns:p14="http://schemas.microsoft.com/office/powerpoint/2010/main" val="1960517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786A08B-9447-844D-D509-89CA10616873}"/>
              </a:ext>
            </a:extLst>
          </p:cNvPr>
          <p:cNvPicPr>
            <a:picLocks noChangeAspect="1"/>
          </p:cNvPicPr>
          <p:nvPr/>
        </p:nvPicPr>
        <p:blipFill>
          <a:blip r:embed="rId2"/>
          <a:stretch>
            <a:fillRect/>
          </a:stretch>
        </p:blipFill>
        <p:spPr>
          <a:xfrm>
            <a:off x="1142696" y="2943225"/>
            <a:ext cx="7758113" cy="1027207"/>
          </a:xfrm>
          <a:prstGeom prst="rect">
            <a:avLst/>
          </a:prstGeom>
        </p:spPr>
      </p:pic>
      <p:pic>
        <p:nvPicPr>
          <p:cNvPr id="5" name="Image 4">
            <a:extLst>
              <a:ext uri="{FF2B5EF4-FFF2-40B4-BE49-F238E27FC236}">
                <a16:creationId xmlns:a16="http://schemas.microsoft.com/office/drawing/2014/main" id="{7C7DF373-99BE-8966-9325-5D57BFDAC01D}"/>
              </a:ext>
            </a:extLst>
          </p:cNvPr>
          <p:cNvPicPr>
            <a:picLocks noChangeAspect="1"/>
          </p:cNvPicPr>
          <p:nvPr/>
        </p:nvPicPr>
        <p:blipFill>
          <a:blip r:embed="rId3"/>
          <a:stretch>
            <a:fillRect/>
          </a:stretch>
        </p:blipFill>
        <p:spPr>
          <a:xfrm>
            <a:off x="1142696" y="2033688"/>
            <a:ext cx="7505700" cy="628650"/>
          </a:xfrm>
          <a:prstGeom prst="rect">
            <a:avLst/>
          </a:prstGeom>
        </p:spPr>
      </p:pic>
      <p:pic>
        <p:nvPicPr>
          <p:cNvPr id="6" name="Image 5">
            <a:extLst>
              <a:ext uri="{FF2B5EF4-FFF2-40B4-BE49-F238E27FC236}">
                <a16:creationId xmlns:a16="http://schemas.microsoft.com/office/drawing/2014/main" id="{B16B56B0-7B3E-3D21-E641-9C1AB2447097}"/>
              </a:ext>
            </a:extLst>
          </p:cNvPr>
          <p:cNvPicPr>
            <a:picLocks noChangeAspect="1"/>
          </p:cNvPicPr>
          <p:nvPr/>
        </p:nvPicPr>
        <p:blipFill>
          <a:blip r:embed="rId4"/>
          <a:stretch>
            <a:fillRect/>
          </a:stretch>
        </p:blipFill>
        <p:spPr>
          <a:xfrm>
            <a:off x="1142696" y="1105101"/>
            <a:ext cx="4914900" cy="647700"/>
          </a:xfrm>
          <a:prstGeom prst="rect">
            <a:avLst/>
          </a:prstGeom>
        </p:spPr>
      </p:pic>
      <p:sp>
        <p:nvSpPr>
          <p:cNvPr id="2" name="Google Shape;944;p44">
            <a:extLst>
              <a:ext uri="{FF2B5EF4-FFF2-40B4-BE49-F238E27FC236}">
                <a16:creationId xmlns:a16="http://schemas.microsoft.com/office/drawing/2014/main" id="{B88ABE88-904A-EBD0-3C4C-179FF9118327}"/>
              </a:ext>
            </a:extLst>
          </p:cNvPr>
          <p:cNvSpPr txBox="1">
            <a:spLocks/>
          </p:cNvSpPr>
          <p:nvPr/>
        </p:nvSpPr>
        <p:spPr>
          <a:xfrm>
            <a:off x="1000103" y="493697"/>
            <a:ext cx="5712699" cy="437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Somme des carrées d’erreur (B):</a:t>
            </a:r>
          </a:p>
        </p:txBody>
      </p:sp>
      <p:sp>
        <p:nvSpPr>
          <p:cNvPr id="7" name="TextBox 3">
            <a:extLst>
              <a:ext uri="{FF2B5EF4-FFF2-40B4-BE49-F238E27FC236}">
                <a16:creationId xmlns:a16="http://schemas.microsoft.com/office/drawing/2014/main" id="{6DD7DAB6-A90A-63BE-D716-BB283BE7A899}"/>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73</a:t>
            </a:r>
          </a:p>
        </p:txBody>
      </p:sp>
    </p:spTree>
    <p:extLst>
      <p:ext uri="{BB962C8B-B14F-4D97-AF65-F5344CB8AC3E}">
        <p14:creationId xmlns:p14="http://schemas.microsoft.com/office/powerpoint/2010/main" val="1560381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5590139-4148-9558-3710-AF8A12C7AFA6}"/>
              </a:ext>
            </a:extLst>
          </p:cNvPr>
          <p:cNvPicPr>
            <a:picLocks noChangeAspect="1"/>
          </p:cNvPicPr>
          <p:nvPr/>
        </p:nvPicPr>
        <p:blipFill>
          <a:blip r:embed="rId2"/>
          <a:stretch>
            <a:fillRect/>
          </a:stretch>
        </p:blipFill>
        <p:spPr>
          <a:xfrm>
            <a:off x="1866900" y="2266950"/>
            <a:ext cx="5410200" cy="609600"/>
          </a:xfrm>
          <a:prstGeom prst="rect">
            <a:avLst/>
          </a:prstGeom>
        </p:spPr>
      </p:pic>
      <p:pic>
        <p:nvPicPr>
          <p:cNvPr id="3" name="Image 2">
            <a:extLst>
              <a:ext uri="{FF2B5EF4-FFF2-40B4-BE49-F238E27FC236}">
                <a16:creationId xmlns:a16="http://schemas.microsoft.com/office/drawing/2014/main" id="{117F467F-728F-A9A7-C84A-B9CCCC3A4625}"/>
              </a:ext>
            </a:extLst>
          </p:cNvPr>
          <p:cNvPicPr>
            <a:picLocks noChangeAspect="1"/>
          </p:cNvPicPr>
          <p:nvPr/>
        </p:nvPicPr>
        <p:blipFill>
          <a:blip r:embed="rId3"/>
          <a:stretch>
            <a:fillRect/>
          </a:stretch>
        </p:blipFill>
        <p:spPr>
          <a:xfrm>
            <a:off x="1866900" y="1256316"/>
            <a:ext cx="2514600" cy="685800"/>
          </a:xfrm>
          <a:prstGeom prst="rect">
            <a:avLst/>
          </a:prstGeom>
        </p:spPr>
      </p:pic>
      <p:sp>
        <p:nvSpPr>
          <p:cNvPr id="4" name="Google Shape;944;p44">
            <a:extLst>
              <a:ext uri="{FF2B5EF4-FFF2-40B4-BE49-F238E27FC236}">
                <a16:creationId xmlns:a16="http://schemas.microsoft.com/office/drawing/2014/main" id="{344B3A60-249D-B330-E5B5-1B970E71E6BD}"/>
              </a:ext>
            </a:extLst>
          </p:cNvPr>
          <p:cNvSpPr txBox="1">
            <a:spLocks/>
          </p:cNvSpPr>
          <p:nvPr/>
        </p:nvSpPr>
        <p:spPr>
          <a:xfrm>
            <a:off x="1000103" y="493697"/>
            <a:ext cx="5712699" cy="437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1pPr>
            <a:lvl2pPr marR="0" lvl="1"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2pPr>
            <a:lvl3pPr marR="0" lvl="2"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3pPr>
            <a:lvl4pPr marR="0" lvl="3"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4pPr>
            <a:lvl5pPr marR="0" lvl="4"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5pPr>
            <a:lvl6pPr marR="0" lvl="5"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6pPr>
            <a:lvl7pPr marR="0" lvl="6"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7pPr>
            <a:lvl8pPr marR="0" lvl="7"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8pPr>
            <a:lvl9pPr marR="0" lvl="8" algn="l" rtl="0">
              <a:lnSpc>
                <a:spcPct val="100000"/>
              </a:lnSpc>
              <a:spcBef>
                <a:spcPts val="0"/>
              </a:spcBef>
              <a:spcAft>
                <a:spcPts val="0"/>
              </a:spcAft>
              <a:buClr>
                <a:schemeClr val="dk1"/>
              </a:buClr>
              <a:buSzPts val="3500"/>
              <a:buFont typeface="Fira Sans Medium"/>
              <a:buNone/>
              <a:defRPr sz="3500" b="0" i="0" u="none" strike="noStrike" cap="none">
                <a:solidFill>
                  <a:schemeClr val="dk1"/>
                </a:solidFill>
                <a:latin typeface="Fira Sans Medium"/>
                <a:ea typeface="Fira Sans Medium"/>
                <a:cs typeface="Fira Sans Medium"/>
                <a:sym typeface="Fira Sans Medium"/>
              </a:defRPr>
            </a:lvl9pPr>
          </a:lstStyle>
          <a:p>
            <a:r>
              <a:rPr lang="fr-FR" sz="1400" dirty="0">
                <a:latin typeface="Nunito"/>
              </a:rPr>
              <a:t>Somme des carrées d’erreur:</a:t>
            </a:r>
          </a:p>
        </p:txBody>
      </p:sp>
      <p:sp>
        <p:nvSpPr>
          <p:cNvPr id="6" name="TextBox 3">
            <a:extLst>
              <a:ext uri="{FF2B5EF4-FFF2-40B4-BE49-F238E27FC236}">
                <a16:creationId xmlns:a16="http://schemas.microsoft.com/office/drawing/2014/main" id="{F6E91CFE-A9FD-5E9F-D179-DCD5D15ED828}"/>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74</a:t>
            </a:r>
          </a:p>
        </p:txBody>
      </p:sp>
    </p:spTree>
    <p:extLst>
      <p:ext uri="{BB962C8B-B14F-4D97-AF65-F5344CB8AC3E}">
        <p14:creationId xmlns:p14="http://schemas.microsoft.com/office/powerpoint/2010/main" val="1318260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5990953-EF1F-B022-6130-87A105B6CAE7}"/>
              </a:ext>
            </a:extLst>
          </p:cNvPr>
          <p:cNvPicPr>
            <a:picLocks noChangeAspect="1"/>
          </p:cNvPicPr>
          <p:nvPr/>
        </p:nvPicPr>
        <p:blipFill>
          <a:blip r:embed="rId2"/>
          <a:stretch>
            <a:fillRect/>
          </a:stretch>
        </p:blipFill>
        <p:spPr>
          <a:xfrm>
            <a:off x="1866900" y="1133475"/>
            <a:ext cx="5410200" cy="2876550"/>
          </a:xfrm>
          <a:prstGeom prst="rect">
            <a:avLst/>
          </a:prstGeom>
        </p:spPr>
      </p:pic>
      <p:sp>
        <p:nvSpPr>
          <p:cNvPr id="4" name="TextBox 3">
            <a:extLst>
              <a:ext uri="{FF2B5EF4-FFF2-40B4-BE49-F238E27FC236}">
                <a16:creationId xmlns:a16="http://schemas.microsoft.com/office/drawing/2014/main" id="{B8B655DB-AC2C-7695-2189-03F40E581973}"/>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75</a:t>
            </a:r>
          </a:p>
        </p:txBody>
      </p:sp>
    </p:spTree>
    <p:extLst>
      <p:ext uri="{BB962C8B-B14F-4D97-AF65-F5344CB8AC3E}">
        <p14:creationId xmlns:p14="http://schemas.microsoft.com/office/powerpoint/2010/main" val="8707128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02AD3D-3555-1236-A2B4-70E19BB1B22F}"/>
              </a:ext>
            </a:extLst>
          </p:cNvPr>
          <p:cNvPicPr>
            <a:picLocks noChangeAspect="1"/>
          </p:cNvPicPr>
          <p:nvPr/>
        </p:nvPicPr>
        <p:blipFill>
          <a:blip r:embed="rId2"/>
          <a:stretch>
            <a:fillRect/>
          </a:stretch>
        </p:blipFill>
        <p:spPr>
          <a:xfrm>
            <a:off x="2064007" y="750407"/>
            <a:ext cx="1133475" cy="762000"/>
          </a:xfrm>
          <a:prstGeom prst="rect">
            <a:avLst/>
          </a:prstGeom>
        </p:spPr>
      </p:pic>
      <p:pic>
        <p:nvPicPr>
          <p:cNvPr id="5" name="Image 4">
            <a:extLst>
              <a:ext uri="{FF2B5EF4-FFF2-40B4-BE49-F238E27FC236}">
                <a16:creationId xmlns:a16="http://schemas.microsoft.com/office/drawing/2014/main" id="{49C3878F-FCAC-5847-9424-A6BFE791518B}"/>
              </a:ext>
            </a:extLst>
          </p:cNvPr>
          <p:cNvPicPr>
            <a:picLocks noChangeAspect="1"/>
          </p:cNvPicPr>
          <p:nvPr/>
        </p:nvPicPr>
        <p:blipFill>
          <a:blip r:embed="rId3"/>
          <a:stretch>
            <a:fillRect/>
          </a:stretch>
        </p:blipFill>
        <p:spPr>
          <a:xfrm>
            <a:off x="2064007" y="1806103"/>
            <a:ext cx="5372100" cy="2838450"/>
          </a:xfrm>
          <a:prstGeom prst="rect">
            <a:avLst/>
          </a:prstGeom>
        </p:spPr>
      </p:pic>
      <p:sp>
        <p:nvSpPr>
          <p:cNvPr id="3" name="TextBox 3">
            <a:extLst>
              <a:ext uri="{FF2B5EF4-FFF2-40B4-BE49-F238E27FC236}">
                <a16:creationId xmlns:a16="http://schemas.microsoft.com/office/drawing/2014/main" id="{07CA83B2-74E6-95A1-09F5-9DD5E32CAA88}"/>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76</a:t>
            </a:r>
            <a:endParaRPr lang="fr-FR" dirty="0">
              <a:solidFill>
                <a:schemeClr val="dk1"/>
              </a:solidFill>
            </a:endParaRPr>
          </a:p>
        </p:txBody>
      </p:sp>
    </p:spTree>
    <p:extLst>
      <p:ext uri="{BB962C8B-B14F-4D97-AF65-F5344CB8AC3E}">
        <p14:creationId xmlns:p14="http://schemas.microsoft.com/office/powerpoint/2010/main" val="8039004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9A8E30B-06AB-DD90-8F43-5F7B2357092A}"/>
              </a:ext>
            </a:extLst>
          </p:cNvPr>
          <p:cNvPicPr>
            <a:picLocks noChangeAspect="1"/>
          </p:cNvPicPr>
          <p:nvPr/>
        </p:nvPicPr>
        <p:blipFill>
          <a:blip r:embed="rId2"/>
          <a:stretch>
            <a:fillRect/>
          </a:stretch>
        </p:blipFill>
        <p:spPr>
          <a:xfrm>
            <a:off x="3779131" y="310351"/>
            <a:ext cx="1585738" cy="1508760"/>
          </a:xfrm>
          <a:prstGeom prst="rect">
            <a:avLst/>
          </a:prstGeom>
        </p:spPr>
      </p:pic>
      <p:pic>
        <p:nvPicPr>
          <p:cNvPr id="3" name="Image 2">
            <a:extLst>
              <a:ext uri="{FF2B5EF4-FFF2-40B4-BE49-F238E27FC236}">
                <a16:creationId xmlns:a16="http://schemas.microsoft.com/office/drawing/2014/main" id="{BDC728B5-682D-BDBD-2494-AEABDC1B34B4}"/>
              </a:ext>
            </a:extLst>
          </p:cNvPr>
          <p:cNvPicPr>
            <a:picLocks noChangeAspect="1"/>
          </p:cNvPicPr>
          <p:nvPr/>
        </p:nvPicPr>
        <p:blipFill>
          <a:blip r:embed="rId3"/>
          <a:stretch>
            <a:fillRect/>
          </a:stretch>
        </p:blipFill>
        <p:spPr>
          <a:xfrm>
            <a:off x="1194830" y="1975649"/>
            <a:ext cx="5457825" cy="2857500"/>
          </a:xfrm>
          <a:prstGeom prst="rect">
            <a:avLst/>
          </a:prstGeom>
        </p:spPr>
      </p:pic>
      <p:pic>
        <p:nvPicPr>
          <p:cNvPr id="4" name="Image 3">
            <a:extLst>
              <a:ext uri="{FF2B5EF4-FFF2-40B4-BE49-F238E27FC236}">
                <a16:creationId xmlns:a16="http://schemas.microsoft.com/office/drawing/2014/main" id="{F61D82EB-85CC-389F-C1A8-06B71C2B7D7B}"/>
              </a:ext>
            </a:extLst>
          </p:cNvPr>
          <p:cNvPicPr>
            <a:picLocks noChangeAspect="1"/>
          </p:cNvPicPr>
          <p:nvPr/>
        </p:nvPicPr>
        <p:blipFill>
          <a:blip r:embed="rId4"/>
          <a:stretch>
            <a:fillRect/>
          </a:stretch>
        </p:blipFill>
        <p:spPr>
          <a:xfrm>
            <a:off x="1194830" y="685801"/>
            <a:ext cx="1581150" cy="781050"/>
          </a:xfrm>
          <a:prstGeom prst="rect">
            <a:avLst/>
          </a:prstGeom>
        </p:spPr>
      </p:pic>
      <p:sp>
        <p:nvSpPr>
          <p:cNvPr id="5" name="Flèche : droite à entaille 4">
            <a:extLst>
              <a:ext uri="{FF2B5EF4-FFF2-40B4-BE49-F238E27FC236}">
                <a16:creationId xmlns:a16="http://schemas.microsoft.com/office/drawing/2014/main" id="{4546B9D2-44CE-7EB0-88A8-1584B4D8D696}"/>
              </a:ext>
            </a:extLst>
          </p:cNvPr>
          <p:cNvSpPr/>
          <p:nvPr/>
        </p:nvSpPr>
        <p:spPr>
          <a:xfrm>
            <a:off x="2987749" y="988828"/>
            <a:ext cx="520995" cy="170121"/>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7" name="TextBox 3">
            <a:extLst>
              <a:ext uri="{FF2B5EF4-FFF2-40B4-BE49-F238E27FC236}">
                <a16:creationId xmlns:a16="http://schemas.microsoft.com/office/drawing/2014/main" id="{B940F29F-5D9A-FED4-C4F0-166B74CB8C8A}"/>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77</a:t>
            </a:r>
          </a:p>
        </p:txBody>
      </p:sp>
    </p:spTree>
    <p:extLst>
      <p:ext uri="{BB962C8B-B14F-4D97-AF65-F5344CB8AC3E}">
        <p14:creationId xmlns:p14="http://schemas.microsoft.com/office/powerpoint/2010/main" val="1662368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9"/>
          <p:cNvSpPr/>
          <p:nvPr/>
        </p:nvSpPr>
        <p:spPr>
          <a:xfrm>
            <a:off x="3686017" y="1284600"/>
            <a:ext cx="1365900" cy="11835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txBox="1">
            <a:spLocks noGrp="1"/>
          </p:cNvSpPr>
          <p:nvPr>
            <p:ph type="title"/>
          </p:nvPr>
        </p:nvSpPr>
        <p:spPr>
          <a:xfrm>
            <a:off x="1604235" y="3366452"/>
            <a:ext cx="5529465" cy="864703"/>
          </a:xfrm>
          <a:prstGeom prst="rect">
            <a:avLst/>
          </a:prstGeom>
        </p:spPr>
        <p:txBody>
          <a:bodyPr spcFirstLastPara="1" wrap="square" lIns="91425" tIns="91425" rIns="91425" bIns="91425" anchor="b" anchorCtr="0">
            <a:noAutofit/>
          </a:bodyPr>
          <a:lstStyle/>
          <a:p>
            <a:r>
              <a:rPr lang="en"/>
              <a:t>Anova à un </a:t>
            </a:r>
            <a:r>
              <a:rPr lang="en" err="1"/>
              <a:t>facteur</a:t>
            </a:r>
            <a:r>
              <a:rPr lang="en"/>
              <a:t> </a:t>
            </a:r>
          </a:p>
        </p:txBody>
      </p:sp>
      <p:sp>
        <p:nvSpPr>
          <p:cNvPr id="753" name="Google Shape;753;p39"/>
          <p:cNvSpPr txBox="1">
            <a:spLocks noGrp="1"/>
          </p:cNvSpPr>
          <p:nvPr>
            <p:ph type="title" idx="2"/>
          </p:nvPr>
        </p:nvSpPr>
        <p:spPr>
          <a:xfrm>
            <a:off x="3722017" y="1455847"/>
            <a:ext cx="12939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755" name="Google Shape;755;p39"/>
          <p:cNvGrpSpPr/>
          <p:nvPr/>
        </p:nvGrpSpPr>
        <p:grpSpPr>
          <a:xfrm>
            <a:off x="291675" y="277425"/>
            <a:ext cx="1276500" cy="685800"/>
            <a:chOff x="655875" y="400050"/>
            <a:chExt cx="1276500" cy="685800"/>
          </a:xfrm>
        </p:grpSpPr>
        <p:grpSp>
          <p:nvGrpSpPr>
            <p:cNvPr id="756" name="Google Shape;756;p39"/>
            <p:cNvGrpSpPr/>
            <p:nvPr/>
          </p:nvGrpSpPr>
          <p:grpSpPr>
            <a:xfrm>
              <a:off x="789225" y="539500"/>
              <a:ext cx="1077550" cy="435500"/>
              <a:chOff x="797375" y="525175"/>
              <a:chExt cx="1077550" cy="435500"/>
            </a:xfrm>
          </p:grpSpPr>
          <p:grpSp>
            <p:nvGrpSpPr>
              <p:cNvPr id="757" name="Google Shape;757;p39"/>
              <p:cNvGrpSpPr/>
              <p:nvPr/>
            </p:nvGrpSpPr>
            <p:grpSpPr>
              <a:xfrm>
                <a:off x="797375" y="718450"/>
                <a:ext cx="427175" cy="242225"/>
                <a:chOff x="797375" y="718450"/>
                <a:chExt cx="427175" cy="242225"/>
              </a:xfrm>
            </p:grpSpPr>
            <p:cxnSp>
              <p:nvCxnSpPr>
                <p:cNvPr id="758" name="Google Shape;758;p39"/>
                <p:cNvCxnSpPr/>
                <p:nvPr/>
              </p:nvCxnSpPr>
              <p:spPr>
                <a:xfrm rot="10800000" flipH="1">
                  <a:off x="797375" y="737475"/>
                  <a:ext cx="223200" cy="223200"/>
                </a:xfrm>
                <a:prstGeom prst="straightConnector1">
                  <a:avLst/>
                </a:prstGeom>
                <a:noFill/>
                <a:ln w="9525" cap="flat" cmpd="sng">
                  <a:solidFill>
                    <a:schemeClr val="lt2"/>
                  </a:solidFill>
                  <a:prstDash val="solid"/>
                  <a:round/>
                  <a:headEnd type="none" w="med" len="med"/>
                  <a:tailEnd type="none" w="med" len="med"/>
                </a:ln>
              </p:spPr>
            </p:cxnSp>
            <p:cxnSp>
              <p:nvCxnSpPr>
                <p:cNvPr id="759" name="Google Shape;759;p39"/>
                <p:cNvCxnSpPr/>
                <p:nvPr/>
              </p:nvCxnSpPr>
              <p:spPr>
                <a:xfrm>
                  <a:off x="1023250" y="740225"/>
                  <a:ext cx="201300" cy="116100"/>
                </a:xfrm>
                <a:prstGeom prst="straightConnector1">
                  <a:avLst/>
                </a:prstGeom>
                <a:noFill/>
                <a:ln w="9525" cap="flat" cmpd="sng">
                  <a:solidFill>
                    <a:schemeClr val="lt2"/>
                  </a:solidFill>
                  <a:prstDash val="solid"/>
                  <a:round/>
                  <a:headEnd type="none" w="med" len="med"/>
                  <a:tailEnd type="none" w="med" len="med"/>
                </a:ln>
              </p:spPr>
            </p:cxnSp>
            <p:sp>
              <p:nvSpPr>
                <p:cNvPr id="760" name="Google Shape;760;p39"/>
                <p:cNvSpPr/>
                <p:nvPr/>
              </p:nvSpPr>
              <p:spPr>
                <a:xfrm>
                  <a:off x="998750" y="71845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39"/>
              <p:cNvGrpSpPr/>
              <p:nvPr/>
            </p:nvGrpSpPr>
            <p:grpSpPr>
              <a:xfrm>
                <a:off x="1224550" y="612300"/>
                <a:ext cx="427175" cy="242225"/>
                <a:chOff x="797375" y="718450"/>
                <a:chExt cx="427175" cy="242225"/>
              </a:xfrm>
            </p:grpSpPr>
            <p:cxnSp>
              <p:nvCxnSpPr>
                <p:cNvPr id="762" name="Google Shape;762;p39"/>
                <p:cNvCxnSpPr/>
                <p:nvPr/>
              </p:nvCxnSpPr>
              <p:spPr>
                <a:xfrm rot="10800000" flipH="1">
                  <a:off x="797375" y="737475"/>
                  <a:ext cx="223200" cy="223200"/>
                </a:xfrm>
                <a:prstGeom prst="straightConnector1">
                  <a:avLst/>
                </a:prstGeom>
                <a:noFill/>
                <a:ln w="9525" cap="flat" cmpd="sng">
                  <a:solidFill>
                    <a:schemeClr val="lt2"/>
                  </a:solidFill>
                  <a:prstDash val="solid"/>
                  <a:round/>
                  <a:headEnd type="none" w="med" len="med"/>
                  <a:tailEnd type="none" w="med" len="med"/>
                </a:ln>
              </p:spPr>
            </p:cxnSp>
            <p:cxnSp>
              <p:nvCxnSpPr>
                <p:cNvPr id="763" name="Google Shape;763;p39"/>
                <p:cNvCxnSpPr/>
                <p:nvPr/>
              </p:nvCxnSpPr>
              <p:spPr>
                <a:xfrm>
                  <a:off x="1023250" y="740225"/>
                  <a:ext cx="201300" cy="116100"/>
                </a:xfrm>
                <a:prstGeom prst="straightConnector1">
                  <a:avLst/>
                </a:prstGeom>
                <a:noFill/>
                <a:ln w="9525" cap="flat" cmpd="sng">
                  <a:solidFill>
                    <a:schemeClr val="lt2"/>
                  </a:solidFill>
                  <a:prstDash val="solid"/>
                  <a:round/>
                  <a:headEnd type="none" w="med" len="med"/>
                  <a:tailEnd type="none" w="med" len="med"/>
                </a:ln>
              </p:spPr>
            </p:cxnSp>
            <p:sp>
              <p:nvSpPr>
                <p:cNvPr id="764" name="Google Shape;764;p39"/>
                <p:cNvSpPr/>
                <p:nvPr/>
              </p:nvSpPr>
              <p:spPr>
                <a:xfrm>
                  <a:off x="998750" y="71845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5" name="Google Shape;765;p39"/>
              <p:cNvCxnSpPr/>
              <p:nvPr/>
            </p:nvCxnSpPr>
            <p:spPr>
              <a:xfrm rot="10800000" flipH="1">
                <a:off x="1651725" y="525175"/>
                <a:ext cx="223200" cy="223200"/>
              </a:xfrm>
              <a:prstGeom prst="straightConnector1">
                <a:avLst/>
              </a:prstGeom>
              <a:noFill/>
              <a:ln w="9525" cap="flat" cmpd="sng">
                <a:solidFill>
                  <a:schemeClr val="lt2"/>
                </a:solidFill>
                <a:prstDash val="solid"/>
                <a:round/>
                <a:headEnd type="none" w="med" len="med"/>
                <a:tailEnd type="none" w="med" len="med"/>
              </a:ln>
            </p:spPr>
          </p:cxnSp>
          <p:sp>
            <p:nvSpPr>
              <p:cNvPr id="766" name="Google Shape;766;p39"/>
              <p:cNvSpPr/>
              <p:nvPr/>
            </p:nvSpPr>
            <p:spPr>
              <a:xfrm>
                <a:off x="1205400" y="832700"/>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1627225" y="711663"/>
                <a:ext cx="43500" cy="43500"/>
              </a:xfrm>
              <a:prstGeom prst="ellipse">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8" name="Google Shape;768;p39"/>
            <p:cNvCxnSpPr/>
            <p:nvPr/>
          </p:nvCxnSpPr>
          <p:spPr>
            <a:xfrm>
              <a:off x="789225" y="400050"/>
              <a:ext cx="0" cy="685800"/>
            </a:xfrm>
            <a:prstGeom prst="straightConnector1">
              <a:avLst/>
            </a:prstGeom>
            <a:noFill/>
            <a:ln w="9525" cap="flat" cmpd="sng">
              <a:solidFill>
                <a:schemeClr val="lt2"/>
              </a:solidFill>
              <a:prstDash val="solid"/>
              <a:round/>
              <a:headEnd type="none" w="med" len="med"/>
              <a:tailEnd type="none" w="med" len="med"/>
            </a:ln>
          </p:spPr>
        </p:cxnSp>
        <p:cxnSp>
          <p:nvCxnSpPr>
            <p:cNvPr id="769" name="Google Shape;769;p39"/>
            <p:cNvCxnSpPr/>
            <p:nvPr/>
          </p:nvCxnSpPr>
          <p:spPr>
            <a:xfrm>
              <a:off x="655875" y="977000"/>
              <a:ext cx="1276500" cy="0"/>
            </a:xfrm>
            <a:prstGeom prst="straightConnector1">
              <a:avLst/>
            </a:prstGeom>
            <a:noFill/>
            <a:ln w="9525" cap="flat" cmpd="sng">
              <a:solidFill>
                <a:schemeClr val="lt2"/>
              </a:solidFill>
              <a:prstDash val="solid"/>
              <a:round/>
              <a:headEnd type="none" w="med" len="med"/>
              <a:tailEnd type="none" w="med" len="med"/>
            </a:ln>
          </p:spPr>
        </p:cxnSp>
      </p:grpSp>
      <p:grpSp>
        <p:nvGrpSpPr>
          <p:cNvPr id="770" name="Google Shape;770;p39"/>
          <p:cNvGrpSpPr/>
          <p:nvPr/>
        </p:nvGrpSpPr>
        <p:grpSpPr>
          <a:xfrm>
            <a:off x="7635152" y="4180125"/>
            <a:ext cx="1179263" cy="707950"/>
            <a:chOff x="5706375" y="1468100"/>
            <a:chExt cx="1442700" cy="866100"/>
          </a:xfrm>
        </p:grpSpPr>
        <p:sp>
          <p:nvSpPr>
            <p:cNvPr id="771" name="Google Shape;771;p39"/>
            <p:cNvSpPr/>
            <p:nvPr/>
          </p:nvSpPr>
          <p:spPr>
            <a:xfrm>
              <a:off x="5793352" y="1583160"/>
              <a:ext cx="4797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5793350" y="1818189"/>
              <a:ext cx="8712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5793361" y="2053217"/>
              <a:ext cx="1278900" cy="165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4" name="Google Shape;774;p39"/>
            <p:cNvCxnSpPr/>
            <p:nvPr/>
          </p:nvCxnSpPr>
          <p:spPr>
            <a:xfrm rot="10800000" flipH="1">
              <a:off x="5792650" y="1817875"/>
              <a:ext cx="75600" cy="132000"/>
            </a:xfrm>
            <a:prstGeom prst="straightConnector1">
              <a:avLst/>
            </a:prstGeom>
            <a:noFill/>
            <a:ln w="9525" cap="flat" cmpd="sng">
              <a:solidFill>
                <a:schemeClr val="lt2"/>
              </a:solidFill>
              <a:prstDash val="solid"/>
              <a:round/>
              <a:headEnd type="none" w="med" len="med"/>
              <a:tailEnd type="none" w="med" len="med"/>
            </a:ln>
          </p:spPr>
        </p:cxnSp>
        <p:cxnSp>
          <p:nvCxnSpPr>
            <p:cNvPr id="775" name="Google Shape;775;p39"/>
            <p:cNvCxnSpPr/>
            <p:nvPr/>
          </p:nvCxnSpPr>
          <p:spPr>
            <a:xfrm rot="10800000" flipH="1">
              <a:off x="5847117"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6" name="Google Shape;776;p39"/>
            <p:cNvCxnSpPr/>
            <p:nvPr/>
          </p:nvCxnSpPr>
          <p:spPr>
            <a:xfrm rot="10800000" flipH="1">
              <a:off x="5922308"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7" name="Google Shape;777;p39"/>
            <p:cNvCxnSpPr/>
            <p:nvPr/>
          </p:nvCxnSpPr>
          <p:spPr>
            <a:xfrm rot="10800000" flipH="1">
              <a:off x="5997500"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8" name="Google Shape;778;p39"/>
            <p:cNvCxnSpPr/>
            <p:nvPr/>
          </p:nvCxnSpPr>
          <p:spPr>
            <a:xfrm rot="10800000" flipH="1">
              <a:off x="6072692"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79" name="Google Shape;779;p39"/>
            <p:cNvCxnSpPr/>
            <p:nvPr/>
          </p:nvCxnSpPr>
          <p:spPr>
            <a:xfrm rot="10800000" flipH="1">
              <a:off x="6147883"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0" name="Google Shape;780;p39"/>
            <p:cNvCxnSpPr/>
            <p:nvPr/>
          </p:nvCxnSpPr>
          <p:spPr>
            <a:xfrm rot="10800000" flipH="1">
              <a:off x="6223075"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1" name="Google Shape;781;p39"/>
            <p:cNvCxnSpPr/>
            <p:nvPr/>
          </p:nvCxnSpPr>
          <p:spPr>
            <a:xfrm rot="10800000" flipH="1">
              <a:off x="6298267"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2" name="Google Shape;782;p39"/>
            <p:cNvCxnSpPr/>
            <p:nvPr/>
          </p:nvCxnSpPr>
          <p:spPr>
            <a:xfrm rot="10800000" flipH="1">
              <a:off x="6373458"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3" name="Google Shape;783;p39"/>
            <p:cNvCxnSpPr/>
            <p:nvPr/>
          </p:nvCxnSpPr>
          <p:spPr>
            <a:xfrm rot="10800000" flipH="1">
              <a:off x="6523842"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4" name="Google Shape;784;p39"/>
            <p:cNvCxnSpPr/>
            <p:nvPr/>
          </p:nvCxnSpPr>
          <p:spPr>
            <a:xfrm rot="10800000" flipH="1">
              <a:off x="6599033" y="1863638"/>
              <a:ext cx="66600" cy="120900"/>
            </a:xfrm>
            <a:prstGeom prst="straightConnector1">
              <a:avLst/>
            </a:prstGeom>
            <a:noFill/>
            <a:ln w="9525" cap="flat" cmpd="sng">
              <a:solidFill>
                <a:schemeClr val="lt2"/>
              </a:solidFill>
              <a:prstDash val="solid"/>
              <a:round/>
              <a:headEnd type="none" w="med" len="med"/>
              <a:tailEnd type="none" w="med" len="med"/>
            </a:ln>
          </p:spPr>
        </p:cxnSp>
        <p:cxnSp>
          <p:nvCxnSpPr>
            <p:cNvPr id="785" name="Google Shape;785;p39"/>
            <p:cNvCxnSpPr/>
            <p:nvPr/>
          </p:nvCxnSpPr>
          <p:spPr>
            <a:xfrm rot="10800000" flipH="1">
              <a:off x="6448650" y="1817738"/>
              <a:ext cx="96300" cy="166800"/>
            </a:xfrm>
            <a:prstGeom prst="straightConnector1">
              <a:avLst/>
            </a:prstGeom>
            <a:noFill/>
            <a:ln w="9525" cap="flat" cmpd="sng">
              <a:solidFill>
                <a:schemeClr val="lt2"/>
              </a:solidFill>
              <a:prstDash val="solid"/>
              <a:round/>
              <a:headEnd type="none" w="med" len="med"/>
              <a:tailEnd type="none" w="med" len="med"/>
            </a:ln>
          </p:spPr>
        </p:cxnSp>
        <p:cxnSp>
          <p:nvCxnSpPr>
            <p:cNvPr id="786" name="Google Shape;786;p39"/>
            <p:cNvCxnSpPr/>
            <p:nvPr/>
          </p:nvCxnSpPr>
          <p:spPr>
            <a:xfrm>
              <a:off x="5792650" y="1468100"/>
              <a:ext cx="0" cy="866100"/>
            </a:xfrm>
            <a:prstGeom prst="straightConnector1">
              <a:avLst/>
            </a:prstGeom>
            <a:noFill/>
            <a:ln w="9525" cap="flat" cmpd="sng">
              <a:solidFill>
                <a:schemeClr val="lt2"/>
              </a:solidFill>
              <a:prstDash val="solid"/>
              <a:round/>
              <a:headEnd type="none" w="med" len="med"/>
              <a:tailEnd type="none" w="med" len="med"/>
            </a:ln>
          </p:spPr>
        </p:cxnSp>
        <p:cxnSp>
          <p:nvCxnSpPr>
            <p:cNvPr id="787" name="Google Shape;787;p39"/>
            <p:cNvCxnSpPr/>
            <p:nvPr/>
          </p:nvCxnSpPr>
          <p:spPr>
            <a:xfrm>
              <a:off x="5706375" y="2274275"/>
              <a:ext cx="1442700" cy="0"/>
            </a:xfrm>
            <a:prstGeom prst="straightConnector1">
              <a:avLst/>
            </a:prstGeom>
            <a:noFill/>
            <a:ln w="9525" cap="flat" cmpd="sng">
              <a:solidFill>
                <a:schemeClr val="lt2"/>
              </a:solidFill>
              <a:prstDash val="solid"/>
              <a:round/>
              <a:headEnd type="none" w="med" len="med"/>
              <a:tailEnd type="none" w="med" len="med"/>
            </a:ln>
          </p:spPr>
        </p:cxnSp>
      </p:grpSp>
      <p:grpSp>
        <p:nvGrpSpPr>
          <p:cNvPr id="788" name="Google Shape;788;p39"/>
          <p:cNvGrpSpPr/>
          <p:nvPr/>
        </p:nvGrpSpPr>
        <p:grpSpPr>
          <a:xfrm>
            <a:off x="-811666" y="183700"/>
            <a:ext cx="10372105" cy="4995125"/>
            <a:chOff x="-811666" y="183700"/>
            <a:chExt cx="10372105" cy="4995125"/>
          </a:xfrm>
        </p:grpSpPr>
        <p:grpSp>
          <p:nvGrpSpPr>
            <p:cNvPr id="789" name="Google Shape;789;p39"/>
            <p:cNvGrpSpPr/>
            <p:nvPr/>
          </p:nvGrpSpPr>
          <p:grpSpPr>
            <a:xfrm rot="10800000">
              <a:off x="7828736" y="1971090"/>
              <a:ext cx="1731702" cy="1750273"/>
              <a:chOff x="-345650" y="0"/>
              <a:chExt cx="1885975" cy="1906200"/>
            </a:xfrm>
          </p:grpSpPr>
          <p:sp>
            <p:nvSpPr>
              <p:cNvPr id="790" name="Google Shape;790;p39"/>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p:nvPr/>
            </p:nvSpPr>
            <p:spPr>
              <a:xfrm>
                <a:off x="227767" y="320409"/>
                <a:ext cx="733200" cy="635400"/>
              </a:xfrm>
              <a:prstGeom prst="hexagon">
                <a:avLst>
                  <a:gd name="adj" fmla="val 25000"/>
                  <a:gd name="vf" fmla="val 115470"/>
                </a:avLst>
              </a:prstGeom>
              <a:solidFill>
                <a:srgbClr val="DEE9F1">
                  <a:alpha val="101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9"/>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9"/>
            <p:cNvGrpSpPr/>
            <p:nvPr/>
          </p:nvGrpSpPr>
          <p:grpSpPr>
            <a:xfrm>
              <a:off x="-811666" y="2156938"/>
              <a:ext cx="2138900" cy="1378564"/>
              <a:chOff x="-345650" y="0"/>
              <a:chExt cx="2957550" cy="1906200"/>
            </a:xfrm>
          </p:grpSpPr>
          <p:sp>
            <p:nvSpPr>
              <p:cNvPr id="797" name="Google Shape;797;p39"/>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405325" y="2954925"/>
              <a:ext cx="2237088" cy="2223900"/>
              <a:chOff x="-304187" y="2778200"/>
              <a:chExt cx="2237088" cy="2223900"/>
            </a:xfrm>
          </p:grpSpPr>
          <p:sp>
            <p:nvSpPr>
              <p:cNvPr id="806" name="Google Shape;806;p39"/>
              <p:cNvSpPr/>
              <p:nvPr/>
            </p:nvSpPr>
            <p:spPr>
              <a:xfrm>
                <a:off x="-304175" y="30959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263863" y="27782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63863" y="3413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304187" y="37313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1199700" y="3413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812575" y="43667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39"/>
            <p:cNvSpPr/>
            <p:nvPr/>
          </p:nvSpPr>
          <p:spPr>
            <a:xfrm>
              <a:off x="7521825" y="221000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1161525" y="3043000"/>
              <a:ext cx="213900" cy="2139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39"/>
            <p:cNvGrpSpPr/>
            <p:nvPr/>
          </p:nvGrpSpPr>
          <p:grpSpPr>
            <a:xfrm>
              <a:off x="8797200" y="472000"/>
              <a:ext cx="58800" cy="58800"/>
              <a:chOff x="3262950" y="539500"/>
              <a:chExt cx="58800" cy="58800"/>
            </a:xfrm>
          </p:grpSpPr>
          <p:sp>
            <p:nvSpPr>
              <p:cNvPr id="815" name="Google Shape;815;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9"/>
            <p:cNvGrpSpPr/>
            <p:nvPr/>
          </p:nvGrpSpPr>
          <p:grpSpPr>
            <a:xfrm>
              <a:off x="307590" y="3569453"/>
              <a:ext cx="46523" cy="46523"/>
              <a:chOff x="3262950" y="539500"/>
              <a:chExt cx="58800" cy="58800"/>
            </a:xfrm>
          </p:grpSpPr>
          <p:sp>
            <p:nvSpPr>
              <p:cNvPr id="818" name="Google Shape;818;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9"/>
            <p:cNvGrpSpPr/>
            <p:nvPr/>
          </p:nvGrpSpPr>
          <p:grpSpPr>
            <a:xfrm>
              <a:off x="1631395" y="3547378"/>
              <a:ext cx="90699" cy="90699"/>
              <a:chOff x="3262950" y="539500"/>
              <a:chExt cx="58800" cy="58800"/>
            </a:xfrm>
          </p:grpSpPr>
          <p:sp>
            <p:nvSpPr>
              <p:cNvPr id="821" name="Google Shape;821;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766425" y="14224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7231725" y="380527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8681700" y="14545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8681700" y="20899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8098750" y="1136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8098750" y="17722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8098750" y="2407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7187000" y="152155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8098750" y="1837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39"/>
            <p:cNvGrpSpPr/>
            <p:nvPr/>
          </p:nvGrpSpPr>
          <p:grpSpPr>
            <a:xfrm>
              <a:off x="8199345" y="1726853"/>
              <a:ext cx="90699" cy="90699"/>
              <a:chOff x="3262950" y="539500"/>
              <a:chExt cx="58800" cy="58800"/>
            </a:xfrm>
          </p:grpSpPr>
          <p:sp>
            <p:nvSpPr>
              <p:cNvPr id="833" name="Google Shape;833;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39"/>
            <p:cNvGrpSpPr/>
            <p:nvPr/>
          </p:nvGrpSpPr>
          <p:grpSpPr>
            <a:xfrm>
              <a:off x="8781244" y="2679941"/>
              <a:ext cx="90699" cy="90699"/>
              <a:chOff x="3262950" y="539500"/>
              <a:chExt cx="58800" cy="58800"/>
            </a:xfrm>
          </p:grpSpPr>
          <p:sp>
            <p:nvSpPr>
              <p:cNvPr id="836" name="Google Shape;836;p39"/>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E991B9B4-26D4-2DF2-AD45-76E4AC5C2DF5}"/>
              </a:ext>
            </a:extLst>
          </p:cNvPr>
          <p:cNvSpPr txBox="1"/>
          <p:nvPr/>
        </p:nvSpPr>
        <p:spPr>
          <a:xfrm>
            <a:off x="4336557" y="465853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accent2"/>
                </a:solidFill>
                <a:latin typeface="Nunito"/>
              </a:rPr>
              <a:t>6</a:t>
            </a:r>
          </a:p>
        </p:txBody>
      </p:sp>
    </p:spTree>
    <p:extLst>
      <p:ext uri="{BB962C8B-B14F-4D97-AF65-F5344CB8AC3E}">
        <p14:creationId xmlns:p14="http://schemas.microsoft.com/office/powerpoint/2010/main" val="22199522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4" name="Google Shape;944;p44">
            <a:extLst>
              <a:ext uri="{FF2B5EF4-FFF2-40B4-BE49-F238E27FC236}">
                <a16:creationId xmlns:a16="http://schemas.microsoft.com/office/drawing/2014/main" id="{3C56663B-A3A4-70BE-C916-D514D291E394}"/>
              </a:ext>
            </a:extLst>
          </p:cNvPr>
          <p:cNvSpPr txBox="1">
            <a:spLocks noGrp="1"/>
          </p:cNvSpPr>
          <p:nvPr>
            <p:ph type="title"/>
          </p:nvPr>
        </p:nvSpPr>
        <p:spPr>
          <a:xfrm>
            <a:off x="401024" y="129801"/>
            <a:ext cx="4075284" cy="502424"/>
          </a:xfrm>
          <a:prstGeom prst="rect">
            <a:avLst/>
          </a:prstGeom>
        </p:spPr>
        <p:txBody>
          <a:bodyPr spcFirstLastPara="1" wrap="square" lIns="91425" tIns="91425" rIns="91425" bIns="91425" anchor="t" anchorCtr="0">
            <a:noAutofit/>
          </a:bodyPr>
          <a:lstStyle/>
          <a:p>
            <a:pPr algn="ctr"/>
            <a:r>
              <a:rPr lang="fr-FR" sz="2000" b="1" dirty="0"/>
              <a:t>5- </a:t>
            </a:r>
            <a:r>
              <a:rPr lang="fr-FR" sz="2000" dirty="0">
                <a:solidFill>
                  <a:srgbClr val="0D4568"/>
                </a:solidFill>
              </a:rPr>
              <a:t>Interprétation</a:t>
            </a:r>
            <a:br>
              <a:rPr lang="fr-FR" sz="2000" dirty="0">
                <a:solidFill>
                  <a:srgbClr val="0D4568"/>
                </a:solidFill>
              </a:rPr>
            </a:br>
            <a:br>
              <a:rPr lang="fr-FR" sz="2000" dirty="0">
                <a:solidFill>
                  <a:srgbClr val="0D4568"/>
                </a:solidFill>
              </a:rPr>
            </a:br>
            <a:br>
              <a:rPr lang="fr-FR" sz="2000" dirty="0">
                <a:solidFill>
                  <a:srgbClr val="0D4568"/>
                </a:solidFill>
              </a:rPr>
            </a:br>
            <a:endParaRPr lang="fr-FR" sz="2800" dirty="0"/>
          </a:p>
        </p:txBody>
      </p:sp>
      <p:sp>
        <p:nvSpPr>
          <p:cNvPr id="3" name="Flèche : droite 2">
            <a:extLst>
              <a:ext uri="{FF2B5EF4-FFF2-40B4-BE49-F238E27FC236}">
                <a16:creationId xmlns:a16="http://schemas.microsoft.com/office/drawing/2014/main" id="{4F520426-C9BE-2A97-87E6-87F1BA54333C}"/>
              </a:ext>
            </a:extLst>
          </p:cNvPr>
          <p:cNvSpPr/>
          <p:nvPr/>
        </p:nvSpPr>
        <p:spPr>
          <a:xfrm>
            <a:off x="1142999" y="834499"/>
            <a:ext cx="265814" cy="17996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06292DFA-20E6-8EB0-DA07-CEBDF376B533}"/>
              </a:ext>
            </a:extLst>
          </p:cNvPr>
          <p:cNvSpPr/>
          <p:nvPr/>
        </p:nvSpPr>
        <p:spPr>
          <a:xfrm>
            <a:off x="1142999" y="2077510"/>
            <a:ext cx="265814" cy="17996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5" name="Google Shape;635;p36">
            <a:extLst>
              <a:ext uri="{FF2B5EF4-FFF2-40B4-BE49-F238E27FC236}">
                <a16:creationId xmlns:a16="http://schemas.microsoft.com/office/drawing/2014/main" id="{46AC3260-A84E-0661-9DFF-9143652FA877}"/>
              </a:ext>
            </a:extLst>
          </p:cNvPr>
          <p:cNvSpPr txBox="1">
            <a:spLocks/>
          </p:cNvSpPr>
          <p:nvPr/>
        </p:nvSpPr>
        <p:spPr>
          <a:xfrm>
            <a:off x="1551729" y="701606"/>
            <a:ext cx="5397710" cy="6372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fr-FR" b="1" u="sng" dirty="0"/>
              <a:t>État:</a:t>
            </a:r>
          </a:p>
          <a:p>
            <a:pPr marL="0" indent="0" algn="l"/>
            <a:r>
              <a:rPr lang="fr-FR" dirty="0"/>
              <a:t>Si F est supérieur à </a:t>
            </a:r>
            <a:r>
              <a:rPr lang="fr-FR" b="1" u="sng" dirty="0"/>
              <a:t>6.61</a:t>
            </a:r>
            <a:r>
              <a:rPr lang="fr-FR" dirty="0"/>
              <a:t> nous rejetterons l'hypothèse nulle.</a:t>
            </a:r>
          </a:p>
        </p:txBody>
      </p:sp>
      <p:sp>
        <p:nvSpPr>
          <p:cNvPr id="8" name="Google Shape;635;p36">
            <a:extLst>
              <a:ext uri="{FF2B5EF4-FFF2-40B4-BE49-F238E27FC236}">
                <a16:creationId xmlns:a16="http://schemas.microsoft.com/office/drawing/2014/main" id="{E05B3DFD-EA21-27AB-723F-41C97916742A}"/>
              </a:ext>
            </a:extLst>
          </p:cNvPr>
          <p:cNvSpPr txBox="1">
            <a:spLocks/>
          </p:cNvSpPr>
          <p:nvPr/>
        </p:nvSpPr>
        <p:spPr>
          <a:xfrm>
            <a:off x="1551729" y="1943091"/>
            <a:ext cx="5158501" cy="756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fr-FR" b="1" u="sng" dirty="0"/>
              <a:t>Semaine:</a:t>
            </a:r>
          </a:p>
          <a:p>
            <a:pPr marL="0" indent="0"/>
            <a:r>
              <a:rPr lang="fr-FR" dirty="0"/>
              <a:t>Si F est supérieur à </a:t>
            </a:r>
            <a:r>
              <a:rPr lang="fr-FR" b="1" u="sng" dirty="0"/>
              <a:t>4.10</a:t>
            </a:r>
            <a:r>
              <a:rPr lang="fr-FR" dirty="0"/>
              <a:t> nous rejetterons l'hypothèse nulle.</a:t>
            </a:r>
          </a:p>
        </p:txBody>
      </p:sp>
      <p:sp>
        <p:nvSpPr>
          <p:cNvPr id="13" name="Google Shape;635;p36">
            <a:extLst>
              <a:ext uri="{FF2B5EF4-FFF2-40B4-BE49-F238E27FC236}">
                <a16:creationId xmlns:a16="http://schemas.microsoft.com/office/drawing/2014/main" id="{8C163F37-E434-876F-11BE-98ECF627B57E}"/>
              </a:ext>
            </a:extLst>
          </p:cNvPr>
          <p:cNvSpPr txBox="1">
            <a:spLocks/>
          </p:cNvSpPr>
          <p:nvPr/>
        </p:nvSpPr>
        <p:spPr>
          <a:xfrm>
            <a:off x="1551730" y="3204216"/>
            <a:ext cx="5158500" cy="756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fr-FR" b="1" u="sng" dirty="0"/>
              <a:t>Interaction:</a:t>
            </a:r>
          </a:p>
          <a:p>
            <a:pPr marL="0" indent="0"/>
            <a:r>
              <a:rPr lang="fr-FR" dirty="0"/>
              <a:t>Si F est supérieur à </a:t>
            </a:r>
            <a:r>
              <a:rPr lang="fr-FR" b="1" u="sng" dirty="0"/>
              <a:t>4.10</a:t>
            </a:r>
            <a:r>
              <a:rPr lang="fr-FR" dirty="0"/>
              <a:t> nous rejetterons l'hypothèse nulle.</a:t>
            </a:r>
          </a:p>
        </p:txBody>
      </p:sp>
      <p:sp>
        <p:nvSpPr>
          <p:cNvPr id="14" name="Flèche : droite 13">
            <a:extLst>
              <a:ext uri="{FF2B5EF4-FFF2-40B4-BE49-F238E27FC236}">
                <a16:creationId xmlns:a16="http://schemas.microsoft.com/office/drawing/2014/main" id="{8E0F8808-4DC8-DE1F-D4E8-CCF87D30C1C8}"/>
              </a:ext>
            </a:extLst>
          </p:cNvPr>
          <p:cNvSpPr/>
          <p:nvPr/>
        </p:nvSpPr>
        <p:spPr>
          <a:xfrm>
            <a:off x="1142999" y="3320521"/>
            <a:ext cx="265814" cy="17996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16" name="Google Shape;635;p36">
            <a:extLst>
              <a:ext uri="{FF2B5EF4-FFF2-40B4-BE49-F238E27FC236}">
                <a16:creationId xmlns:a16="http://schemas.microsoft.com/office/drawing/2014/main" id="{75B51D61-2A61-BF68-7885-97463F1F05F3}"/>
              </a:ext>
            </a:extLst>
          </p:cNvPr>
          <p:cNvSpPr txBox="1">
            <a:spLocks/>
          </p:cNvSpPr>
          <p:nvPr/>
        </p:nvSpPr>
        <p:spPr>
          <a:xfrm>
            <a:off x="3867416" y="1416894"/>
            <a:ext cx="3516988" cy="475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fr-FR" dirty="0"/>
              <a:t>Résultat : Rejet de l'hypothèse nulle</a:t>
            </a:r>
          </a:p>
        </p:txBody>
      </p:sp>
      <p:sp>
        <p:nvSpPr>
          <p:cNvPr id="17" name="Google Shape;635;p36">
            <a:extLst>
              <a:ext uri="{FF2B5EF4-FFF2-40B4-BE49-F238E27FC236}">
                <a16:creationId xmlns:a16="http://schemas.microsoft.com/office/drawing/2014/main" id="{2B7FD426-5CEC-71F8-31D8-091F60092A8E}"/>
              </a:ext>
            </a:extLst>
          </p:cNvPr>
          <p:cNvSpPr txBox="1">
            <a:spLocks/>
          </p:cNvSpPr>
          <p:nvPr/>
        </p:nvSpPr>
        <p:spPr>
          <a:xfrm>
            <a:off x="3867416" y="2696175"/>
            <a:ext cx="3516988" cy="475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fr-FR" dirty="0"/>
              <a:t>Résultat : Rejet de l'hypothèse nulle</a:t>
            </a:r>
          </a:p>
        </p:txBody>
      </p:sp>
      <p:sp>
        <p:nvSpPr>
          <p:cNvPr id="18" name="Google Shape;635;p36">
            <a:extLst>
              <a:ext uri="{FF2B5EF4-FFF2-40B4-BE49-F238E27FC236}">
                <a16:creationId xmlns:a16="http://schemas.microsoft.com/office/drawing/2014/main" id="{93CB4F71-7B92-F95A-01AE-A56B8D53ED1E}"/>
              </a:ext>
            </a:extLst>
          </p:cNvPr>
          <p:cNvSpPr txBox="1">
            <a:spLocks/>
          </p:cNvSpPr>
          <p:nvPr/>
        </p:nvSpPr>
        <p:spPr>
          <a:xfrm>
            <a:off x="3867416" y="3910082"/>
            <a:ext cx="3516988" cy="475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l"/>
            <a:r>
              <a:rPr lang="fr-FR" dirty="0"/>
              <a:t>Résultat : Rejet de l'hypothèse nulle</a:t>
            </a:r>
          </a:p>
        </p:txBody>
      </p:sp>
      <p:pic>
        <p:nvPicPr>
          <p:cNvPr id="20" name="Image 19">
            <a:extLst>
              <a:ext uri="{FF2B5EF4-FFF2-40B4-BE49-F238E27FC236}">
                <a16:creationId xmlns:a16="http://schemas.microsoft.com/office/drawing/2014/main" id="{DE9ADBD3-1FA9-DD83-613C-01CFFB6E4052}"/>
              </a:ext>
            </a:extLst>
          </p:cNvPr>
          <p:cNvPicPr>
            <a:picLocks noChangeAspect="1"/>
          </p:cNvPicPr>
          <p:nvPr/>
        </p:nvPicPr>
        <p:blipFill>
          <a:blip r:embed="rId3"/>
          <a:stretch>
            <a:fillRect/>
          </a:stretch>
        </p:blipFill>
        <p:spPr>
          <a:xfrm>
            <a:off x="2180272" y="1469747"/>
            <a:ext cx="857954" cy="263106"/>
          </a:xfrm>
          <a:prstGeom prst="rect">
            <a:avLst/>
          </a:prstGeom>
        </p:spPr>
      </p:pic>
      <p:pic>
        <p:nvPicPr>
          <p:cNvPr id="22" name="Image 21">
            <a:extLst>
              <a:ext uri="{FF2B5EF4-FFF2-40B4-BE49-F238E27FC236}">
                <a16:creationId xmlns:a16="http://schemas.microsoft.com/office/drawing/2014/main" id="{52AC4906-99A0-CECF-E079-142B0B9F9F4C}"/>
              </a:ext>
            </a:extLst>
          </p:cNvPr>
          <p:cNvPicPr>
            <a:picLocks noChangeAspect="1"/>
          </p:cNvPicPr>
          <p:nvPr/>
        </p:nvPicPr>
        <p:blipFill>
          <a:blip r:embed="rId4"/>
          <a:stretch>
            <a:fillRect/>
          </a:stretch>
        </p:blipFill>
        <p:spPr>
          <a:xfrm>
            <a:off x="2199962" y="2712394"/>
            <a:ext cx="818573" cy="266512"/>
          </a:xfrm>
          <a:prstGeom prst="rect">
            <a:avLst/>
          </a:prstGeom>
        </p:spPr>
      </p:pic>
      <p:pic>
        <p:nvPicPr>
          <p:cNvPr id="24" name="Image 23">
            <a:extLst>
              <a:ext uri="{FF2B5EF4-FFF2-40B4-BE49-F238E27FC236}">
                <a16:creationId xmlns:a16="http://schemas.microsoft.com/office/drawing/2014/main" id="{5FD898C2-243C-440E-30E3-31486BBA3BC6}"/>
              </a:ext>
            </a:extLst>
          </p:cNvPr>
          <p:cNvPicPr>
            <a:picLocks noChangeAspect="1"/>
          </p:cNvPicPr>
          <p:nvPr/>
        </p:nvPicPr>
        <p:blipFill>
          <a:blip r:embed="rId5"/>
          <a:stretch>
            <a:fillRect/>
          </a:stretch>
        </p:blipFill>
        <p:spPr>
          <a:xfrm>
            <a:off x="2222597" y="3961213"/>
            <a:ext cx="815629" cy="239891"/>
          </a:xfrm>
          <a:prstGeom prst="rect">
            <a:avLst/>
          </a:prstGeom>
        </p:spPr>
      </p:pic>
      <p:cxnSp>
        <p:nvCxnSpPr>
          <p:cNvPr id="26" name="Connecteur droit avec flèche 25">
            <a:extLst>
              <a:ext uri="{FF2B5EF4-FFF2-40B4-BE49-F238E27FC236}">
                <a16:creationId xmlns:a16="http://schemas.microsoft.com/office/drawing/2014/main" id="{84B77608-A241-37C8-A81C-26389C40726E}"/>
              </a:ext>
            </a:extLst>
          </p:cNvPr>
          <p:cNvCxnSpPr/>
          <p:nvPr/>
        </p:nvCxnSpPr>
        <p:spPr>
          <a:xfrm>
            <a:off x="3177540" y="1634490"/>
            <a:ext cx="5715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eur droit avec flèche 26">
            <a:extLst>
              <a:ext uri="{FF2B5EF4-FFF2-40B4-BE49-F238E27FC236}">
                <a16:creationId xmlns:a16="http://schemas.microsoft.com/office/drawing/2014/main" id="{08337FD3-019F-91B4-DFA2-9271A1F7F744}"/>
              </a:ext>
            </a:extLst>
          </p:cNvPr>
          <p:cNvCxnSpPr/>
          <p:nvPr/>
        </p:nvCxnSpPr>
        <p:spPr>
          <a:xfrm>
            <a:off x="3177540" y="2914136"/>
            <a:ext cx="5715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eur droit avec flèche 27">
            <a:extLst>
              <a:ext uri="{FF2B5EF4-FFF2-40B4-BE49-F238E27FC236}">
                <a16:creationId xmlns:a16="http://schemas.microsoft.com/office/drawing/2014/main" id="{51EDD065-ADD9-296D-64B3-DD3EB3A6EA0D}"/>
              </a:ext>
            </a:extLst>
          </p:cNvPr>
          <p:cNvCxnSpPr/>
          <p:nvPr/>
        </p:nvCxnSpPr>
        <p:spPr>
          <a:xfrm>
            <a:off x="3177540" y="4088130"/>
            <a:ext cx="5715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3">
            <a:extLst>
              <a:ext uri="{FF2B5EF4-FFF2-40B4-BE49-F238E27FC236}">
                <a16:creationId xmlns:a16="http://schemas.microsoft.com/office/drawing/2014/main" id="{C3B5806C-F496-5074-3BB7-90303EE5F03C}"/>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78</a:t>
            </a:r>
            <a:endParaRPr lang="fr-FR" dirty="0">
              <a:solidFill>
                <a:schemeClr val="dk1"/>
              </a:solidFill>
            </a:endParaRPr>
          </a:p>
        </p:txBody>
      </p:sp>
    </p:spTree>
    <p:extLst>
      <p:ext uri="{BB962C8B-B14F-4D97-AF65-F5344CB8AC3E}">
        <p14:creationId xmlns:p14="http://schemas.microsoft.com/office/powerpoint/2010/main" val="23674927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CC7C97C-F2CD-2269-AC7A-46AC7D04314E}"/>
              </a:ext>
            </a:extLst>
          </p:cNvPr>
          <p:cNvSpPr txBox="1"/>
          <p:nvPr/>
        </p:nvSpPr>
        <p:spPr>
          <a:xfrm>
            <a:off x="1673043" y="1405034"/>
            <a:ext cx="6217920" cy="2246769"/>
          </a:xfrm>
          <a:prstGeom prst="rect">
            <a:avLst/>
          </a:prstGeom>
          <a:noFill/>
        </p:spPr>
        <p:txBody>
          <a:bodyPr wrap="square" rtlCol="0">
            <a:spAutoFit/>
          </a:bodyPr>
          <a:lstStyle/>
          <a:p>
            <a:r>
              <a:rPr lang="fr-FR" dirty="0">
                <a:solidFill>
                  <a:schemeClr val="dk1"/>
                </a:solidFill>
                <a:latin typeface="Nunito"/>
                <a:sym typeface="Nunito"/>
              </a:rPr>
              <a:t>Niveau d'anxiété différent de manière significative chez les individus divorcés et ensuite remariés. p&lt;0.05</a:t>
            </a:r>
          </a:p>
          <a:p>
            <a:endParaRPr lang="fr-FR" dirty="0">
              <a:solidFill>
                <a:schemeClr val="dk1"/>
              </a:solidFill>
              <a:latin typeface="Nunito"/>
              <a:sym typeface="Nunito"/>
            </a:endParaRPr>
          </a:p>
          <a:p>
            <a:endParaRPr lang="fr-FR" dirty="0">
              <a:solidFill>
                <a:schemeClr val="dk1"/>
              </a:solidFill>
              <a:latin typeface="Nunito"/>
              <a:sym typeface="Nunito"/>
            </a:endParaRPr>
          </a:p>
          <a:p>
            <a:r>
              <a:rPr lang="fr-FR" dirty="0">
                <a:solidFill>
                  <a:schemeClr val="dk1"/>
                </a:solidFill>
                <a:latin typeface="Nunito"/>
                <a:sym typeface="Nunito"/>
              </a:rPr>
              <a:t>Il y avait une différence significative entre les trois semaines différentes. p&lt;0.05</a:t>
            </a:r>
          </a:p>
          <a:p>
            <a:endParaRPr lang="fr-FR" dirty="0">
              <a:solidFill>
                <a:schemeClr val="dk1"/>
              </a:solidFill>
              <a:latin typeface="Nunito"/>
              <a:sym typeface="Nunito"/>
            </a:endParaRPr>
          </a:p>
          <a:p>
            <a:endParaRPr lang="fr-FR" dirty="0">
              <a:solidFill>
                <a:schemeClr val="dk1"/>
              </a:solidFill>
              <a:latin typeface="Nunito"/>
              <a:sym typeface="Nunito"/>
            </a:endParaRPr>
          </a:p>
          <a:p>
            <a:r>
              <a:rPr lang="fr-FR" dirty="0">
                <a:solidFill>
                  <a:schemeClr val="dk1"/>
                </a:solidFill>
                <a:latin typeface="Nunito"/>
                <a:sym typeface="Nunito"/>
              </a:rPr>
              <a:t>Un effet d'interaction était également présent. p&lt;0.05</a:t>
            </a:r>
          </a:p>
          <a:p>
            <a:endParaRPr lang="fr-FR" dirty="0"/>
          </a:p>
        </p:txBody>
      </p:sp>
      <p:grpSp>
        <p:nvGrpSpPr>
          <p:cNvPr id="10" name="Google Shape;9694;p81">
            <a:extLst>
              <a:ext uri="{FF2B5EF4-FFF2-40B4-BE49-F238E27FC236}">
                <a16:creationId xmlns:a16="http://schemas.microsoft.com/office/drawing/2014/main" id="{D2054C6C-C105-7910-DF31-DDF6A9C31988}"/>
              </a:ext>
            </a:extLst>
          </p:cNvPr>
          <p:cNvGrpSpPr/>
          <p:nvPr/>
        </p:nvGrpSpPr>
        <p:grpSpPr>
          <a:xfrm>
            <a:off x="1363732" y="1442139"/>
            <a:ext cx="267726" cy="261180"/>
            <a:chOff x="5216456" y="3725484"/>
            <a:chExt cx="356196" cy="265631"/>
          </a:xfrm>
        </p:grpSpPr>
        <p:sp>
          <p:nvSpPr>
            <p:cNvPr id="11" name="Google Shape;9695;p81">
              <a:extLst>
                <a:ext uri="{FF2B5EF4-FFF2-40B4-BE49-F238E27FC236}">
                  <a16:creationId xmlns:a16="http://schemas.microsoft.com/office/drawing/2014/main" id="{359FC6EF-AFA2-A6EC-8F6C-468A02CC93E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696;p81">
              <a:extLst>
                <a:ext uri="{FF2B5EF4-FFF2-40B4-BE49-F238E27FC236}">
                  <a16:creationId xmlns:a16="http://schemas.microsoft.com/office/drawing/2014/main" id="{0ADCCF70-2B19-7D72-53D3-54973D28885F}"/>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944;p44">
            <a:extLst>
              <a:ext uri="{FF2B5EF4-FFF2-40B4-BE49-F238E27FC236}">
                <a16:creationId xmlns:a16="http://schemas.microsoft.com/office/drawing/2014/main" id="{11FB1F05-12B5-DBAF-26EA-5854F650A518}"/>
              </a:ext>
            </a:extLst>
          </p:cNvPr>
          <p:cNvSpPr txBox="1">
            <a:spLocks/>
          </p:cNvSpPr>
          <p:nvPr/>
        </p:nvSpPr>
        <p:spPr>
          <a:xfrm>
            <a:off x="496716" y="229159"/>
            <a:ext cx="4075284" cy="502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b="1" dirty="0">
                <a:solidFill>
                  <a:srgbClr val="0D4568"/>
                </a:solidFill>
              </a:rPr>
              <a:t>6- Conclusion</a:t>
            </a:r>
            <a:br>
              <a:rPr lang="fr-FR" sz="2000" dirty="0">
                <a:solidFill>
                  <a:srgbClr val="0D4568"/>
                </a:solidFill>
              </a:rPr>
            </a:br>
            <a:br>
              <a:rPr lang="fr-FR" sz="2000" dirty="0">
                <a:solidFill>
                  <a:srgbClr val="0D4568"/>
                </a:solidFill>
              </a:rPr>
            </a:br>
            <a:br>
              <a:rPr lang="fr-FR" sz="2000" dirty="0">
                <a:solidFill>
                  <a:srgbClr val="0D4568"/>
                </a:solidFill>
              </a:rPr>
            </a:br>
            <a:endParaRPr lang="fr-FR" sz="2800" dirty="0"/>
          </a:p>
        </p:txBody>
      </p:sp>
      <p:grpSp>
        <p:nvGrpSpPr>
          <p:cNvPr id="14" name="Google Shape;9694;p81">
            <a:extLst>
              <a:ext uri="{FF2B5EF4-FFF2-40B4-BE49-F238E27FC236}">
                <a16:creationId xmlns:a16="http://schemas.microsoft.com/office/drawing/2014/main" id="{DC219674-3F40-DE76-4D47-EEA603B50081}"/>
              </a:ext>
            </a:extLst>
          </p:cNvPr>
          <p:cNvGrpSpPr/>
          <p:nvPr/>
        </p:nvGrpSpPr>
        <p:grpSpPr>
          <a:xfrm>
            <a:off x="1363732" y="2253963"/>
            <a:ext cx="267726" cy="261180"/>
            <a:chOff x="5216456" y="3725484"/>
            <a:chExt cx="356196" cy="265631"/>
          </a:xfrm>
        </p:grpSpPr>
        <p:sp>
          <p:nvSpPr>
            <p:cNvPr id="15" name="Google Shape;9695;p81">
              <a:extLst>
                <a:ext uri="{FF2B5EF4-FFF2-40B4-BE49-F238E27FC236}">
                  <a16:creationId xmlns:a16="http://schemas.microsoft.com/office/drawing/2014/main" id="{8F484BE9-C43C-CC1F-6084-5D9A403B076B}"/>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96;p81">
              <a:extLst>
                <a:ext uri="{FF2B5EF4-FFF2-40B4-BE49-F238E27FC236}">
                  <a16:creationId xmlns:a16="http://schemas.microsoft.com/office/drawing/2014/main" id="{63DE1EB5-0E54-9B35-9ECA-488FEC24D61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694;p81">
            <a:extLst>
              <a:ext uri="{FF2B5EF4-FFF2-40B4-BE49-F238E27FC236}">
                <a16:creationId xmlns:a16="http://schemas.microsoft.com/office/drawing/2014/main" id="{D2C1866D-0871-A8C2-5C46-FEDAC31140B6}"/>
              </a:ext>
            </a:extLst>
          </p:cNvPr>
          <p:cNvGrpSpPr/>
          <p:nvPr/>
        </p:nvGrpSpPr>
        <p:grpSpPr>
          <a:xfrm>
            <a:off x="1362077" y="3061748"/>
            <a:ext cx="267726" cy="261180"/>
            <a:chOff x="5216456" y="3725484"/>
            <a:chExt cx="356196" cy="265631"/>
          </a:xfrm>
        </p:grpSpPr>
        <p:sp>
          <p:nvSpPr>
            <p:cNvPr id="18" name="Google Shape;9695;p81">
              <a:extLst>
                <a:ext uri="{FF2B5EF4-FFF2-40B4-BE49-F238E27FC236}">
                  <a16:creationId xmlns:a16="http://schemas.microsoft.com/office/drawing/2014/main" id="{77D4C8C9-F2E5-8FCC-FA3B-44666C97F9D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96;p81">
              <a:extLst>
                <a:ext uri="{FF2B5EF4-FFF2-40B4-BE49-F238E27FC236}">
                  <a16:creationId xmlns:a16="http://schemas.microsoft.com/office/drawing/2014/main" id="{C1CE91DA-DA1B-B457-1CC0-2E0A66522C90}"/>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0A341946-F3C4-99BA-5C73-8A4D76D4968C}"/>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79</a:t>
            </a:r>
          </a:p>
        </p:txBody>
      </p:sp>
    </p:spTree>
    <p:extLst>
      <p:ext uri="{BB962C8B-B14F-4D97-AF65-F5344CB8AC3E}">
        <p14:creationId xmlns:p14="http://schemas.microsoft.com/office/powerpoint/2010/main" val="3114286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D0B79F2-6D2B-5240-847C-B84AB1E0C0CC}"/>
              </a:ext>
            </a:extLst>
          </p:cNvPr>
          <p:cNvSpPr txBox="1"/>
          <p:nvPr/>
        </p:nvSpPr>
        <p:spPr>
          <a:xfrm>
            <a:off x="720000" y="1122715"/>
            <a:ext cx="7421525" cy="2893100"/>
          </a:xfrm>
          <a:prstGeom prst="rect">
            <a:avLst/>
          </a:prstGeom>
          <a:noFill/>
        </p:spPr>
        <p:txBody>
          <a:bodyPr wrap="square">
            <a:spAutoFit/>
          </a:bodyPr>
          <a:lstStyle/>
          <a:p>
            <a:r>
              <a:rPr lang="fr-FR" dirty="0">
                <a:solidFill>
                  <a:schemeClr val="dk1"/>
                </a:solidFill>
                <a:latin typeface="Nunito"/>
              </a:rPr>
              <a:t>1- ANOVA à un facteur :</a:t>
            </a:r>
          </a:p>
          <a:p>
            <a:pPr marL="742950" lvl="1" indent="-285750">
              <a:buFont typeface="+mj-lt"/>
              <a:buAutoNum type="arabicPeriod"/>
            </a:pPr>
            <a:r>
              <a:rPr lang="fr-FR" dirty="0">
                <a:solidFill>
                  <a:schemeClr val="dk1"/>
                </a:solidFill>
                <a:latin typeface="Nunito"/>
              </a:rPr>
              <a:t>Caractéristiques :</a:t>
            </a:r>
          </a:p>
          <a:p>
            <a:pPr marL="1143000" lvl="2" indent="-228600">
              <a:buFont typeface="+mj-lt"/>
              <a:buAutoNum type="arabicPeriod"/>
            </a:pPr>
            <a:r>
              <a:rPr lang="fr-FR" dirty="0">
                <a:solidFill>
                  <a:schemeClr val="dk1"/>
                </a:solidFill>
                <a:latin typeface="Nunito"/>
              </a:rPr>
              <a:t>Un seul facteur ou variable indépendante.</a:t>
            </a:r>
          </a:p>
          <a:p>
            <a:pPr marL="1143000" lvl="2" indent="-228600">
              <a:buFont typeface="+mj-lt"/>
              <a:buAutoNum type="arabicPeriod"/>
            </a:pPr>
            <a:r>
              <a:rPr lang="fr-FR" dirty="0">
                <a:solidFill>
                  <a:schemeClr val="dk1"/>
                </a:solidFill>
                <a:latin typeface="Nunito"/>
              </a:rPr>
              <a:t>Utilisée pour comparer les moyennes de trois groupes ou plus.</a:t>
            </a:r>
          </a:p>
          <a:p>
            <a:pPr marL="1143000" lvl="2" indent="-228600">
              <a:buFont typeface="+mj-lt"/>
              <a:buAutoNum type="arabicPeriod"/>
            </a:pPr>
            <a:r>
              <a:rPr lang="fr-FR" dirty="0">
                <a:solidFill>
                  <a:schemeClr val="dk1"/>
                </a:solidFill>
                <a:latin typeface="Nunito"/>
              </a:rPr>
              <a:t>Teste si au moins deux groupes diffèrent significativement en termes de moyennes.</a:t>
            </a:r>
          </a:p>
          <a:p>
            <a:r>
              <a:rPr lang="fr-FR" dirty="0">
                <a:solidFill>
                  <a:schemeClr val="dk1"/>
                </a:solidFill>
                <a:latin typeface="Nunito"/>
              </a:rPr>
              <a:t>2- ANOVA à deux facteurs :</a:t>
            </a:r>
          </a:p>
          <a:p>
            <a:pPr marL="742950" lvl="1" indent="-285750">
              <a:buFont typeface="+mj-lt"/>
              <a:buAutoNum type="arabicPeriod"/>
            </a:pPr>
            <a:r>
              <a:rPr lang="fr-FR" dirty="0">
                <a:solidFill>
                  <a:schemeClr val="dk1"/>
                </a:solidFill>
                <a:latin typeface="Nunito"/>
              </a:rPr>
              <a:t>Caractéristiques :</a:t>
            </a:r>
          </a:p>
          <a:p>
            <a:pPr marL="1143000" lvl="2" indent="-228600">
              <a:buFont typeface="+mj-lt"/>
              <a:buAutoNum type="arabicPeriod"/>
            </a:pPr>
            <a:r>
              <a:rPr lang="fr-FR" dirty="0">
                <a:solidFill>
                  <a:schemeClr val="dk1"/>
                </a:solidFill>
                <a:latin typeface="Nunito"/>
              </a:rPr>
              <a:t>Deux facteurs ou deux variables indépendantes.</a:t>
            </a:r>
          </a:p>
          <a:p>
            <a:pPr marL="1143000" lvl="2" indent="-228600">
              <a:buFont typeface="+mj-lt"/>
              <a:buAutoNum type="arabicPeriod"/>
            </a:pPr>
            <a:r>
              <a:rPr lang="fr-FR" dirty="0">
                <a:solidFill>
                  <a:schemeClr val="dk1"/>
                </a:solidFill>
                <a:latin typeface="Nunito"/>
              </a:rPr>
              <a:t>Permet d'analyser l'effet individuel de chaque facteur ainsi que leur interaction.</a:t>
            </a:r>
          </a:p>
          <a:p>
            <a:pPr marL="1143000" lvl="2" indent="-228600">
              <a:buFont typeface="+mj-lt"/>
              <a:buAutoNum type="arabicPeriod"/>
            </a:pPr>
            <a:r>
              <a:rPr lang="fr-FR" dirty="0">
                <a:solidFill>
                  <a:schemeClr val="dk1"/>
                </a:solidFill>
                <a:latin typeface="Nunito"/>
              </a:rPr>
              <a:t>Utile pour étudier l'influence de deux variables indépendantes sur une variable dépendante.</a:t>
            </a:r>
          </a:p>
        </p:txBody>
      </p:sp>
      <p:sp>
        <p:nvSpPr>
          <p:cNvPr id="4" name="Google Shape;633;p36">
            <a:extLst>
              <a:ext uri="{FF2B5EF4-FFF2-40B4-BE49-F238E27FC236}">
                <a16:creationId xmlns:a16="http://schemas.microsoft.com/office/drawing/2014/main" id="{08EF9115-9A18-D9C6-160F-EA22AD6F1810}"/>
              </a:ext>
            </a:extLst>
          </p:cNvPr>
          <p:cNvSpPr txBox="1">
            <a:spLocks/>
          </p:cNvSpPr>
          <p:nvPr/>
        </p:nvSpPr>
        <p:spPr>
          <a:xfrm>
            <a:off x="720000" y="44502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600" dirty="0">
                <a:solidFill>
                  <a:schemeClr val="dk1"/>
                </a:solidFill>
                <a:latin typeface="Fira Sans Medium"/>
                <a:sym typeface="Fira Sans Medium"/>
              </a:rPr>
              <a:t>Résume</a:t>
            </a:r>
          </a:p>
        </p:txBody>
      </p:sp>
      <p:sp>
        <p:nvSpPr>
          <p:cNvPr id="5" name="TextBox 3">
            <a:extLst>
              <a:ext uri="{FF2B5EF4-FFF2-40B4-BE49-F238E27FC236}">
                <a16:creationId xmlns:a16="http://schemas.microsoft.com/office/drawing/2014/main" id="{B4E601BF-B817-A768-855C-A90EF3E9260F}"/>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80</a:t>
            </a:r>
          </a:p>
        </p:txBody>
      </p:sp>
    </p:spTree>
    <p:extLst>
      <p:ext uri="{BB962C8B-B14F-4D97-AF65-F5344CB8AC3E}">
        <p14:creationId xmlns:p14="http://schemas.microsoft.com/office/powerpoint/2010/main" val="10284379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1174779-60C8-0DC7-41C5-04C6CE171EFA}"/>
              </a:ext>
            </a:extLst>
          </p:cNvPr>
          <p:cNvSpPr txBox="1"/>
          <p:nvPr/>
        </p:nvSpPr>
        <p:spPr>
          <a:xfrm>
            <a:off x="1095153" y="845087"/>
            <a:ext cx="6953693" cy="3108543"/>
          </a:xfrm>
          <a:prstGeom prst="rect">
            <a:avLst/>
          </a:prstGeom>
          <a:noFill/>
        </p:spPr>
        <p:txBody>
          <a:bodyPr wrap="square">
            <a:spAutoFit/>
          </a:bodyPr>
          <a:lstStyle/>
          <a:p>
            <a:r>
              <a:rPr lang="fr-FR" dirty="0">
                <a:solidFill>
                  <a:schemeClr val="dk1"/>
                </a:solidFill>
                <a:latin typeface="Nunito"/>
              </a:rPr>
              <a:t>3- ANOVA à mesures répétées suivant un facteur :</a:t>
            </a:r>
          </a:p>
          <a:p>
            <a:pPr marL="742950" lvl="1" indent="-285750">
              <a:buFont typeface="+mj-lt"/>
              <a:buAutoNum type="arabicPeriod"/>
            </a:pPr>
            <a:r>
              <a:rPr lang="fr-FR" dirty="0">
                <a:solidFill>
                  <a:schemeClr val="dk1"/>
                </a:solidFill>
                <a:latin typeface="Nunito"/>
              </a:rPr>
              <a:t>Caractéristiques :</a:t>
            </a:r>
          </a:p>
          <a:p>
            <a:pPr marL="1143000" lvl="2" indent="-228600">
              <a:buFont typeface="+mj-lt"/>
              <a:buAutoNum type="arabicPeriod"/>
            </a:pPr>
            <a:r>
              <a:rPr lang="fr-FR" dirty="0">
                <a:solidFill>
                  <a:schemeClr val="dk1"/>
                </a:solidFill>
                <a:latin typeface="Nunito"/>
              </a:rPr>
              <a:t>Un seul facteur, mais les mesures sont prises à plusieurs moments (répétées).</a:t>
            </a:r>
          </a:p>
          <a:p>
            <a:pPr marL="1143000" lvl="2" indent="-228600">
              <a:buFont typeface="+mj-lt"/>
              <a:buAutoNum type="arabicPeriod"/>
            </a:pPr>
            <a:r>
              <a:rPr lang="fr-FR" dirty="0">
                <a:solidFill>
                  <a:schemeClr val="dk1"/>
                </a:solidFill>
                <a:latin typeface="Nunito"/>
              </a:rPr>
              <a:t>Souvent utilisée dans les études longitudinales où la même variable est mesurée à différents moments dans le temps.</a:t>
            </a:r>
          </a:p>
          <a:p>
            <a:pPr marL="1143000" lvl="2" indent="-228600">
              <a:buFont typeface="+mj-lt"/>
              <a:buAutoNum type="arabicPeriod"/>
            </a:pPr>
            <a:r>
              <a:rPr lang="fr-FR" dirty="0">
                <a:solidFill>
                  <a:schemeClr val="dk1"/>
                </a:solidFill>
                <a:latin typeface="Nunito"/>
              </a:rPr>
              <a:t>Permet d'analyser les changements au fil du temps au sein des sujets.</a:t>
            </a:r>
          </a:p>
          <a:p>
            <a:r>
              <a:rPr lang="fr-FR" dirty="0">
                <a:solidFill>
                  <a:schemeClr val="dk1"/>
                </a:solidFill>
                <a:latin typeface="Nunito"/>
              </a:rPr>
              <a:t>4- ANOVA à mesures répétées suivant deux facteurs :</a:t>
            </a:r>
          </a:p>
          <a:p>
            <a:pPr marL="742950" lvl="1" indent="-285750">
              <a:buFont typeface="+mj-lt"/>
              <a:buAutoNum type="arabicPeriod"/>
            </a:pPr>
            <a:r>
              <a:rPr lang="fr-FR" dirty="0">
                <a:solidFill>
                  <a:schemeClr val="dk1"/>
                </a:solidFill>
                <a:latin typeface="Nunito"/>
              </a:rPr>
              <a:t>Caractéristiques :</a:t>
            </a:r>
          </a:p>
          <a:p>
            <a:pPr marL="1143000" lvl="2" indent="-228600">
              <a:buFont typeface="+mj-lt"/>
              <a:buAutoNum type="arabicPeriod"/>
            </a:pPr>
            <a:r>
              <a:rPr lang="fr-FR" dirty="0">
                <a:solidFill>
                  <a:schemeClr val="dk1"/>
                </a:solidFill>
                <a:latin typeface="Nunito"/>
              </a:rPr>
              <a:t>Deux facteurs, l'un est souvent un facteur temporel.</a:t>
            </a:r>
          </a:p>
          <a:p>
            <a:pPr marL="1143000" lvl="2" indent="-228600">
              <a:buFont typeface="+mj-lt"/>
              <a:buAutoNum type="arabicPeriod"/>
            </a:pPr>
            <a:r>
              <a:rPr lang="fr-FR" dirty="0">
                <a:solidFill>
                  <a:schemeClr val="dk1"/>
                </a:solidFill>
                <a:latin typeface="Nunito"/>
              </a:rPr>
              <a:t>Permet d'analyser les effets principaux et les interactions entre les deux facteurs sur les mesures répétées.</a:t>
            </a:r>
          </a:p>
          <a:p>
            <a:pPr marL="1143000" lvl="2" indent="-228600">
              <a:buFont typeface="+mj-lt"/>
              <a:buAutoNum type="arabicPeriod"/>
            </a:pPr>
            <a:r>
              <a:rPr lang="fr-FR" dirty="0">
                <a:solidFill>
                  <a:schemeClr val="dk1"/>
                </a:solidFill>
                <a:latin typeface="Nunito"/>
              </a:rPr>
              <a:t>Convient aux situations où les mesures sont prises à plusieurs moments dans le temps et avec différentes conditions.</a:t>
            </a:r>
          </a:p>
        </p:txBody>
      </p:sp>
      <p:sp>
        <p:nvSpPr>
          <p:cNvPr id="3" name="TextBox 3">
            <a:extLst>
              <a:ext uri="{FF2B5EF4-FFF2-40B4-BE49-F238E27FC236}">
                <a16:creationId xmlns:a16="http://schemas.microsoft.com/office/drawing/2014/main" id="{E00DDDAC-B7D5-C5AA-E192-9499C7B5BFAE}"/>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81</a:t>
            </a:r>
            <a:endParaRPr lang="fr-FR" dirty="0">
              <a:solidFill>
                <a:schemeClr val="dk1"/>
              </a:solidFill>
            </a:endParaRPr>
          </a:p>
        </p:txBody>
      </p:sp>
    </p:spTree>
    <p:extLst>
      <p:ext uri="{BB962C8B-B14F-4D97-AF65-F5344CB8AC3E}">
        <p14:creationId xmlns:p14="http://schemas.microsoft.com/office/powerpoint/2010/main" val="22602372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D70226B-635A-EB28-6068-29B47EA4FAA8}"/>
              </a:ext>
            </a:extLst>
          </p:cNvPr>
          <p:cNvSpPr txBox="1"/>
          <p:nvPr/>
        </p:nvSpPr>
        <p:spPr>
          <a:xfrm>
            <a:off x="914400" y="1499796"/>
            <a:ext cx="6687879" cy="2462213"/>
          </a:xfrm>
          <a:prstGeom prst="rect">
            <a:avLst/>
          </a:prstGeom>
          <a:noFill/>
        </p:spPr>
        <p:txBody>
          <a:bodyPr wrap="square">
            <a:spAutoFit/>
          </a:bodyPr>
          <a:lstStyle/>
          <a:p>
            <a:r>
              <a:rPr lang="fr-FR" dirty="0">
                <a:solidFill>
                  <a:schemeClr val="dk1"/>
                </a:solidFill>
                <a:latin typeface="Nunito"/>
              </a:rPr>
              <a:t>L'analyse de la variance (ANOVA) émerge comme une méthodologie statistique essentielle pour explorer les différences significatives entre les moyennes de plusieurs groupes, que ce soit à travers un facteur, deux facteurs, ou des mesures répétées. Ce cours a permis de comprendre les principaux types de cette méthode . En insistant sur l'importance des hypothèses sous-jacentes et en approfondissant l'interprétation des résultats, nous avons acquis les compétences nécessaires pour appliquer cette technique avec rigueur. En fin de compte, l'ANOVA élargit notre capacité à discerner les influences significatives au sein de données complexes, renforçant ainsi notre aptitude à générer des conclusions statistiquement fondées dans un monde où la variabilité est omniprésente.</a:t>
            </a:r>
          </a:p>
        </p:txBody>
      </p:sp>
      <p:sp>
        <p:nvSpPr>
          <p:cNvPr id="4" name="Google Shape;633;p36">
            <a:extLst>
              <a:ext uri="{FF2B5EF4-FFF2-40B4-BE49-F238E27FC236}">
                <a16:creationId xmlns:a16="http://schemas.microsoft.com/office/drawing/2014/main" id="{48DD9A7C-078F-2E65-2274-1F7150048CDD}"/>
              </a:ext>
            </a:extLst>
          </p:cNvPr>
          <p:cNvSpPr txBox="1">
            <a:spLocks/>
          </p:cNvSpPr>
          <p:nvPr/>
        </p:nvSpPr>
        <p:spPr>
          <a:xfrm>
            <a:off x="914400" y="67969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600" dirty="0">
                <a:solidFill>
                  <a:schemeClr val="dk1"/>
                </a:solidFill>
                <a:latin typeface="Fira Sans Medium"/>
                <a:sym typeface="Fira Sans Medium"/>
              </a:rPr>
              <a:t>Conclusion:</a:t>
            </a:r>
          </a:p>
        </p:txBody>
      </p:sp>
      <p:sp>
        <p:nvSpPr>
          <p:cNvPr id="5" name="TextBox 3">
            <a:extLst>
              <a:ext uri="{FF2B5EF4-FFF2-40B4-BE49-F238E27FC236}">
                <a16:creationId xmlns:a16="http://schemas.microsoft.com/office/drawing/2014/main" id="{DB02B5AE-0F80-B785-C134-4205F55632EE}"/>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82</a:t>
            </a:r>
          </a:p>
        </p:txBody>
      </p:sp>
    </p:spTree>
    <p:extLst>
      <p:ext uri="{BB962C8B-B14F-4D97-AF65-F5344CB8AC3E}">
        <p14:creationId xmlns:p14="http://schemas.microsoft.com/office/powerpoint/2010/main" val="205869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F375558-E195-2983-1CBC-558B49CCCE8A}"/>
              </a:ext>
            </a:extLst>
          </p:cNvPr>
          <p:cNvPicPr>
            <a:picLocks noChangeAspect="1"/>
          </p:cNvPicPr>
          <p:nvPr/>
        </p:nvPicPr>
        <p:blipFill>
          <a:blip r:embed="rId2"/>
          <a:stretch>
            <a:fillRect/>
          </a:stretch>
        </p:blipFill>
        <p:spPr>
          <a:xfrm>
            <a:off x="0" y="2101813"/>
            <a:ext cx="9144000" cy="1152525"/>
          </a:xfrm>
          <a:prstGeom prst="rect">
            <a:avLst/>
          </a:prstGeom>
        </p:spPr>
      </p:pic>
    </p:spTree>
    <p:extLst>
      <p:ext uri="{BB962C8B-B14F-4D97-AF65-F5344CB8AC3E}">
        <p14:creationId xmlns:p14="http://schemas.microsoft.com/office/powerpoint/2010/main" val="2351981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41" name="Google Shape;744;p38">
            <a:extLst>
              <a:ext uri="{FF2B5EF4-FFF2-40B4-BE49-F238E27FC236}">
                <a16:creationId xmlns:a16="http://schemas.microsoft.com/office/drawing/2014/main" id="{2F665ECD-6250-B0EB-522D-8A5BC6404F46}"/>
              </a:ext>
            </a:extLst>
          </p:cNvPr>
          <p:cNvSpPr txBox="1">
            <a:spLocks noGrp="1"/>
          </p:cNvSpPr>
          <p:nvPr>
            <p:ph type="title"/>
          </p:nvPr>
        </p:nvSpPr>
        <p:spPr>
          <a:xfrm>
            <a:off x="562086" y="257032"/>
            <a:ext cx="2733455" cy="693016"/>
          </a:xfrm>
          <a:prstGeom prst="rect">
            <a:avLst/>
          </a:prstGeom>
        </p:spPr>
        <p:txBody>
          <a:bodyPr spcFirstLastPara="1" wrap="square" lIns="91425" tIns="91425" rIns="91425" bIns="91425" anchor="t" anchorCtr="0">
            <a:noAutofit/>
          </a:bodyPr>
          <a:lstStyle/>
          <a:p>
            <a:r>
              <a:rPr lang="en-US"/>
              <a:t>Definition :</a:t>
            </a:r>
            <a:endParaRPr lang="en" err="1"/>
          </a:p>
        </p:txBody>
      </p:sp>
      <p:sp>
        <p:nvSpPr>
          <p:cNvPr id="43" name="TextBox 42">
            <a:extLst>
              <a:ext uri="{FF2B5EF4-FFF2-40B4-BE49-F238E27FC236}">
                <a16:creationId xmlns:a16="http://schemas.microsoft.com/office/drawing/2014/main" id="{35A325FF-6A48-13F0-68E1-76F958291ED4}"/>
              </a:ext>
            </a:extLst>
          </p:cNvPr>
          <p:cNvSpPr txBox="1"/>
          <p:nvPr/>
        </p:nvSpPr>
        <p:spPr>
          <a:xfrm>
            <a:off x="1214066" y="2097584"/>
            <a:ext cx="1331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err="1">
                <a:solidFill>
                  <a:schemeClr val="accent1"/>
                </a:solidFill>
                <a:latin typeface="Nunito"/>
                <a:sym typeface="Nunito"/>
              </a:rPr>
              <a:t>Exemple</a:t>
            </a:r>
            <a:r>
              <a:rPr lang="en-US" sz="1800" b="1">
                <a:solidFill>
                  <a:schemeClr val="accent1"/>
                </a:solidFill>
                <a:latin typeface="Nunito"/>
                <a:sym typeface="Nunito"/>
              </a:rPr>
              <a:t> :</a:t>
            </a:r>
          </a:p>
        </p:txBody>
      </p:sp>
      <p:sp>
        <p:nvSpPr>
          <p:cNvPr id="45" name="Google Shape;746;p38">
            <a:extLst>
              <a:ext uri="{FF2B5EF4-FFF2-40B4-BE49-F238E27FC236}">
                <a16:creationId xmlns:a16="http://schemas.microsoft.com/office/drawing/2014/main" id="{989366AD-7467-172C-F466-B5C599EDC488}"/>
              </a:ext>
            </a:extLst>
          </p:cNvPr>
          <p:cNvSpPr txBox="1">
            <a:spLocks/>
          </p:cNvSpPr>
          <p:nvPr/>
        </p:nvSpPr>
        <p:spPr>
          <a:xfrm>
            <a:off x="563566" y="993709"/>
            <a:ext cx="7878738" cy="916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dirty="0"/>
              <a:t> </a:t>
            </a:r>
            <a:r>
              <a:rPr lang="en" b="1" dirty="0">
                <a:solidFill>
                  <a:srgbClr val="084569"/>
                </a:solidFill>
              </a:rPr>
              <a:t>L’Analyse de la variance à un </a:t>
            </a:r>
            <a:r>
              <a:rPr lang="en" b="1" dirty="0" err="1">
                <a:solidFill>
                  <a:srgbClr val="084569"/>
                </a:solidFill>
              </a:rPr>
              <a:t>facteur</a:t>
            </a:r>
            <a:r>
              <a:rPr lang="en" dirty="0">
                <a:solidFill>
                  <a:srgbClr val="084569"/>
                </a:solidFill>
              </a:rPr>
              <a:t> (</a:t>
            </a:r>
            <a:r>
              <a:rPr lang="en" dirty="0" err="1">
                <a:solidFill>
                  <a:srgbClr val="084569"/>
                </a:solidFill>
              </a:rPr>
              <a:t>ou</a:t>
            </a:r>
            <a:r>
              <a:rPr lang="en" dirty="0">
                <a:solidFill>
                  <a:srgbClr val="084569"/>
                </a:solidFill>
              </a:rPr>
              <a:t> one-way ANOVA) </a:t>
            </a:r>
            <a:r>
              <a:rPr lang="en" dirty="0" err="1">
                <a:solidFill>
                  <a:srgbClr val="084569"/>
                </a:solidFill>
              </a:rPr>
              <a:t>est</a:t>
            </a:r>
            <a:r>
              <a:rPr lang="en" dirty="0">
                <a:solidFill>
                  <a:srgbClr val="084569"/>
                </a:solidFill>
              </a:rPr>
              <a:t> </a:t>
            </a:r>
            <a:r>
              <a:rPr lang="en" dirty="0" err="1">
                <a:solidFill>
                  <a:srgbClr val="084569"/>
                </a:solidFill>
              </a:rPr>
              <a:t>dite</a:t>
            </a:r>
            <a:r>
              <a:rPr lang="en" dirty="0">
                <a:solidFill>
                  <a:srgbClr val="084569"/>
                </a:solidFill>
              </a:rPr>
              <a:t> à un </a:t>
            </a:r>
            <a:r>
              <a:rPr lang="en" dirty="0" err="1">
                <a:solidFill>
                  <a:srgbClr val="084569"/>
                </a:solidFill>
              </a:rPr>
              <a:t>facteur</a:t>
            </a:r>
            <a:r>
              <a:rPr lang="en" dirty="0">
                <a:solidFill>
                  <a:srgbClr val="084569"/>
                </a:solidFill>
              </a:rPr>
              <a:t>, car les </a:t>
            </a:r>
            <a:r>
              <a:rPr lang="en" dirty="0" err="1">
                <a:solidFill>
                  <a:srgbClr val="084569"/>
                </a:solidFill>
              </a:rPr>
              <a:t>moyennes</a:t>
            </a:r>
            <a:r>
              <a:rPr lang="en" dirty="0">
                <a:solidFill>
                  <a:srgbClr val="084569"/>
                </a:solidFill>
              </a:rPr>
              <a:t> </a:t>
            </a:r>
            <a:r>
              <a:rPr lang="en" dirty="0" err="1">
                <a:solidFill>
                  <a:srgbClr val="084569"/>
                </a:solidFill>
              </a:rPr>
              <a:t>sont</a:t>
            </a:r>
            <a:r>
              <a:rPr lang="en" dirty="0">
                <a:solidFill>
                  <a:srgbClr val="084569"/>
                </a:solidFill>
              </a:rPr>
              <a:t> relatives aux </a:t>
            </a:r>
            <a:r>
              <a:rPr lang="en" dirty="0" err="1">
                <a:solidFill>
                  <a:srgbClr val="084569"/>
                </a:solidFill>
              </a:rPr>
              <a:t>différentes</a:t>
            </a:r>
            <a:r>
              <a:rPr lang="en" dirty="0">
                <a:solidFill>
                  <a:srgbClr val="084569"/>
                </a:solidFill>
              </a:rPr>
              <a:t> </a:t>
            </a:r>
            <a:r>
              <a:rPr lang="en" dirty="0" err="1">
                <a:solidFill>
                  <a:srgbClr val="084569"/>
                </a:solidFill>
              </a:rPr>
              <a:t>modalités</a:t>
            </a:r>
            <a:r>
              <a:rPr lang="en" dirty="0">
                <a:solidFill>
                  <a:srgbClr val="084569"/>
                </a:solidFill>
              </a:rPr>
              <a:t> </a:t>
            </a:r>
            <a:r>
              <a:rPr lang="en" dirty="0" err="1">
                <a:solidFill>
                  <a:srgbClr val="084569"/>
                </a:solidFill>
              </a:rPr>
              <a:t>d’une</a:t>
            </a:r>
            <a:r>
              <a:rPr lang="en" dirty="0">
                <a:solidFill>
                  <a:srgbClr val="084569"/>
                </a:solidFill>
              </a:rPr>
              <a:t> </a:t>
            </a:r>
            <a:r>
              <a:rPr lang="en" dirty="0" err="1">
                <a:solidFill>
                  <a:srgbClr val="084569"/>
                </a:solidFill>
              </a:rPr>
              <a:t>seule</a:t>
            </a:r>
            <a:r>
              <a:rPr lang="en" dirty="0">
                <a:solidFill>
                  <a:srgbClr val="084569"/>
                </a:solidFill>
              </a:rPr>
              <a:t> variable, </a:t>
            </a:r>
            <a:r>
              <a:rPr lang="en" dirty="0" err="1">
                <a:solidFill>
                  <a:srgbClr val="084569"/>
                </a:solidFill>
              </a:rPr>
              <a:t>ou</a:t>
            </a:r>
            <a:r>
              <a:rPr lang="en" dirty="0">
                <a:solidFill>
                  <a:srgbClr val="084569"/>
                </a:solidFill>
              </a:rPr>
              <a:t> </a:t>
            </a:r>
            <a:r>
              <a:rPr lang="en" dirty="0" err="1">
                <a:solidFill>
                  <a:srgbClr val="084569"/>
                </a:solidFill>
              </a:rPr>
              <a:t>facteur</a:t>
            </a:r>
            <a:r>
              <a:rPr lang="en" dirty="0">
                <a:solidFill>
                  <a:srgbClr val="084569"/>
                </a:solidFill>
              </a:rPr>
              <a:t>.</a:t>
            </a:r>
            <a:endParaRPr lang="en-US" dirty="0">
              <a:solidFill>
                <a:srgbClr val="084569"/>
              </a:solidFill>
            </a:endParaRPr>
          </a:p>
          <a:p>
            <a:pPr marL="0" indent="0">
              <a:lnSpc>
                <a:spcPct val="114999"/>
              </a:lnSpc>
            </a:pPr>
            <a:endParaRPr lang="en"/>
          </a:p>
          <a:p>
            <a:pPr marL="0" indent="0">
              <a:lnSpc>
                <a:spcPct val="114999"/>
              </a:lnSpc>
            </a:pPr>
            <a:r>
              <a:rPr lang="en" dirty="0"/>
              <a:t>  </a:t>
            </a:r>
            <a:br>
              <a:rPr lang="en-US" dirty="0"/>
            </a:br>
            <a:endParaRPr lang="en-US"/>
          </a:p>
          <a:p>
            <a:pPr marL="0" indent="0">
              <a:lnSpc>
                <a:spcPct val="114999"/>
              </a:lnSpc>
            </a:pPr>
            <a:endParaRPr lang="en"/>
          </a:p>
        </p:txBody>
      </p:sp>
      <p:sp>
        <p:nvSpPr>
          <p:cNvPr id="47" name="Google Shape;746;p38">
            <a:extLst>
              <a:ext uri="{FF2B5EF4-FFF2-40B4-BE49-F238E27FC236}">
                <a16:creationId xmlns:a16="http://schemas.microsoft.com/office/drawing/2014/main" id="{9554AD35-CA7E-FFF8-4CFF-5176097C8090}"/>
              </a:ext>
            </a:extLst>
          </p:cNvPr>
          <p:cNvSpPr txBox="1">
            <a:spLocks/>
          </p:cNvSpPr>
          <p:nvPr/>
        </p:nvSpPr>
        <p:spPr>
          <a:xfrm>
            <a:off x="563566" y="2529535"/>
            <a:ext cx="8466655" cy="1303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14999"/>
              </a:lnSpc>
            </a:pPr>
            <a:r>
              <a:rPr lang="en" dirty="0">
                <a:solidFill>
                  <a:srgbClr val="084569"/>
                </a:solidFill>
              </a:rPr>
              <a:t>Une étude a </a:t>
            </a:r>
            <a:r>
              <a:rPr lang="en" dirty="0" err="1">
                <a:solidFill>
                  <a:srgbClr val="084569"/>
                </a:solidFill>
              </a:rPr>
              <a:t>été</a:t>
            </a:r>
            <a:r>
              <a:rPr lang="en" dirty="0">
                <a:solidFill>
                  <a:srgbClr val="084569"/>
                </a:solidFill>
              </a:rPr>
              <a:t> </a:t>
            </a:r>
            <a:r>
              <a:rPr lang="en" dirty="0" err="1">
                <a:solidFill>
                  <a:srgbClr val="084569"/>
                </a:solidFill>
              </a:rPr>
              <a:t>réalisée</a:t>
            </a:r>
            <a:r>
              <a:rPr lang="en" dirty="0">
                <a:solidFill>
                  <a:srgbClr val="084569"/>
                </a:solidFill>
              </a:rPr>
              <a:t> pour </a:t>
            </a:r>
            <a:r>
              <a:rPr lang="en" dirty="0" err="1">
                <a:solidFill>
                  <a:srgbClr val="084569"/>
                </a:solidFill>
              </a:rPr>
              <a:t>évaluer</a:t>
            </a:r>
            <a:r>
              <a:rPr lang="en" dirty="0">
                <a:solidFill>
                  <a:srgbClr val="084569"/>
                </a:solidFill>
              </a:rPr>
              <a:t> </a:t>
            </a:r>
            <a:r>
              <a:rPr lang="en" dirty="0" err="1">
                <a:solidFill>
                  <a:srgbClr val="084569"/>
                </a:solidFill>
              </a:rPr>
              <a:t>l'effet</a:t>
            </a:r>
            <a:r>
              <a:rPr lang="en" dirty="0">
                <a:solidFill>
                  <a:srgbClr val="084569"/>
                </a:solidFill>
              </a:rPr>
              <a:t> de trois </a:t>
            </a:r>
            <a:r>
              <a:rPr lang="en" b="1" dirty="0">
                <a:solidFill>
                  <a:srgbClr val="084569"/>
                </a:solidFill>
              </a:rPr>
              <a:t>types </a:t>
            </a:r>
            <a:r>
              <a:rPr lang="en" b="1" dirty="0" err="1">
                <a:solidFill>
                  <a:srgbClr val="084569"/>
                </a:solidFill>
              </a:rPr>
              <a:t>d'engrais</a:t>
            </a:r>
            <a:r>
              <a:rPr lang="en" b="1" dirty="0">
                <a:solidFill>
                  <a:srgbClr val="084569"/>
                </a:solidFill>
              </a:rPr>
              <a:t> </a:t>
            </a:r>
            <a:r>
              <a:rPr lang="en" dirty="0" err="1">
                <a:solidFill>
                  <a:srgbClr val="084569"/>
                </a:solidFill>
              </a:rPr>
              <a:t>différents</a:t>
            </a:r>
            <a:r>
              <a:rPr lang="en" dirty="0">
                <a:solidFill>
                  <a:srgbClr val="084569"/>
                </a:solidFill>
              </a:rPr>
              <a:t> (T1, T2, T3)  sur la </a:t>
            </a:r>
            <a:r>
              <a:rPr lang="en" b="1" dirty="0" err="1">
                <a:solidFill>
                  <a:srgbClr val="084569"/>
                </a:solidFill>
              </a:rPr>
              <a:t>croissance</a:t>
            </a:r>
            <a:r>
              <a:rPr lang="en" b="1" dirty="0">
                <a:solidFill>
                  <a:srgbClr val="084569"/>
                </a:solidFill>
              </a:rPr>
              <a:t> de </a:t>
            </a:r>
            <a:r>
              <a:rPr lang="en" b="1" dirty="0" err="1">
                <a:solidFill>
                  <a:srgbClr val="084569"/>
                </a:solidFill>
              </a:rPr>
              <a:t>plantes</a:t>
            </a:r>
            <a:r>
              <a:rPr lang="en" dirty="0">
                <a:solidFill>
                  <a:srgbClr val="084569"/>
                </a:solidFill>
              </a:rPr>
              <a:t>.</a:t>
            </a:r>
            <a:endParaRPr lang="en-US" dirty="0"/>
          </a:p>
          <a:p>
            <a:pPr marL="0" indent="0">
              <a:lnSpc>
                <a:spcPct val="114999"/>
              </a:lnSpc>
            </a:pPr>
            <a:r>
              <a:rPr lang="en" dirty="0" err="1">
                <a:solidFill>
                  <a:srgbClr val="084569"/>
                </a:solidFill>
              </a:rPr>
              <a:t>Trente</a:t>
            </a:r>
            <a:r>
              <a:rPr lang="en" dirty="0">
                <a:solidFill>
                  <a:srgbClr val="084569"/>
                </a:solidFill>
              </a:rPr>
              <a:t> </a:t>
            </a:r>
            <a:r>
              <a:rPr lang="en" dirty="0" err="1">
                <a:solidFill>
                  <a:srgbClr val="084569"/>
                </a:solidFill>
              </a:rPr>
              <a:t>plantes</a:t>
            </a:r>
            <a:r>
              <a:rPr lang="en" dirty="0">
                <a:solidFill>
                  <a:srgbClr val="084569"/>
                </a:solidFill>
              </a:rPr>
              <a:t> </a:t>
            </a:r>
            <a:r>
              <a:rPr lang="en" dirty="0" err="1">
                <a:solidFill>
                  <a:srgbClr val="084569"/>
                </a:solidFill>
              </a:rPr>
              <a:t>ont</a:t>
            </a:r>
            <a:r>
              <a:rPr lang="en" dirty="0">
                <a:solidFill>
                  <a:srgbClr val="084569"/>
                </a:solidFill>
              </a:rPr>
              <a:t> </a:t>
            </a:r>
            <a:r>
              <a:rPr lang="en" dirty="0" err="1">
                <a:solidFill>
                  <a:srgbClr val="084569"/>
                </a:solidFill>
              </a:rPr>
              <a:t>été</a:t>
            </a:r>
            <a:r>
              <a:rPr lang="en" dirty="0">
                <a:solidFill>
                  <a:srgbClr val="084569"/>
                </a:solidFill>
              </a:rPr>
              <a:t> </a:t>
            </a:r>
            <a:r>
              <a:rPr lang="en" dirty="0" err="1">
                <a:solidFill>
                  <a:srgbClr val="084569"/>
                </a:solidFill>
              </a:rPr>
              <a:t>réparties</a:t>
            </a:r>
            <a:r>
              <a:rPr lang="en" dirty="0">
                <a:solidFill>
                  <a:srgbClr val="084569"/>
                </a:solidFill>
              </a:rPr>
              <a:t> de manière </a:t>
            </a:r>
            <a:r>
              <a:rPr lang="en" dirty="0" err="1">
                <a:solidFill>
                  <a:srgbClr val="084569"/>
                </a:solidFill>
              </a:rPr>
              <a:t>aléatoire</a:t>
            </a:r>
            <a:r>
              <a:rPr lang="en" dirty="0">
                <a:solidFill>
                  <a:srgbClr val="084569"/>
                </a:solidFill>
              </a:rPr>
              <a:t> </a:t>
            </a:r>
            <a:r>
              <a:rPr lang="en" dirty="0" err="1">
                <a:solidFill>
                  <a:srgbClr val="084569"/>
                </a:solidFill>
              </a:rPr>
              <a:t>en</a:t>
            </a:r>
            <a:r>
              <a:rPr lang="en" dirty="0">
                <a:solidFill>
                  <a:srgbClr val="084569"/>
                </a:solidFill>
              </a:rPr>
              <a:t> trois </a:t>
            </a:r>
            <a:r>
              <a:rPr lang="en" dirty="0" err="1">
                <a:solidFill>
                  <a:srgbClr val="084569"/>
                </a:solidFill>
              </a:rPr>
              <a:t>groupes</a:t>
            </a:r>
            <a:r>
              <a:rPr lang="en" dirty="0">
                <a:solidFill>
                  <a:srgbClr val="084569"/>
                </a:solidFill>
              </a:rPr>
              <a:t>, chacun </a:t>
            </a:r>
            <a:r>
              <a:rPr lang="en" dirty="0" err="1">
                <a:solidFill>
                  <a:srgbClr val="084569"/>
                </a:solidFill>
              </a:rPr>
              <a:t>recevant</a:t>
            </a:r>
            <a:r>
              <a:rPr lang="en" dirty="0">
                <a:solidFill>
                  <a:srgbClr val="084569"/>
                </a:solidFill>
              </a:rPr>
              <a:t> </a:t>
            </a:r>
            <a:r>
              <a:rPr lang="en" dirty="0" err="1">
                <a:solidFill>
                  <a:srgbClr val="084569"/>
                </a:solidFill>
              </a:rPr>
              <a:t>l'un</a:t>
            </a:r>
            <a:r>
              <a:rPr lang="en" dirty="0">
                <a:solidFill>
                  <a:srgbClr val="084569"/>
                </a:solidFill>
              </a:rPr>
              <a:t> des trois types </a:t>
            </a:r>
            <a:r>
              <a:rPr lang="en" dirty="0" err="1">
                <a:solidFill>
                  <a:srgbClr val="084569"/>
                </a:solidFill>
              </a:rPr>
              <a:t>d'engrais</a:t>
            </a:r>
            <a:r>
              <a:rPr lang="en" dirty="0">
                <a:solidFill>
                  <a:srgbClr val="084569"/>
                </a:solidFill>
              </a:rPr>
              <a:t>. </a:t>
            </a:r>
            <a:endParaRPr lang="en" dirty="0"/>
          </a:p>
          <a:p>
            <a:pPr marL="0" indent="0">
              <a:lnSpc>
                <a:spcPct val="114999"/>
              </a:lnSpc>
            </a:pPr>
            <a:endParaRPr lang="en" b="1"/>
          </a:p>
          <a:p>
            <a:pPr marL="0" indent="0">
              <a:lnSpc>
                <a:spcPct val="114999"/>
              </a:lnSpc>
            </a:pPr>
            <a:endParaRPr lang="en" b="1" dirty="0"/>
          </a:p>
          <a:p>
            <a:pPr marL="0" indent="0">
              <a:lnSpc>
                <a:spcPct val="114999"/>
              </a:lnSpc>
            </a:pPr>
            <a:endParaRPr lang="en"/>
          </a:p>
          <a:p>
            <a:pPr marL="0" indent="0">
              <a:lnSpc>
                <a:spcPct val="114999"/>
              </a:lnSpc>
            </a:pPr>
            <a:endParaRPr lang="en" b="1"/>
          </a:p>
          <a:p>
            <a:pPr marL="0" indent="0">
              <a:lnSpc>
                <a:spcPct val="114999"/>
              </a:lnSpc>
            </a:pPr>
            <a:endParaRPr lang="en"/>
          </a:p>
          <a:p>
            <a:pPr marL="0" indent="0">
              <a:lnSpc>
                <a:spcPct val="114999"/>
              </a:lnSpc>
            </a:pPr>
            <a:r>
              <a:rPr lang="en" dirty="0"/>
              <a:t>  </a:t>
            </a:r>
            <a:br>
              <a:rPr lang="en-US" dirty="0"/>
            </a:br>
            <a:endParaRPr lang="en-US"/>
          </a:p>
          <a:p>
            <a:pPr marL="0" indent="0">
              <a:lnSpc>
                <a:spcPct val="114999"/>
              </a:lnSpc>
            </a:pPr>
            <a:endParaRPr lang="en"/>
          </a:p>
        </p:txBody>
      </p:sp>
      <p:sp>
        <p:nvSpPr>
          <p:cNvPr id="4" name="Arrow: Right 3">
            <a:extLst>
              <a:ext uri="{FF2B5EF4-FFF2-40B4-BE49-F238E27FC236}">
                <a16:creationId xmlns:a16="http://schemas.microsoft.com/office/drawing/2014/main" id="{E89C2F24-9336-6D6C-CCF1-17514BF17303}"/>
              </a:ext>
            </a:extLst>
          </p:cNvPr>
          <p:cNvSpPr/>
          <p:nvPr/>
        </p:nvSpPr>
        <p:spPr>
          <a:xfrm>
            <a:off x="559742" y="4222490"/>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96D177C6-02A5-4B05-E4F0-25BD6E17F17B}"/>
              </a:ext>
            </a:extLst>
          </p:cNvPr>
          <p:cNvSpPr/>
          <p:nvPr/>
        </p:nvSpPr>
        <p:spPr>
          <a:xfrm>
            <a:off x="559743" y="4611505"/>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6A1FFF1-23D3-9000-4A90-01617481E968}"/>
              </a:ext>
            </a:extLst>
          </p:cNvPr>
          <p:cNvSpPr txBox="1"/>
          <p:nvPr/>
        </p:nvSpPr>
        <p:spPr>
          <a:xfrm>
            <a:off x="1144802" y="4147294"/>
            <a:ext cx="38854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84569"/>
                </a:solidFill>
                <a:latin typeface="Nunito"/>
                <a:sym typeface="Nunito"/>
              </a:rPr>
              <a:t>Variable explicative :  </a:t>
            </a:r>
            <a:r>
              <a:rPr lang="en" dirty="0">
                <a:solidFill>
                  <a:srgbClr val="084569"/>
                </a:solidFill>
                <a:latin typeface="Nunito"/>
                <a:sym typeface="Nunito"/>
              </a:rPr>
              <a:t> types </a:t>
            </a:r>
            <a:r>
              <a:rPr lang="en" dirty="0" err="1">
                <a:solidFill>
                  <a:srgbClr val="084569"/>
                </a:solidFill>
                <a:latin typeface="Nunito"/>
                <a:sym typeface="Nunito"/>
              </a:rPr>
              <a:t>d'engrais</a:t>
            </a:r>
            <a:endParaRPr lang="en-US" dirty="0" err="1">
              <a:solidFill>
                <a:srgbClr val="084569"/>
              </a:solidFill>
              <a:latin typeface="Nunito"/>
            </a:endParaRPr>
          </a:p>
        </p:txBody>
      </p:sp>
      <p:sp>
        <p:nvSpPr>
          <p:cNvPr id="10" name="Arrow: Right 9">
            <a:extLst>
              <a:ext uri="{FF2B5EF4-FFF2-40B4-BE49-F238E27FC236}">
                <a16:creationId xmlns:a16="http://schemas.microsoft.com/office/drawing/2014/main" id="{1F26B757-7984-A02F-3BC0-EE83EDAB8174}"/>
              </a:ext>
            </a:extLst>
          </p:cNvPr>
          <p:cNvSpPr/>
          <p:nvPr/>
        </p:nvSpPr>
        <p:spPr>
          <a:xfrm>
            <a:off x="559743" y="3825321"/>
            <a:ext cx="248151" cy="165434"/>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CC09BE2-DD5C-85B0-5EC3-0D30CB5F046F}"/>
              </a:ext>
            </a:extLst>
          </p:cNvPr>
          <p:cNvSpPr txBox="1"/>
          <p:nvPr/>
        </p:nvSpPr>
        <p:spPr>
          <a:xfrm>
            <a:off x="1144802" y="4536306"/>
            <a:ext cx="38854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rgbClr val="084569"/>
                </a:solidFill>
                <a:latin typeface="Nunito"/>
                <a:sym typeface="Nunito"/>
              </a:rPr>
              <a:t>Modalit</a:t>
            </a:r>
            <a:r>
              <a:rPr lang="en" b="1" dirty="0">
                <a:solidFill>
                  <a:srgbClr val="084569"/>
                </a:solidFill>
                <a:sym typeface="Nunito"/>
              </a:rPr>
              <a:t>é</a:t>
            </a:r>
            <a:r>
              <a:rPr lang="en-US" b="1" dirty="0">
                <a:solidFill>
                  <a:srgbClr val="084569"/>
                </a:solidFill>
                <a:latin typeface="Nunito"/>
                <a:sym typeface="Nunito"/>
              </a:rPr>
              <a:t>s / </a:t>
            </a:r>
            <a:r>
              <a:rPr lang="en-US" b="1" err="1">
                <a:solidFill>
                  <a:srgbClr val="084569"/>
                </a:solidFill>
                <a:latin typeface="Nunito"/>
                <a:sym typeface="Nunito"/>
              </a:rPr>
              <a:t>Niveaux</a:t>
            </a:r>
            <a:r>
              <a:rPr lang="en-US" b="1" dirty="0">
                <a:solidFill>
                  <a:srgbClr val="084569"/>
                </a:solidFill>
                <a:latin typeface="Nunito"/>
                <a:sym typeface="Nunito"/>
              </a:rPr>
              <a:t> :  </a:t>
            </a:r>
            <a:r>
              <a:rPr lang="en-US" dirty="0">
                <a:solidFill>
                  <a:srgbClr val="084569"/>
                </a:solidFill>
                <a:latin typeface="Nunito"/>
                <a:sym typeface="Nunito"/>
              </a:rPr>
              <a:t>T1, T2, T3</a:t>
            </a:r>
            <a:endParaRPr lang="en-US" dirty="0">
              <a:solidFill>
                <a:srgbClr val="084569"/>
              </a:solidFill>
              <a:latin typeface="Nunito"/>
            </a:endParaRPr>
          </a:p>
        </p:txBody>
      </p:sp>
      <p:sp>
        <p:nvSpPr>
          <p:cNvPr id="14" name="TextBox 13">
            <a:extLst>
              <a:ext uri="{FF2B5EF4-FFF2-40B4-BE49-F238E27FC236}">
                <a16:creationId xmlns:a16="http://schemas.microsoft.com/office/drawing/2014/main" id="{20FE4E6E-7BE3-98F1-1E06-09D21E42CBE6}"/>
              </a:ext>
            </a:extLst>
          </p:cNvPr>
          <p:cNvSpPr txBox="1"/>
          <p:nvPr/>
        </p:nvSpPr>
        <p:spPr>
          <a:xfrm>
            <a:off x="1144802" y="3758278"/>
            <a:ext cx="39982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84569"/>
                </a:solidFill>
                <a:latin typeface="Nunito"/>
                <a:sym typeface="Nunito"/>
              </a:rPr>
              <a:t>Variable </a:t>
            </a:r>
            <a:r>
              <a:rPr lang="en" b="1" dirty="0">
                <a:solidFill>
                  <a:srgbClr val="084569"/>
                </a:solidFill>
                <a:latin typeface="Nunito"/>
                <a:sym typeface="Nunito"/>
              </a:rPr>
              <a:t>à </a:t>
            </a:r>
            <a:r>
              <a:rPr lang="en-US" b="1" dirty="0" err="1">
                <a:solidFill>
                  <a:srgbClr val="084569"/>
                </a:solidFill>
                <a:latin typeface="Nunito"/>
                <a:sym typeface="Nunito"/>
              </a:rPr>
              <a:t>expliquer</a:t>
            </a:r>
            <a:r>
              <a:rPr lang="en-US" b="1" dirty="0">
                <a:solidFill>
                  <a:srgbClr val="084569"/>
                </a:solidFill>
                <a:latin typeface="Nunito"/>
                <a:sym typeface="Nunito"/>
              </a:rPr>
              <a:t> :</a:t>
            </a:r>
            <a:r>
              <a:rPr lang="en" dirty="0">
                <a:solidFill>
                  <a:srgbClr val="084569"/>
                </a:solidFill>
                <a:sym typeface="Nunito"/>
              </a:rPr>
              <a:t> </a:t>
            </a:r>
            <a:r>
              <a:rPr lang="en" dirty="0">
                <a:solidFill>
                  <a:srgbClr val="084569"/>
                </a:solidFill>
                <a:latin typeface="Nunito"/>
                <a:sym typeface="Nunito"/>
              </a:rPr>
              <a:t>la </a:t>
            </a:r>
            <a:r>
              <a:rPr lang="en" dirty="0" err="1">
                <a:solidFill>
                  <a:srgbClr val="084569"/>
                </a:solidFill>
                <a:latin typeface="Nunito"/>
                <a:sym typeface="Nunito"/>
              </a:rPr>
              <a:t>croissance</a:t>
            </a:r>
            <a:r>
              <a:rPr lang="en" dirty="0">
                <a:solidFill>
                  <a:srgbClr val="084569"/>
                </a:solidFill>
                <a:latin typeface="Nunito"/>
                <a:sym typeface="Nunito"/>
              </a:rPr>
              <a:t> de </a:t>
            </a:r>
            <a:r>
              <a:rPr lang="en" dirty="0" err="1">
                <a:solidFill>
                  <a:srgbClr val="084569"/>
                </a:solidFill>
                <a:latin typeface="Nunito"/>
                <a:sym typeface="Nunito"/>
              </a:rPr>
              <a:t>plantes</a:t>
            </a:r>
            <a:endParaRPr lang="en-US" dirty="0" err="1">
              <a:solidFill>
                <a:srgbClr val="084569"/>
              </a:solidFill>
              <a:latin typeface="Nunito"/>
            </a:endParaRPr>
          </a:p>
        </p:txBody>
      </p:sp>
      <p:sp>
        <p:nvSpPr>
          <p:cNvPr id="3" name="TextBox 2">
            <a:extLst>
              <a:ext uri="{FF2B5EF4-FFF2-40B4-BE49-F238E27FC236}">
                <a16:creationId xmlns:a16="http://schemas.microsoft.com/office/drawing/2014/main" id="{4C0B9C4F-1F2A-1A57-2ABE-4ACE36ABD034}"/>
              </a:ext>
            </a:extLst>
          </p:cNvPr>
          <p:cNvSpPr txBox="1"/>
          <p:nvPr/>
        </p:nvSpPr>
        <p:spPr>
          <a:xfrm>
            <a:off x="8715374" y="4771220"/>
            <a:ext cx="573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dirty="0">
                <a:solidFill>
                  <a:schemeClr val="dk1"/>
                </a:solidFill>
                <a:latin typeface="Nunito"/>
              </a:rPr>
              <a:t>7</a:t>
            </a:r>
          </a:p>
        </p:txBody>
      </p:sp>
    </p:spTree>
  </p:cSld>
  <p:clrMapOvr>
    <a:masterClrMapping/>
  </p:clrMapOvr>
</p:sld>
</file>

<file path=ppt/theme/theme1.xml><?xml version="1.0" encoding="utf-8"?>
<a:theme xmlns:a="http://schemas.openxmlformats.org/drawingml/2006/main" name="Biostatistics - Master of Public Health by Slidesgo">
  <a:themeElements>
    <a:clrScheme name="Simple Light">
      <a:dk1>
        <a:srgbClr val="084569"/>
      </a:dk1>
      <a:lt1>
        <a:srgbClr val="DEE9F1"/>
      </a:lt1>
      <a:dk2>
        <a:srgbClr val="085685"/>
      </a:dk2>
      <a:lt2>
        <a:srgbClr val="1F8AD7"/>
      </a:lt2>
      <a:accent1>
        <a:srgbClr val="84B3E8"/>
      </a:accent1>
      <a:accent2>
        <a:srgbClr val="35FFFB"/>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2371</TotalTime>
  <Words>4829</Words>
  <Application>Microsoft Office PowerPoint</Application>
  <PresentationFormat>On-screen Show (16:9)</PresentationFormat>
  <Paragraphs>737</Paragraphs>
  <Slides>85</Slides>
  <Notes>65</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Biostatistics - Master of Public Health by Slidesgo</vt:lpstr>
      <vt:lpstr>ANOVA  Analyse de la variance</vt:lpstr>
      <vt:lpstr>Plan</vt:lpstr>
      <vt:lpstr>Introduction</vt:lpstr>
      <vt:lpstr>Définition :</vt:lpstr>
      <vt:lpstr>Objectif :</vt:lpstr>
      <vt:lpstr>Principe :</vt:lpstr>
      <vt:lpstr>Différence entre ANOVA et autres tests statistiques :</vt:lpstr>
      <vt:lpstr>Anova à un facteur </vt:lpstr>
      <vt:lpstr>Definition :</vt:lpstr>
      <vt:lpstr>PowerPoint Presentation</vt:lpstr>
      <vt:lpstr>PowerPoint Presentation</vt:lpstr>
      <vt:lpstr>calcul de la dispersion totale des données : </vt:lpstr>
      <vt:lpstr>Décomposition de la dispersion totale : </vt:lpstr>
      <vt:lpstr>PowerPoint Presentation</vt:lpstr>
      <vt:lpstr>Calcul des variance factorielle et résiduelle : </vt:lpstr>
      <vt:lpstr>Test statistique : </vt:lpstr>
      <vt:lpstr>Interprétation des résultats : </vt:lpstr>
      <vt:lpstr>PowerPoint Presentation</vt:lpstr>
      <vt:lpstr>Présentation des résultats </vt:lpstr>
      <vt:lpstr>PowerPoint Presentation</vt:lpstr>
      <vt:lpstr>PowerPoint Presentation</vt:lpstr>
      <vt:lpstr>PowerPoint Presentation</vt:lpstr>
      <vt:lpstr>Les étapes d'Anova:</vt:lpstr>
      <vt:lpstr>Anova à deux facteurs</vt:lpstr>
      <vt:lpstr>Qu'est ce qu'une Anova à deux facteurs?</vt:lpstr>
      <vt:lpstr>Exemple</vt:lpstr>
      <vt:lpstr>PowerPoint Presentation</vt:lpstr>
      <vt:lpstr>Hypothèses</vt:lpstr>
      <vt:lpstr>conditions préalables</vt:lpstr>
      <vt:lpstr>PowerPoint Presentation</vt:lpstr>
      <vt:lpstr>PowerPoint Presentation</vt:lpstr>
      <vt:lpstr>les étapes générales pour réaliser une ANOVA à deux facteurs</vt:lpstr>
      <vt:lpstr>Exemple</vt:lpstr>
      <vt:lpstr>PowerPoint Presentation</vt:lpstr>
      <vt:lpstr>2.   Valeurs moyennes</vt:lpstr>
      <vt:lpstr>3.   Sommes des carrés </vt:lpstr>
      <vt:lpstr>PowerPoint Presentation</vt:lpstr>
      <vt:lpstr>4.   Degrés de liberté </vt:lpstr>
      <vt:lpstr>5.   Moyenne des carrés ou variance (Carrés moyen) </vt:lpstr>
      <vt:lpstr>6.   Valeur F </vt:lpstr>
      <vt:lpstr>Tableau des statistiques F ( α = 0.05 ) </vt:lpstr>
      <vt:lpstr>8.   Interprétation </vt:lpstr>
      <vt:lpstr>Analyse de la variance pour plans à mesures répétées</vt:lpstr>
      <vt:lpstr>Introduction à l'ANOVA à mesures répétées</vt:lpstr>
      <vt:lpstr>Comparaison avec l'ANOVA à un facteur</vt:lpstr>
      <vt:lpstr>Comparaison avec l'ANOVA à un facteur</vt:lpstr>
      <vt:lpstr>Remarque:</vt:lpstr>
      <vt:lpstr>Exemple pratique:</vt:lpstr>
      <vt:lpstr>Rappel: les étapes de résolution</vt:lpstr>
      <vt:lpstr>1- Définir les hypothèses nulle et alternative</vt:lpstr>
      <vt:lpstr>2- Calculer les degrés de liberté </vt:lpstr>
      <vt:lpstr>3- Énoncer la règle de décision  </vt:lpstr>
      <vt:lpstr>PowerPoint Presentation</vt:lpstr>
      <vt:lpstr>4- Calculer la statistique de test  </vt:lpstr>
      <vt:lpstr>PowerPoint Presentation</vt:lpstr>
      <vt:lpstr>PowerPoint Presentation</vt:lpstr>
      <vt:lpstr>PowerPoint Presentation</vt:lpstr>
      <vt:lpstr>PowerPoint Presentation</vt:lpstr>
      <vt:lpstr>5- Interprétation   </vt:lpstr>
      <vt:lpstr>ANOVA a mesures répétées a deux facteurs</vt:lpstr>
      <vt:lpstr>Exemple:</vt:lpstr>
      <vt:lpstr>Tableau de données</vt:lpstr>
      <vt:lpstr>Rappel: les étapes de résolution</vt:lpstr>
      <vt:lpstr>1- Définir les hypothèses nulle et alternative</vt:lpstr>
      <vt:lpstr>2- Calculer les degrés de liberté </vt:lpstr>
      <vt:lpstr>3- Énoncer les règles de décision  </vt:lpstr>
      <vt:lpstr>PowerPoint Presentation</vt:lpstr>
      <vt:lpstr>3- Calculer la statistique de test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Interprétation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de la variance pour plans à mesures répétées</dc:title>
  <cp:lastModifiedBy>Zineb Zahir</cp:lastModifiedBy>
  <cp:revision>134</cp:revision>
  <dcterms:modified xsi:type="dcterms:W3CDTF">2023-12-19T19:24:36Z</dcterms:modified>
</cp:coreProperties>
</file>